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2.xml" ContentType="application/vnd.openxmlformats-officedocument.presentationml.notesSlide+xml"/>
  <Override PartName="/ppt/notesSlides/_rels/notesSlide72.xml.rels" ContentType="application/vnd.openxmlformats-package.relationships+xml"/>
  <Override PartName="/ppt/notesSlides/_rels/notesSlide36.xml.rels" ContentType="application/vnd.openxmlformats-package.relationships+xml"/>
  <Override PartName="/ppt/notesSlides/_rels/notesSlide2.xml.rels" ContentType="application/vnd.openxmlformats-package.relationships+xml"/>
  <Override PartName="/ppt/notesSlides/_rels/notesSlide63.xml.rels" ContentType="application/vnd.openxmlformats-package.relationships+xml"/>
  <Override PartName="/ppt/notesSlides/_rels/notesSlide58.xml.rels" ContentType="application/vnd.openxmlformats-package.relationships+xml"/>
  <Override PartName="/ppt/notesSlides/_rels/notesSlide35.xml.rels" ContentType="application/vnd.openxmlformats-package.relationships+xml"/>
  <Override PartName="/ppt/notesSlides/_rels/notesSlide62.xml.rels" ContentType="application/vnd.openxmlformats-package.relationships+xml"/>
  <Override PartName="/ppt/notesSlides/_rels/notesSlide65.xml.rels" ContentType="application/vnd.openxmlformats-package.relationships+xml"/>
  <Override PartName="/ppt/notesSlides/_rels/notesSlide73.xml.rels" ContentType="application/vnd.openxmlformats-package.relationships+xml"/>
  <Override PartName="/ppt/notesSlides/_rels/notesSlide148.xml.rels" ContentType="application/vnd.openxmlformats-package.relationships+xml"/>
  <Override PartName="/ppt/notesSlides/_rels/notesSlide74.xml.rels" ContentType="application/vnd.openxmlformats-package.relationships+xml"/>
  <Override PartName="/ppt/notesSlides/_rels/notesSlide76.xml.rels" ContentType="application/vnd.openxmlformats-package.relationships+xml"/>
  <Override PartName="/ppt/notesSlides/_rels/notesSlide77.xml.rels" ContentType="application/vnd.openxmlformats-package.relationships+xml"/>
  <Override PartName="/ppt/notesSlides/_rels/notesSlide79.xml.rels" ContentType="application/vnd.openxmlformats-package.relationships+xml"/>
  <Override PartName="/ppt/notesSlides/_rels/notesSlide80.xml.rels" ContentType="application/vnd.openxmlformats-package.relationships+xml"/>
  <Override PartName="/ppt/notesSlides/_rels/notesSlide81.xml.rels" ContentType="application/vnd.openxmlformats-package.relationships+xml"/>
  <Override PartName="/ppt/notesSlides/_rels/notesSlide87.xml.rels" ContentType="application/vnd.openxmlformats-package.relationships+xml"/>
  <Override PartName="/ppt/notesSlides/_rels/notesSlide105.xml.rels" ContentType="application/vnd.openxmlformats-package.relationships+xml"/>
  <Override PartName="/ppt/notesSlides/_rels/notesSlide106.xml.rels" ContentType="application/vnd.openxmlformats-package.relationships+xml"/>
  <Override PartName="/ppt/notesSlides/_rels/notesSlide157.xml.rels" ContentType="application/vnd.openxmlformats-package.relationships+xml"/>
  <Override PartName="/ppt/notesSlides/notesSlide36.xml" ContentType="application/vnd.openxmlformats-officedocument.presentationml.notesSlide+xml"/>
  <Override PartName="/ppt/notesSlides/notesSlide72.xml" ContentType="application/vnd.openxmlformats-officedocument.presentationml.notesSlide+xml"/>
  <Override PartName="/ppt/notesSlides/notesSlide35.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5.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7.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48.xml" ContentType="application/vnd.openxmlformats-officedocument.presentationml.notesSlide+xml"/>
  <Override PartName="/ppt/notesSlides/notesSlide157.xml" ContentType="application/vnd.openxmlformats-officedocument.presentationml.notesSlide+xml"/>
  <Override PartName="/ppt/embeddings/oleObject1.bin" ContentType="application/vnd.openxmlformats-officedocument.oleObject"/>
  <Override PartName="/ppt/media/image57.png" ContentType="image/png"/>
  <Override PartName="/ppt/media/image1.png" ContentType="image/png"/>
  <Override PartName="/ppt/media/image31.png" ContentType="image/png"/>
  <Override PartName="/ppt/media/image7.jpeg" ContentType="image/jpeg"/>
  <Override PartName="/ppt/media/image38.png" ContentType="image/png"/>
  <Override PartName="/ppt/media/image2.jpeg" ContentType="image/jpeg"/>
  <Override PartName="/ppt/media/image3.jpeg" ContentType="image/jpeg"/>
  <Override PartName="/ppt/media/image4.jpeg" ContentType="image/jpeg"/>
  <Override PartName="/ppt/media/image58.png" ContentType="image/png"/>
  <Override PartName="/ppt/media/image5.jpeg" ContentType="image/jpeg"/>
  <Override PartName="/ppt/media/image6.jpeg" ContentType="image/jpeg"/>
  <Override PartName="/ppt/media/image21.png" ContentType="image/png"/>
  <Override PartName="/ppt/media/image8.jpeg" ContentType="image/jpeg"/>
  <Override PartName="/ppt/media/image41.png" ContentType="image/png"/>
  <Override PartName="/ppt/media/image9.jpeg" ContentType="image/jpeg"/>
  <Override PartName="/ppt/media/image51.png" ContentType="image/png"/>
  <Override PartName="/ppt/media/image10.png" ContentType="image/png"/>
  <Override PartName="/ppt/media/image29.jpeg" ContentType="image/jpeg"/>
  <Override PartName="/ppt/media/image11.jpeg" ContentType="image/jpeg"/>
  <Override PartName="/ppt/media/image12.jpeg" ContentType="image/jpeg"/>
  <Override PartName="/ppt/media/image13.jpeg" ContentType="image/jpeg"/>
  <Override PartName="/ppt/media/image80.jpeg" ContentType="image/jpeg"/>
  <Override PartName="/ppt/media/image19.png" ContentType="image/png"/>
  <Override PartName="/ppt/media/image14.png" ContentType="image/png"/>
  <Override PartName="/ppt/media/image15.jpeg" ContentType="image/jpeg"/>
  <Override PartName="/ppt/media/image16.jpeg" ContentType="image/jpeg"/>
  <Override PartName="/ppt/media/image49.png" ContentType="image/png"/>
  <Override PartName="/ppt/media/image17.jpeg" ContentType="image/jpeg"/>
  <Override PartName="/ppt/media/image59.png" ContentType="image/png"/>
  <Override PartName="/ppt/media/image18.png" ContentType="image/png"/>
  <Override PartName="/ppt/media/image20.jpeg" ContentType="image/jpeg"/>
  <Override PartName="/ppt/media/image44.png" ContentType="image/png"/>
  <Override PartName="/ppt/media/image22.jpeg" ContentType="image/jpeg"/>
  <Override PartName="/ppt/media/image64.png" ContentType="image/png"/>
  <Override PartName="/ppt/media/image23.jpeg" ContentType="image/jpeg"/>
  <Override PartName="/ppt/media/image24.png" ContentType="image/png"/>
  <Override PartName="/ppt/media/image25.jpeg" ContentType="image/jpeg"/>
  <Override PartName="/ppt/media/image26.jpeg" ContentType="image/jpeg"/>
  <Override PartName="/ppt/media/image37.png" ContentType="image/png"/>
  <Override PartName="/ppt/media/image27.pct" ContentType="image/x-pict"/>
  <Override PartName="/ppt/media/image28.png" ContentType="image/png"/>
  <Override PartName="/ppt/media/image30.pct" ContentType="image/x-pict"/>
  <Override PartName="/ppt/media/image34.jpeg" ContentType="image/jpeg"/>
  <Override PartName="/ppt/media/image32.jpeg" ContentType="image/jpeg"/>
  <Override PartName="/ppt/media/image52.png" ContentType="image/png"/>
  <Override PartName="/ppt/media/image33.jpeg" ContentType="image/jpeg"/>
  <Override PartName="/ppt/media/image35.png" ContentType="image/png"/>
  <Override PartName="/ppt/media/image36.png" ContentType="image/png"/>
  <Override PartName="/ppt/media/image39.jpeg" ContentType="image/jpeg"/>
  <Override PartName="/ppt/media/image55.png" ContentType="image/png"/>
  <Override PartName="/ppt/media/image40.png" ContentType="image/png"/>
  <Override PartName="/ppt/media/image42.png" ContentType="image/png"/>
  <Override PartName="/ppt/media/image43.png" ContentType="image/png"/>
  <Override PartName="/ppt/media/image45.png" ContentType="image/png"/>
  <Override PartName="/ppt/media/image46.jpeg" ContentType="image/jpeg"/>
  <Override PartName="/ppt/media/image47.png" ContentType="image/png"/>
  <Override PartName="/ppt/media/image48.jpeg" ContentType="image/jpeg"/>
  <Override PartName="/ppt/media/image50.png" ContentType="image/png"/>
  <Override PartName="/ppt/media/image53.png" ContentType="image/png"/>
  <Override PartName="/ppt/media/image54.png" ContentType="image/png"/>
  <Override PartName="/ppt/media/image56.png" ContentType="image/png"/>
  <Override PartName="/ppt/media/image60.png" ContentType="image/png"/>
  <Override PartName="/ppt/media/image61.png" ContentType="image/png"/>
  <Override PartName="/ppt/media/image62.jpeg" ContentType="image/jpeg"/>
  <Override PartName="/ppt/media/image63.png" ContentType="image/png"/>
  <Override PartName="/ppt/media/image65.png" ContentType="image/png"/>
  <Override PartName="/ppt/media/image66.jpeg" ContentType="image/jpeg"/>
  <Override PartName="/ppt/media/image67.jpeg" ContentType="image/jpeg"/>
  <Override PartName="/ppt/media/image68.png" ContentType="image/png"/>
  <Override PartName="/ppt/media/image69.png" ContentType="image/png"/>
  <Override PartName="/ppt/media/image70.png" ContentType="image/png"/>
  <Override PartName="/ppt/media/image71.jpeg" ContentType="image/jpeg"/>
  <Override PartName="/ppt/media/image72.jpeg" ContentType="image/jpeg"/>
  <Override PartName="/ppt/media/image73.png" ContentType="image/png"/>
  <Override PartName="/ppt/media/image74.png" ContentType="image/png"/>
  <Override PartName="/ppt/media/image75.jpeg" ContentType="image/jpeg"/>
  <Override PartName="/ppt/media/image76.jpeg" ContentType="image/jpeg"/>
  <Override PartName="/ppt/media/image77.jpeg" ContentType="image/jpeg"/>
  <Override PartName="/ppt/media/image78.png" ContentType="image/png"/>
  <Override PartName="/ppt/media/image79.jpeg" ContentType="image/jpeg"/>
  <Override PartName="/ppt/media/image81.jpeg" ContentType="image/jpeg"/>
  <Override PartName="/ppt/media/image82.jpeg" ContentType="image/jpeg"/>
  <Override PartName="/ppt/media/image83.png" ContentType="image/png"/>
  <Override PartName="/ppt/media/image84.png" ContentType="image/png"/>
  <Override PartName="/ppt/media/image85.png" ContentType="image/png"/>
  <Override PartName="/ppt/media/image86.jpeg" ContentType="image/jpeg"/>
  <Override PartName="/ppt/media/image87.png" ContentType="image/png"/>
  <Override PartName="/ppt/media/image88.png" ContentType="image/png"/>
  <Override PartName="/ppt/media/image89.jpeg" ContentType="image/jpeg"/>
  <Override PartName="/ppt/media/image90.jpeg" ContentType="image/jpeg"/>
  <Override PartName="/ppt/media/image91.jpeg" ContentType="image/jpeg"/>
  <Override PartName="/ppt/media/image92.jpeg" ContentType="image/jpeg"/>
  <Override PartName="/ppt/media/image93.jpeg" ContentType="image/jpeg"/>
  <Override PartName="/ppt/media/image94.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168.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169.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Override PartName="/ppt/slides/_rels/slide113.xml.rels" ContentType="application/vnd.openxmlformats-package.relationships+xml"/>
  <Override PartName="/ppt/slides/_rels/slide114.xml.rels" ContentType="application/vnd.openxmlformats-package.relationships+xml"/>
  <Override PartName="/ppt/slides/_rels/slide115.xml.rels" ContentType="application/vnd.openxmlformats-package.relationships+xml"/>
  <Override PartName="/ppt/slides/_rels/slide116.xml.rels" ContentType="application/vnd.openxmlformats-package.relationships+xml"/>
  <Override PartName="/ppt/slides/_rels/slide117.xml.rels" ContentType="application/vnd.openxmlformats-package.relationships+xml"/>
  <Override PartName="/ppt/slides/_rels/slide118.xml.rels" ContentType="application/vnd.openxmlformats-package.relationships+xml"/>
  <Override PartName="/ppt/slides/_rels/slide119.xml.rels" ContentType="application/vnd.openxmlformats-package.relationships+xml"/>
  <Override PartName="/ppt/slides/_rels/slide120.xml.rels" ContentType="application/vnd.openxmlformats-package.relationships+xml"/>
  <Override PartName="/ppt/slides/_rels/slide121.xml.rels" ContentType="application/vnd.openxmlformats-package.relationships+xml"/>
  <Override PartName="/ppt/slides/_rels/slide122.xml.rels" ContentType="application/vnd.openxmlformats-package.relationships+xml"/>
  <Override PartName="/ppt/slides/_rels/slide123.xml.rels" ContentType="application/vnd.openxmlformats-package.relationships+xml"/>
  <Override PartName="/ppt/slides/_rels/slide124.xml.rels" ContentType="application/vnd.openxmlformats-package.relationships+xml"/>
  <Override PartName="/ppt/slides/_rels/slide125.xml.rels" ContentType="application/vnd.openxmlformats-package.relationships+xml"/>
  <Override PartName="/ppt/slides/_rels/slide126.xml.rels" ContentType="application/vnd.openxmlformats-package.relationships+xml"/>
  <Override PartName="/ppt/slides/_rels/slide127.xml.rels" ContentType="application/vnd.openxmlformats-package.relationships+xml"/>
  <Override PartName="/ppt/slides/_rels/slide128.xml.rels" ContentType="application/vnd.openxmlformats-package.relationships+xml"/>
  <Override PartName="/ppt/slides/_rels/slide129.xml.rels" ContentType="application/vnd.openxmlformats-package.relationships+xml"/>
  <Override PartName="/ppt/slides/_rels/slide130.xml.rels" ContentType="application/vnd.openxmlformats-package.relationships+xml"/>
  <Override PartName="/ppt/slides/_rels/slide131.xml.rels" ContentType="application/vnd.openxmlformats-package.relationships+xml"/>
  <Override PartName="/ppt/slides/_rels/slide132.xml.rels" ContentType="application/vnd.openxmlformats-package.relationships+xml"/>
  <Override PartName="/ppt/slides/_rels/slide133.xml.rels" ContentType="application/vnd.openxmlformats-package.relationships+xml"/>
  <Override PartName="/ppt/slides/_rels/slide134.xml.rels" ContentType="application/vnd.openxmlformats-package.relationships+xml"/>
  <Override PartName="/ppt/slides/_rels/slide135.xml.rels" ContentType="application/vnd.openxmlformats-package.relationships+xml"/>
  <Override PartName="/ppt/slides/_rels/slide136.xml.rels" ContentType="application/vnd.openxmlformats-package.relationships+xml"/>
  <Override PartName="/ppt/slides/_rels/slide137.xml.rels" ContentType="application/vnd.openxmlformats-package.relationships+xml"/>
  <Override PartName="/ppt/slides/_rels/slide138.xml.rels" ContentType="application/vnd.openxmlformats-package.relationships+xml"/>
  <Override PartName="/ppt/slides/_rels/slide139.xml.rels" ContentType="application/vnd.openxmlformats-package.relationships+xml"/>
  <Override PartName="/ppt/slides/_rels/slide140.xml.rels" ContentType="application/vnd.openxmlformats-package.relationships+xml"/>
  <Override PartName="/ppt/slides/_rels/slide141.xml.rels" ContentType="application/vnd.openxmlformats-package.relationships+xml"/>
  <Override PartName="/ppt/slides/_rels/slide142.xml.rels" ContentType="application/vnd.openxmlformats-package.relationships+xml"/>
  <Override PartName="/ppt/slides/_rels/slide143.xml.rels" ContentType="application/vnd.openxmlformats-package.relationships+xml"/>
  <Override PartName="/ppt/slides/_rels/slide144.xml.rels" ContentType="application/vnd.openxmlformats-package.relationships+xml"/>
  <Override PartName="/ppt/slides/_rels/slide145.xml.rels" ContentType="application/vnd.openxmlformats-package.relationships+xml"/>
  <Override PartName="/ppt/slides/_rels/slide146.xml.rels" ContentType="application/vnd.openxmlformats-package.relationships+xml"/>
  <Override PartName="/ppt/slides/_rels/slide147.xml.rels" ContentType="application/vnd.openxmlformats-package.relationships+xml"/>
  <Override PartName="/ppt/slides/_rels/slide148.xml.rels" ContentType="application/vnd.openxmlformats-package.relationships+xml"/>
  <Override PartName="/ppt/slides/_rels/slide149.xml.rels" ContentType="application/vnd.openxmlformats-package.relationships+xml"/>
  <Override PartName="/ppt/slides/_rels/slide150.xml.rels" ContentType="application/vnd.openxmlformats-package.relationships+xml"/>
  <Override PartName="/ppt/slides/_rels/slide151.xml.rels" ContentType="application/vnd.openxmlformats-package.relationships+xml"/>
  <Override PartName="/ppt/slides/_rels/slide152.xml.rels" ContentType="application/vnd.openxmlformats-package.relationships+xml"/>
  <Override PartName="/ppt/slides/_rels/slide153.xml.rels" ContentType="application/vnd.openxmlformats-package.relationships+xml"/>
  <Override PartName="/ppt/slides/_rels/slide154.xml.rels" ContentType="application/vnd.openxmlformats-package.relationships+xml"/>
  <Override PartName="/ppt/slides/_rels/slide155.xml.rels" ContentType="application/vnd.openxmlformats-package.relationships+xml"/>
  <Override PartName="/ppt/slides/_rels/slide156.xml.rels" ContentType="application/vnd.openxmlformats-package.relationships+xml"/>
  <Override PartName="/ppt/slides/_rels/slide157.xml.rels" ContentType="application/vnd.openxmlformats-package.relationships+xml"/>
  <Override PartName="/ppt/slides/_rels/slide158.xml.rels" ContentType="application/vnd.openxmlformats-package.relationships+xml"/>
  <Override PartName="/ppt/slides/_rels/slide159.xml.rels" ContentType="application/vnd.openxmlformats-package.relationships+xml"/>
  <Override PartName="/ppt/slides/_rels/slide160.xml.rels" ContentType="application/vnd.openxmlformats-package.relationships+xml"/>
  <Override PartName="/ppt/slides/_rels/slide161.xml.rels" ContentType="application/vnd.openxmlformats-package.relationships+xml"/>
  <Override PartName="/ppt/slides/_rels/slide162.xml.rels" ContentType="application/vnd.openxmlformats-package.relationships+xml"/>
  <Override PartName="/ppt/slides/_rels/slide163.xml.rels" ContentType="application/vnd.openxmlformats-package.relationships+xml"/>
  <Override PartName="/ppt/slides/_rels/slide164.xml.rels" ContentType="application/vnd.openxmlformats-package.relationships+xml"/>
  <Override PartName="/ppt/slides/_rels/slide165.xml.rels" ContentType="application/vnd.openxmlformats-package.relationships+xml"/>
  <Override PartName="/ppt/slides/_rels/slide166.xml.rels" ContentType="application/vnd.openxmlformats-package.relationships+xml"/>
  <Override PartName="/ppt/slides/_rels/slide167.xml.rels" ContentType="application/vnd.openxmlformats-package.relationships+xml"/>
  <Override PartName="/ppt/slides/_rels/slide170.xml.rels" ContentType="application/vnd.openxmlformats-package.relationships+xml"/>
  <Override PartName="/ppt/slides/_rels/slide171.xml.rels" ContentType="application/vnd.openxmlformats-package.relationships+xml"/>
  <Override PartName="/ppt/slides/_rels/slide172.xml.rels" ContentType="application/vnd.openxmlformats-package.relationships+xml"/>
  <Override PartName="/ppt/slides/_rels/slide173.xml.rels" ContentType="application/vnd.openxmlformats-package.relationships+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Lst>
  <p:sldSz cx="9144000" cy="6858000"/>
  <p:notesSz cx="6858000" cy="971708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134" Type="http://schemas.openxmlformats.org/officeDocument/2006/relationships/slide" Target="slides/slide130.xml"/><Relationship Id="rId135" Type="http://schemas.openxmlformats.org/officeDocument/2006/relationships/slide" Target="slides/slide131.xml"/><Relationship Id="rId136" Type="http://schemas.openxmlformats.org/officeDocument/2006/relationships/slide" Target="slides/slide132.xml"/><Relationship Id="rId137" Type="http://schemas.openxmlformats.org/officeDocument/2006/relationships/slide" Target="slides/slide133.xml"/><Relationship Id="rId138" Type="http://schemas.openxmlformats.org/officeDocument/2006/relationships/slide" Target="slides/slide134.xml"/><Relationship Id="rId139" Type="http://schemas.openxmlformats.org/officeDocument/2006/relationships/slide" Target="slides/slide135.xml"/><Relationship Id="rId140" Type="http://schemas.openxmlformats.org/officeDocument/2006/relationships/slide" Target="slides/slide136.xml"/><Relationship Id="rId141" Type="http://schemas.openxmlformats.org/officeDocument/2006/relationships/slide" Target="slides/slide137.xml"/><Relationship Id="rId142" Type="http://schemas.openxmlformats.org/officeDocument/2006/relationships/slide" Target="slides/slide138.xml"/><Relationship Id="rId143" Type="http://schemas.openxmlformats.org/officeDocument/2006/relationships/slide" Target="slides/slide139.xml"/><Relationship Id="rId144" Type="http://schemas.openxmlformats.org/officeDocument/2006/relationships/slide" Target="slides/slide140.xml"/><Relationship Id="rId145" Type="http://schemas.openxmlformats.org/officeDocument/2006/relationships/slide" Target="slides/slide141.xml"/><Relationship Id="rId146" Type="http://schemas.openxmlformats.org/officeDocument/2006/relationships/slide" Target="slides/slide142.xml"/><Relationship Id="rId147" Type="http://schemas.openxmlformats.org/officeDocument/2006/relationships/slide" Target="slides/slide143.xml"/><Relationship Id="rId148" Type="http://schemas.openxmlformats.org/officeDocument/2006/relationships/slide" Target="slides/slide144.xml"/><Relationship Id="rId149" Type="http://schemas.openxmlformats.org/officeDocument/2006/relationships/slide" Target="slides/slide145.xml"/><Relationship Id="rId150" Type="http://schemas.openxmlformats.org/officeDocument/2006/relationships/slide" Target="slides/slide146.xml"/><Relationship Id="rId151" Type="http://schemas.openxmlformats.org/officeDocument/2006/relationships/slide" Target="slides/slide147.xml"/><Relationship Id="rId152" Type="http://schemas.openxmlformats.org/officeDocument/2006/relationships/slide" Target="slides/slide148.xml"/><Relationship Id="rId153" Type="http://schemas.openxmlformats.org/officeDocument/2006/relationships/slide" Target="slides/slide149.xml"/><Relationship Id="rId154" Type="http://schemas.openxmlformats.org/officeDocument/2006/relationships/slide" Target="slides/slide150.xml"/><Relationship Id="rId155" Type="http://schemas.openxmlformats.org/officeDocument/2006/relationships/slide" Target="slides/slide151.xml"/><Relationship Id="rId156" Type="http://schemas.openxmlformats.org/officeDocument/2006/relationships/slide" Target="slides/slide152.xml"/><Relationship Id="rId157" Type="http://schemas.openxmlformats.org/officeDocument/2006/relationships/slide" Target="slides/slide153.xml"/><Relationship Id="rId158" Type="http://schemas.openxmlformats.org/officeDocument/2006/relationships/slide" Target="slides/slide154.xml"/><Relationship Id="rId159" Type="http://schemas.openxmlformats.org/officeDocument/2006/relationships/slide" Target="slides/slide155.xml"/><Relationship Id="rId160" Type="http://schemas.openxmlformats.org/officeDocument/2006/relationships/slide" Target="slides/slide156.xml"/><Relationship Id="rId161" Type="http://schemas.openxmlformats.org/officeDocument/2006/relationships/slide" Target="slides/slide157.xml"/><Relationship Id="rId162" Type="http://schemas.openxmlformats.org/officeDocument/2006/relationships/slide" Target="slides/slide158.xml"/><Relationship Id="rId163" Type="http://schemas.openxmlformats.org/officeDocument/2006/relationships/slide" Target="slides/slide159.xml"/><Relationship Id="rId164" Type="http://schemas.openxmlformats.org/officeDocument/2006/relationships/slide" Target="slides/slide160.xml"/><Relationship Id="rId165" Type="http://schemas.openxmlformats.org/officeDocument/2006/relationships/slide" Target="slides/slide161.xml"/><Relationship Id="rId166" Type="http://schemas.openxmlformats.org/officeDocument/2006/relationships/slide" Target="slides/slide162.xml"/><Relationship Id="rId167" Type="http://schemas.openxmlformats.org/officeDocument/2006/relationships/slide" Target="slides/slide163.xml"/><Relationship Id="rId168" Type="http://schemas.openxmlformats.org/officeDocument/2006/relationships/slide" Target="slides/slide164.xml"/><Relationship Id="rId169" Type="http://schemas.openxmlformats.org/officeDocument/2006/relationships/slide" Target="slides/slide165.xml"/><Relationship Id="rId170" Type="http://schemas.openxmlformats.org/officeDocument/2006/relationships/slide" Target="slides/slide166.xml"/><Relationship Id="rId171" Type="http://schemas.openxmlformats.org/officeDocument/2006/relationships/slide" Target="slides/slide167.xml"/><Relationship Id="rId172" Type="http://schemas.openxmlformats.org/officeDocument/2006/relationships/slide" Target="slides/slide168.xml"/><Relationship Id="rId173" Type="http://schemas.openxmlformats.org/officeDocument/2006/relationships/slide" Target="slides/slide169.xml"/><Relationship Id="rId174" Type="http://schemas.openxmlformats.org/officeDocument/2006/relationships/slide" Target="slides/slide170.xml"/><Relationship Id="rId175" Type="http://schemas.openxmlformats.org/officeDocument/2006/relationships/slide" Target="slides/slide171.xml"/><Relationship Id="rId176" Type="http://schemas.openxmlformats.org/officeDocument/2006/relationships/slide" Target="slides/slide172.xml"/><Relationship Id="rId177" Type="http://schemas.openxmlformats.org/officeDocument/2006/relationships/slide" Target="slides/slide173.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Rectangle 1"/>
          <p:cNvSpPr/>
          <p:nvPr/>
        </p:nvSpPr>
        <p:spPr>
          <a:xfrm>
            <a:off x="0" y="0"/>
            <a:ext cx="6858000" cy="9716400"/>
          </a:xfrm>
          <a:prstGeom prst="rect">
            <a:avLst/>
          </a:prstGeom>
          <a:solidFill>
            <a:srgbClr val="ffffff"/>
          </a:solidFill>
          <a:ln w="0">
            <a:noFill/>
          </a:ln>
        </p:spPr>
      </p:sp>
      <p:sp>
        <p:nvSpPr>
          <p:cNvPr id="119" name="PlaceHolder 2"/>
          <p:cNvSpPr>
            <a:spLocks noGrp="1"/>
          </p:cNvSpPr>
          <p:nvPr>
            <p:ph type="hdr"/>
          </p:nvPr>
        </p:nvSpPr>
        <p:spPr>
          <a:xfrm>
            <a:off x="-360" y="-360"/>
            <a:ext cx="2971800" cy="485640"/>
          </a:xfrm>
          <a:prstGeom prst="rect">
            <a:avLst/>
          </a:prstGeom>
        </p:spPr>
        <p:txBody>
          <a:bodyPr lIns="90000" rIns="90000" tIns="46800" bIns="46800">
            <a:noAutofit/>
          </a:bodyPr>
          <a:p>
            <a:pPr marL="216000" indent="-216000">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latin typeface="Times New Roman"/>
              </a:rPr>
              <a:t>&lt;intestazione&gt;</a:t>
            </a:r>
            <a:endParaRPr b="0" lang="it-IT" sz="1200" spc="-1" strike="noStrike">
              <a:latin typeface="Times New Roman"/>
            </a:endParaRPr>
          </a:p>
        </p:txBody>
      </p:sp>
      <p:sp>
        <p:nvSpPr>
          <p:cNvPr id="120" name="PlaceHolder 3"/>
          <p:cNvSpPr>
            <a:spLocks noGrp="1"/>
          </p:cNvSpPr>
          <p:nvPr>
            <p:ph type="dt"/>
          </p:nvPr>
        </p:nvSpPr>
        <p:spPr>
          <a:xfrm>
            <a:off x="3885840" y="-360"/>
            <a:ext cx="2971800" cy="485640"/>
          </a:xfrm>
          <a:prstGeom prst="rect">
            <a:avLst/>
          </a:prstGeom>
        </p:spPr>
        <p:txBody>
          <a:bodyPr lIns="90000" rIns="90000" tIns="46800" bIns="46800">
            <a:noAutofit/>
          </a:bodyPr>
          <a:p>
            <a:pPr marL="216000" indent="-216000" algn="r">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0B6C55B-0DB8-40BA-AA20-160910589553}" type="datetime">
              <a:rPr b="0" lang="it-IT" sz="1200" spc="-1" strike="noStrike">
                <a:latin typeface="Times New Roman"/>
              </a:rPr>
              <a:t>02/04/21</a:t>
            </a:fld>
            <a:endParaRPr b="0" lang="it-IT" sz="1200" spc="-1" strike="noStrike">
              <a:latin typeface="Times New Roman"/>
            </a:endParaRPr>
          </a:p>
        </p:txBody>
      </p:sp>
      <p:sp>
        <p:nvSpPr>
          <p:cNvPr id="121" name="PlaceHolder 4"/>
          <p:cNvSpPr>
            <a:spLocks noGrp="1"/>
          </p:cNvSpPr>
          <p:nvPr>
            <p:ph type="sldImg"/>
          </p:nvPr>
        </p:nvSpPr>
        <p:spPr>
          <a:xfrm>
            <a:off x="1000080" y="728640"/>
            <a:ext cx="4857840" cy="3643200"/>
          </a:xfrm>
          <a:prstGeom prst="rect">
            <a:avLst/>
          </a:prstGeom>
        </p:spPr>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Fai clic per spostare la diapositiva</a:t>
            </a:r>
            <a:endParaRPr b="1" lang="it-IT" sz="4800" spc="-1" strike="noStrike">
              <a:solidFill>
                <a:srgbClr val="330066"/>
              </a:solidFill>
              <a:latin typeface="Arial"/>
            </a:endParaRPr>
          </a:p>
        </p:txBody>
      </p:sp>
      <p:sp>
        <p:nvSpPr>
          <p:cNvPr id="122" name="PlaceHolder 5"/>
          <p:cNvSpPr>
            <a:spLocks noGrp="1"/>
          </p:cNvSpPr>
          <p:nvPr>
            <p:ph type="body"/>
          </p:nvPr>
        </p:nvSpPr>
        <p:spPr>
          <a:xfrm>
            <a:off x="914400" y="4614840"/>
            <a:ext cx="5029200" cy="4371840"/>
          </a:xfrm>
          <a:prstGeom prst="rect">
            <a:avLst/>
          </a:prstGeom>
        </p:spPr>
        <p:txBody>
          <a:bodyPr lIns="90000" rIns="90000" tIns="46800" bIns="46800">
            <a:noAutofit/>
          </a:bodyPr>
          <a:p>
            <a:r>
              <a:rPr b="0" lang="it-IT" sz="1200" spc="-1" strike="noStrike">
                <a:solidFill>
                  <a:srgbClr val="000000"/>
                </a:solidFill>
                <a:latin typeface="Arial"/>
              </a:rPr>
              <a:t>Fai clic per modificare il formato delle note</a:t>
            </a:r>
            <a:endParaRPr b="0" lang="it-IT" sz="1200" spc="-1" strike="noStrike">
              <a:solidFill>
                <a:srgbClr val="000000"/>
              </a:solidFill>
              <a:latin typeface="Arial"/>
            </a:endParaRPr>
          </a:p>
        </p:txBody>
      </p:sp>
      <p:sp>
        <p:nvSpPr>
          <p:cNvPr id="123" name="PlaceHolder 6"/>
          <p:cNvSpPr>
            <a:spLocks noGrp="1"/>
          </p:cNvSpPr>
          <p:nvPr>
            <p:ph type="ftr"/>
          </p:nvPr>
        </p:nvSpPr>
        <p:spPr>
          <a:xfrm>
            <a:off x="-360" y="9229680"/>
            <a:ext cx="2971800" cy="486000"/>
          </a:xfrm>
          <a:prstGeom prst="rect">
            <a:avLst/>
          </a:prstGeom>
        </p:spPr>
        <p:txBody>
          <a:bodyPr lIns="90000" rIns="90000" tIns="46800" bIns="46800" anchor="b">
            <a:noAutofit/>
          </a:bodyPr>
          <a:p>
            <a:pPr marL="216000" indent="-216000">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latin typeface="Times New Roman"/>
              </a:rPr>
              <a:t>&lt;piè di pagina&gt;</a:t>
            </a:r>
            <a:endParaRPr b="0" lang="it-IT" sz="1200" spc="-1" strike="noStrike">
              <a:latin typeface="Times New Roman"/>
            </a:endParaRPr>
          </a:p>
        </p:txBody>
      </p:sp>
      <p:sp>
        <p:nvSpPr>
          <p:cNvPr id="124" name="PlaceHolder 7"/>
          <p:cNvSpPr>
            <a:spLocks noGrp="1"/>
          </p:cNvSpPr>
          <p:nvPr>
            <p:ph type="sldNum"/>
          </p:nvPr>
        </p:nvSpPr>
        <p:spPr>
          <a:xfrm>
            <a:off x="3885840" y="9229680"/>
            <a:ext cx="2971800" cy="486000"/>
          </a:xfrm>
          <a:prstGeom prst="rect">
            <a:avLst/>
          </a:prstGeom>
        </p:spPr>
        <p:txBody>
          <a:bodyPr lIns="90000" rIns="90000" tIns="46800" bIns="46800" anchor="b">
            <a:noAutofit/>
          </a:bodyPr>
          <a:p>
            <a:pPr marL="216000" indent="-216000" algn="r">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BE83988-3DA9-4D89-89A4-2FFC55078C3E}" type="slidenum">
              <a:rPr b="0" lang="it-IT" sz="1200" spc="-1" strike="noStrike">
                <a:latin typeface="Times New Roman"/>
              </a:rPr>
              <a:t>&lt;numero&gt;</a:t>
            </a:fld>
            <a:endParaRPr b="0" lang="it-IT" sz="12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5.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
</Relationships>
</file>

<file path=ppt/notesSlides/_rels/notesSlide106.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
</Relationships>
</file>

<file path=ppt/notesSlides/_rels/notesSlide148.xml.rels><?xml version="1.0" encoding="UTF-8"?>
<Relationships xmlns="http://schemas.openxmlformats.org/package/2006/relationships"><Relationship Id="rId1" Type="http://schemas.openxmlformats.org/officeDocument/2006/relationships/slide" Target="../slides/slide148.xml"/><Relationship Id="rId2" Type="http://schemas.openxmlformats.org/officeDocument/2006/relationships/notesMaster" Target="../notesMasters/notesMaster1.xml"/>
</Relationships>
</file>

<file path=ppt/notesSlides/_rels/notesSlide157.xml.rels><?xml version="1.0" encoding="UTF-8"?>
<Relationships xmlns="http://schemas.openxmlformats.org/package/2006/relationships"><Relationship Id="rId1" Type="http://schemas.openxmlformats.org/officeDocument/2006/relationships/slide" Target="../slides/slide15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hyperlink" Target="#_ftn1" TargetMode="External"/><Relationship Id="rId2" Type="http://schemas.openxmlformats.org/officeDocument/2006/relationships/hyperlink" Target="#_ftnref1" TargetMode="External"/><Relationship Id="rId3" Type="http://schemas.openxmlformats.org/officeDocument/2006/relationships/slide" Target="../slides/slide36.xml"/><Relationship Id="rId4"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1.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notesSlide1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PlaceHolder 1"/>
          <p:cNvSpPr>
            <a:spLocks noGrp="1"/>
          </p:cNvSpPr>
          <p:nvPr>
            <p:ph type="sldImg"/>
          </p:nvPr>
        </p:nvSpPr>
        <p:spPr>
          <a:xfrm>
            <a:off x="1000080" y="728640"/>
            <a:ext cx="4857840" cy="3643200"/>
          </a:xfrm>
          <a:prstGeom prst="rect">
            <a:avLst/>
          </a:prstGeom>
        </p:spPr>
      </p:sp>
      <p:sp>
        <p:nvSpPr>
          <p:cNvPr id="672" name="PlaceHolder 2"/>
          <p:cNvSpPr>
            <a:spLocks noGrp="1"/>
          </p:cNvSpPr>
          <p:nvPr>
            <p:ph type="body"/>
          </p:nvPr>
        </p:nvSpPr>
        <p:spPr>
          <a:xfrm>
            <a:off x="914400" y="4614840"/>
            <a:ext cx="5029200" cy="4371840"/>
          </a:xfrm>
          <a:prstGeom prst="rect">
            <a:avLst/>
          </a:prstGeom>
        </p:spPr>
        <p:txBody>
          <a:bodyPr lIns="90000" rIns="90000" tIns="46800" bIns="46800">
            <a:noAutofit/>
          </a:bodyPr>
          <a:p>
            <a:pPr lvl="1" marL="457200">
              <a:spcBef>
                <a:spcPts val="448"/>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Antologia ipertestuale della letteratura latina in 3 cd-rom, comprendenti brani di Catullo, Cesare, Fedro, Nepote, Properzio, Sallustio, Tibullo, Virgilio (cd-rom 1), Giovenale, Livio, Lucrezio, Ovidio, Plinio il Giovane, Quintiliano, Seneca, Svetonio (cd-rom 2), Tacito, Cicerone, Orazio, Marziale, Petronio, Plauto, Terenzio, Catone, Agostino, Tertulliano (cd-rom 3). </a:t>
            </a:r>
            <a:endParaRPr b="0" lang="it-IT" sz="1200" spc="-1" strike="noStrike">
              <a:solidFill>
                <a:srgbClr val="000000"/>
              </a:solidFill>
              <a:latin typeface="Arial"/>
            </a:endParaRPr>
          </a:p>
          <a:p>
            <a:pPr lvl="1" marL="457200">
              <a:spcBef>
                <a:spcPts val="448"/>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I testi sono presentati in originale e in traduzione italiana, con note sulla traduzione, sullo stile e sul contesto storico e culturale nel quale si inseriscono; </a:t>
            </a:r>
            <a:endParaRPr b="0" lang="it-IT" sz="1200" spc="-1" strike="noStrike">
              <a:solidFill>
                <a:srgbClr val="000000"/>
              </a:solidFill>
              <a:latin typeface="Arial"/>
            </a:endParaRPr>
          </a:p>
          <a:p>
            <a:pPr lvl="1" marL="457200">
              <a:spcBef>
                <a:spcPts val="448"/>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I passi dei poeti possono essere ascoltati in lettura metrica, il che costituisce un notevole aiuto per lo studente.</a:t>
            </a:r>
            <a:endParaRPr b="0" lang="it-IT" sz="1200" spc="-1" strike="noStrike">
              <a:solidFill>
                <a:srgbClr val="000000"/>
              </a:solidFill>
              <a:latin typeface="Arial"/>
            </a:endParaRPr>
          </a:p>
          <a:p>
            <a:pPr lvl="1" marL="457200">
              <a:spcBef>
                <a:spcPts val="448"/>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Contiene circa duemila pagine di testo, “navigabili” attraverso link ipertestuali, e oltre quattro ore di ascolto di brani poetici degli autori presenti nell’antologia. </a:t>
            </a:r>
            <a:endParaRPr b="0" lang="it-IT" sz="1200" spc="-1" strike="noStrike">
              <a:solidFill>
                <a:srgbClr val="000000"/>
              </a:solidFill>
              <a:latin typeface="Arial"/>
            </a:endParaRPr>
          </a:p>
          <a:p>
            <a:pPr lvl="1" marL="457200">
              <a:spcBef>
                <a:spcPts val="448"/>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Presenta un </a:t>
            </a:r>
            <a:r>
              <a:rPr b="0" i="1" lang="it-IT" sz="1200" spc="-1" strike="noStrike">
                <a:solidFill>
                  <a:srgbClr val="000000"/>
                </a:solidFill>
                <a:latin typeface="Arial"/>
              </a:rPr>
              <a:t>Dizionario</a:t>
            </a:r>
            <a:r>
              <a:rPr b="0" lang="it-IT" sz="1200" spc="-1" strike="noStrike">
                <a:solidFill>
                  <a:srgbClr val="000000"/>
                </a:solidFill>
                <a:latin typeface="Arial"/>
              </a:rPr>
              <a:t>, </a:t>
            </a:r>
            <a:r>
              <a:rPr b="0" i="1" lang="it-IT" sz="1200" spc="-1" strike="noStrike">
                <a:solidFill>
                  <a:srgbClr val="000000"/>
                </a:solidFill>
                <a:latin typeface="Arial"/>
              </a:rPr>
              <a:t>Cartine storico-geografiche</a:t>
            </a:r>
            <a:r>
              <a:rPr b="0" lang="it-IT" sz="1200" spc="-1" strike="noStrike">
                <a:solidFill>
                  <a:srgbClr val="000000"/>
                </a:solidFill>
                <a:latin typeface="Arial"/>
              </a:rPr>
              <a:t>, </a:t>
            </a:r>
            <a:r>
              <a:rPr b="0" i="1" lang="it-IT" sz="1200" spc="-1" strike="noStrike">
                <a:solidFill>
                  <a:srgbClr val="000000"/>
                </a:solidFill>
                <a:latin typeface="Arial"/>
              </a:rPr>
              <a:t>Quaderno degli appunti</a:t>
            </a:r>
            <a:r>
              <a:rPr b="0" lang="it-IT" sz="1200" spc="-1" strike="noStrike">
                <a:solidFill>
                  <a:srgbClr val="000000"/>
                </a:solidFill>
                <a:latin typeface="Arial"/>
              </a:rPr>
              <a:t> nel quale registrare le proprie note; </a:t>
            </a:r>
            <a:endParaRPr b="0" lang="it-IT" sz="1200" spc="-1" strike="noStrike">
              <a:solidFill>
                <a:srgbClr val="000000"/>
              </a:solidFill>
              <a:latin typeface="Arial"/>
            </a:endParaRPr>
          </a:p>
          <a:p>
            <a:pPr lvl="1" marL="457200">
              <a:spcBef>
                <a:spcPts val="448"/>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l'utente può inoltre creare del </a:t>
            </a:r>
            <a:r>
              <a:rPr b="0" i="1" lang="it-IT" sz="1200" spc="-1" strike="noStrike">
                <a:solidFill>
                  <a:srgbClr val="000000"/>
                </a:solidFill>
                <a:latin typeface="Arial"/>
              </a:rPr>
              <a:t>Cammini personalizzati</a:t>
            </a:r>
            <a:r>
              <a:rPr b="0" lang="it-IT" sz="1200" spc="-1" strike="noStrike">
                <a:solidFill>
                  <a:srgbClr val="000000"/>
                </a:solidFill>
                <a:latin typeface="Arial"/>
              </a:rPr>
              <a:t> tra i materiali di Hyperlatino. </a:t>
            </a:r>
            <a:endParaRPr b="0" lang="it-IT" sz="1200" spc="-1" strike="noStrike">
              <a:solidFill>
                <a:srgbClr val="000000"/>
              </a:solidFill>
              <a:latin typeface="Arial"/>
            </a:endParaRPr>
          </a:p>
          <a:p>
            <a:pPr>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200" spc="-1" strike="noStrike">
              <a:solidFill>
                <a:srgbClr val="000000"/>
              </a:solidFill>
              <a:latin typeface="Arial"/>
            </a:endParaRPr>
          </a:p>
        </p:txBody>
      </p:sp>
    </p:spTree>
  </p:cSld>
</p:notes>
</file>

<file path=ppt/notesSlides/notesSlide1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PlaceHolder 1"/>
          <p:cNvSpPr>
            <a:spLocks noGrp="1"/>
          </p:cNvSpPr>
          <p:nvPr>
            <p:ph type="sldImg"/>
          </p:nvPr>
        </p:nvSpPr>
        <p:spPr>
          <a:xfrm>
            <a:off x="1000080" y="728640"/>
            <a:ext cx="4857840" cy="3643200"/>
          </a:xfrm>
          <a:prstGeom prst="rect">
            <a:avLst/>
          </a:prstGeom>
        </p:spPr>
      </p:sp>
      <p:sp>
        <p:nvSpPr>
          <p:cNvPr id="674" name="PlaceHolder 2"/>
          <p:cNvSpPr>
            <a:spLocks noGrp="1"/>
          </p:cNvSpPr>
          <p:nvPr>
            <p:ph type="body"/>
          </p:nvPr>
        </p:nvSpPr>
        <p:spPr>
          <a:xfrm>
            <a:off x="914400" y="4614840"/>
            <a:ext cx="5029200" cy="4371840"/>
          </a:xfrm>
          <a:prstGeom prst="rect">
            <a:avLst/>
          </a:prstGeom>
        </p:spPr>
        <p:txBody>
          <a:bodyPr lIns="90000" rIns="90000" tIns="46800" bIns="46800">
            <a:noAutofit/>
          </a:bodyPr>
          <a:p>
            <a:pPr>
              <a:lnSpc>
                <a:spcPct val="9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Sul modello di Hyperlatino è stato edito di recente dalla casa editrice Cappelli l’antologia multimediale</a:t>
            </a:r>
            <a:r>
              <a:rPr b="1" lang="it-IT" sz="1200" spc="-1" strike="noStrike">
                <a:solidFill>
                  <a:srgbClr val="000000"/>
                </a:solidFill>
                <a:latin typeface="Arial"/>
              </a:rPr>
              <a:t> </a:t>
            </a:r>
            <a:r>
              <a:rPr b="0" lang="it-IT" sz="1200" spc="-1" strike="noStrike">
                <a:solidFill>
                  <a:srgbClr val="000000"/>
                </a:solidFill>
                <a:latin typeface="Arial"/>
              </a:rPr>
              <a:t>di Lucio De Rosa</a:t>
            </a:r>
            <a:r>
              <a:rPr b="0" i="1" lang="it-IT" sz="1200" spc="-1" strike="noStrike">
                <a:solidFill>
                  <a:srgbClr val="000000"/>
                </a:solidFill>
                <a:latin typeface="Arial"/>
              </a:rPr>
              <a:t> Plenis velis. Navigare a vista tra i testi latin, cd-rom interattivo di letteratura classica</a:t>
            </a:r>
            <a:r>
              <a:rPr b="0" lang="it-IT" sz="1200" spc="-1" strike="noStrike">
                <a:solidFill>
                  <a:srgbClr val="000000"/>
                </a:solidFill>
                <a:latin typeface="Arial"/>
              </a:rPr>
              <a:t>,.</a:t>
            </a:r>
            <a:endParaRPr b="0" lang="it-IT" sz="1200" spc="-1" strike="noStrike">
              <a:solidFill>
                <a:srgbClr val="000000"/>
              </a:solidFill>
              <a:latin typeface="Arial"/>
            </a:endParaRPr>
          </a:p>
          <a:p>
            <a:pPr>
              <a:lnSpc>
                <a:spcPct val="9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Come Hyperlatino, </a:t>
            </a:r>
            <a:r>
              <a:rPr b="0" i="1" lang="it-IT" sz="1200" spc="-1" strike="noStrike">
                <a:solidFill>
                  <a:srgbClr val="000000"/>
                </a:solidFill>
                <a:latin typeface="Arial"/>
              </a:rPr>
              <a:t>Plenis velis</a:t>
            </a:r>
            <a:r>
              <a:rPr b="0" lang="it-IT" sz="1200" spc="-1" strike="noStrike">
                <a:solidFill>
                  <a:srgbClr val="000000"/>
                </a:solidFill>
                <a:latin typeface="Arial"/>
              </a:rPr>
              <a:t> è ipertesto multimediale a carattere antologico in cui sono presentate opere di autori classici latini e non solo: (da Plauto ad Ambrogio, Girolamo, Agostino, Dante, Petrarca, Pontano)</a:t>
            </a:r>
            <a:endParaRPr b="0" lang="it-IT" sz="1200" spc="-1" strike="noStrike">
              <a:solidFill>
                <a:srgbClr val="000000"/>
              </a:solidFill>
              <a:latin typeface="Arial"/>
            </a:endParaRPr>
          </a:p>
          <a:p>
            <a:pPr>
              <a:lnSpc>
                <a:spcPct val="9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I passi sono corredati di un'analisi grammaticale, linguistica, morfosintattica, retorica; da un elenco dei paradigmi (è possibile avere l'elenco di tutte le forme verbali di un brano con relativa analisi). </a:t>
            </a:r>
            <a:endParaRPr b="0" lang="it-IT" sz="1200" spc="-1" strike="noStrike">
              <a:solidFill>
                <a:srgbClr val="000000"/>
              </a:solidFill>
              <a:latin typeface="Arial"/>
            </a:endParaRPr>
          </a:p>
          <a:p>
            <a:pPr>
              <a:lnSpc>
                <a:spcPct val="9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Un questionario di verifica con dieci domande a riposta multipla e approfondimenti critici. Anche questa iper-antologia presenta per tutti i brani in versi è la visione della scansione metrica e</a:t>
            </a:r>
            <a:r>
              <a:rPr b="1" lang="it-IT" sz="1200" spc="-1" strike="noStrike">
                <a:solidFill>
                  <a:srgbClr val="000000"/>
                </a:solidFill>
                <a:latin typeface="Arial"/>
              </a:rPr>
              <a:t> </a:t>
            </a:r>
            <a:r>
              <a:rPr b="0" lang="it-IT" sz="1200" spc="-1" strike="noStrike">
                <a:solidFill>
                  <a:srgbClr val="000000"/>
                </a:solidFill>
                <a:latin typeface="Arial"/>
              </a:rPr>
              <a:t>l'ascolto contemporaneo della lettura metrica del brano. Inoltre con un microfono si può anche registrare la propria lettura metrica e riascoltarla.</a:t>
            </a:r>
            <a:endParaRPr b="0" lang="it-IT" sz="1200" spc="-1" strike="noStrike">
              <a:solidFill>
                <a:srgbClr val="000000"/>
              </a:solidFill>
              <a:latin typeface="Arial"/>
            </a:endParaRPr>
          </a:p>
          <a:p>
            <a:pPr>
              <a:lnSpc>
                <a:spcPct val="9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Alcune sezioni di laboratorio, presentano numerosi nomi e aggettivi</a:t>
            </a:r>
            <a:r>
              <a:rPr b="1" lang="it-IT" sz="1200" spc="-1" strike="noStrike">
                <a:solidFill>
                  <a:srgbClr val="000000"/>
                </a:solidFill>
                <a:latin typeface="Arial"/>
              </a:rPr>
              <a:t> </a:t>
            </a:r>
            <a:r>
              <a:rPr b="0" lang="it-IT" sz="1200" spc="-1" strike="noStrike">
                <a:solidFill>
                  <a:srgbClr val="000000"/>
                </a:solidFill>
                <a:latin typeface="Arial"/>
              </a:rPr>
              <a:t>declinati</a:t>
            </a:r>
            <a:r>
              <a:rPr b="1" lang="it-IT" sz="1200" spc="-1" strike="noStrike">
                <a:solidFill>
                  <a:srgbClr val="000000"/>
                </a:solidFill>
                <a:latin typeface="Arial"/>
              </a:rPr>
              <a:t>, </a:t>
            </a:r>
            <a:r>
              <a:rPr b="0" lang="it-IT" sz="1200" spc="-1" strike="noStrike">
                <a:solidFill>
                  <a:srgbClr val="000000"/>
                </a:solidFill>
                <a:latin typeface="Arial"/>
              </a:rPr>
              <a:t>la coniugazione di tutti i verbi dei passi antologici (circa duemila), con l'ascolto della pronuncia corretta del lemma e del paradigma del verbo. </a:t>
            </a:r>
            <a:endParaRPr b="0" lang="it-IT" sz="1200" spc="-1" strike="noStrike">
              <a:solidFill>
                <a:srgbClr val="000000"/>
              </a:solidFill>
              <a:latin typeface="Arial"/>
            </a:endParaRPr>
          </a:p>
          <a:p>
            <a:pPr>
              <a:lnSpc>
                <a:spcPct val="9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Altre sezioni sono relative alla mitologia, con schede informative, ai termini tecnici (principali figure retoriche e di altri termini adoperati nelle analisi dei brani), testi relativi alla vita, alle opere e allo stile dei vari autori. </a:t>
            </a:r>
            <a:endParaRPr b="0" lang="it-IT" sz="1200" spc="-1" strike="noStrike">
              <a:solidFill>
                <a:srgbClr val="000000"/>
              </a:solidFill>
              <a:latin typeface="Arial"/>
            </a:endParaRPr>
          </a:p>
          <a:p>
            <a:pPr>
              <a:lnSpc>
                <a:spcPct val="9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200" spc="-1" strike="noStrike">
              <a:solidFill>
                <a:srgbClr val="000000"/>
              </a:solidFill>
              <a:latin typeface="Arial"/>
            </a:endParaRPr>
          </a:p>
        </p:txBody>
      </p:sp>
    </p:spTree>
  </p:cSld>
</p:notes>
</file>

<file path=ppt/notesSlides/notesSlide1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5" name="PlaceHolder 1"/>
          <p:cNvSpPr>
            <a:spLocks noGrp="1"/>
          </p:cNvSpPr>
          <p:nvPr>
            <p:ph type="sldImg"/>
          </p:nvPr>
        </p:nvSpPr>
        <p:spPr>
          <a:xfrm>
            <a:off x="1000080" y="728640"/>
            <a:ext cx="4857840" cy="3643200"/>
          </a:xfrm>
          <a:prstGeom prst="rect">
            <a:avLst/>
          </a:prstGeom>
        </p:spPr>
      </p:sp>
      <p:sp>
        <p:nvSpPr>
          <p:cNvPr id="676"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La mailing list è moderata dal professor Umberto La Torraca, e accoglie interventi su ogni tema, adottanto come unica lingua ufficiale ammessa la lingua latina. Nella Home Page del gruppo si troverà, tra l'altro, un'introduzione alla mailing list, a cura di V. Ciarrocchi, gli scopi e le regole del gruppo, le modalità di iscrizione e altri materiali come, ad esempio, </a:t>
            </a:r>
            <a:r>
              <a:rPr b="0" i="1" lang="it-IT" sz="1200" spc="-1" strike="noStrike">
                <a:solidFill>
                  <a:srgbClr val="000000"/>
                </a:solidFill>
                <a:latin typeface="Arial"/>
              </a:rPr>
              <a:t>Latinitatis recentioris exempla</a:t>
            </a:r>
            <a:r>
              <a:rPr b="0" lang="it-IT" sz="1200" spc="-1" strike="noStrike">
                <a:solidFill>
                  <a:srgbClr val="000000"/>
                </a:solidFill>
                <a:latin typeface="Arial"/>
              </a:rPr>
              <a:t>, una raccolta di traduzioni neolatine di opere celebri, come per esempio il monologo di </a:t>
            </a:r>
            <a:r>
              <a:rPr b="0" i="1" lang="it-IT" sz="1200" spc="-1" strike="noStrike">
                <a:solidFill>
                  <a:srgbClr val="000000"/>
                </a:solidFill>
                <a:latin typeface="Arial"/>
              </a:rPr>
              <a:t>Amleto</a:t>
            </a:r>
            <a:r>
              <a:rPr b="0" lang="it-IT" sz="1200" spc="-1" strike="noStrike">
                <a:solidFill>
                  <a:srgbClr val="000000"/>
                </a:solidFill>
                <a:latin typeface="Arial"/>
              </a:rPr>
              <a:t> dall'omonima tragedia di Shakespeare. La sezione </a:t>
            </a:r>
            <a:r>
              <a:rPr b="0" i="1" lang="it-IT" sz="1200" spc="-1" strike="noStrike">
                <a:solidFill>
                  <a:srgbClr val="000000"/>
                </a:solidFill>
                <a:latin typeface="Arial"/>
              </a:rPr>
              <a:t>Bibliotheca latina </a:t>
            </a:r>
            <a:r>
              <a:rPr b="0" lang="it-IT" sz="1200" spc="-1" strike="noStrike">
                <a:solidFill>
                  <a:srgbClr val="000000"/>
                </a:solidFill>
                <a:latin typeface="Arial"/>
              </a:rPr>
              <a:t>raccoglie una piccola biblioteca di opere neolatine. Altre sezioni del sito sono </a:t>
            </a:r>
            <a:r>
              <a:rPr b="0" i="1" lang="it-IT" sz="1200" spc="-1" strike="noStrike">
                <a:solidFill>
                  <a:srgbClr val="000000"/>
                </a:solidFill>
                <a:latin typeface="Arial"/>
              </a:rPr>
              <a:t>Latinitas in tela totius terrae</a:t>
            </a:r>
            <a:r>
              <a:rPr b="0" lang="it-IT" sz="1200" spc="-1" strike="noStrike">
                <a:solidFill>
                  <a:srgbClr val="000000"/>
                </a:solidFill>
                <a:latin typeface="Arial"/>
              </a:rPr>
              <a:t>, un eccellente elenco di connessioni a siti Internet dedicati al latino, suddiviso nelle sezioni: </a:t>
            </a:r>
            <a:r>
              <a:rPr b="0" i="1" lang="it-IT" sz="1200" spc="-1" strike="noStrike">
                <a:solidFill>
                  <a:srgbClr val="000000"/>
                </a:solidFill>
                <a:latin typeface="Arial"/>
              </a:rPr>
              <a:t>Ars docendi, Bibliothecae, Congeries nexuum</a:t>
            </a:r>
            <a:r>
              <a:rPr b="0" lang="it-IT" sz="1200" spc="-1" strike="noStrike">
                <a:solidFill>
                  <a:srgbClr val="000000"/>
                </a:solidFill>
                <a:latin typeface="Arial"/>
              </a:rPr>
              <a:t> (raccolte di links), </a:t>
            </a:r>
            <a:r>
              <a:rPr b="0" i="1" lang="it-IT" sz="1200" spc="-1" strike="noStrike">
                <a:solidFill>
                  <a:srgbClr val="000000"/>
                </a:solidFill>
                <a:latin typeface="Arial"/>
              </a:rPr>
              <a:t>Commentarii, Fora Latina, Grammatica, Inscriptiones, Latinitas Viva, Libri Puerorum, Pronuntiatus, Res computatrales, Singuli Scriptores, Thesauri</a:t>
            </a:r>
            <a:r>
              <a:rPr b="0" lang="it-IT" sz="1200" spc="-1" strike="noStrike">
                <a:solidFill>
                  <a:srgbClr val="000000"/>
                </a:solidFill>
                <a:latin typeface="Arial"/>
              </a:rPr>
              <a:t>. </a:t>
            </a:r>
            <a:endParaRPr b="0" lang="it-IT" sz="1200" spc="-1" strike="noStrike">
              <a:solidFill>
                <a:srgbClr val="000000"/>
              </a:solidFill>
              <a:latin typeface="Arial"/>
            </a:endParaRPr>
          </a:p>
        </p:txBody>
      </p:sp>
    </p:spTree>
  </p:cSld>
</p:notes>
</file>

<file path=ppt/notesSlides/notesSlide1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PlaceHolder 1"/>
          <p:cNvSpPr>
            <a:spLocks noGrp="1"/>
          </p:cNvSpPr>
          <p:nvPr>
            <p:ph type="sldImg"/>
          </p:nvPr>
        </p:nvSpPr>
        <p:spPr>
          <a:xfrm>
            <a:off x="1000080" y="728640"/>
            <a:ext cx="4857840" cy="3643200"/>
          </a:xfrm>
          <a:prstGeom prst="rect">
            <a:avLst/>
          </a:prstGeom>
        </p:spPr>
      </p:sp>
      <p:sp>
        <p:nvSpPr>
          <p:cNvPr id="678" name="PlaceHolder 2"/>
          <p:cNvSpPr>
            <a:spLocks noGrp="1"/>
          </p:cNvSpPr>
          <p:nvPr>
            <p:ph type="body"/>
          </p:nvPr>
        </p:nvSpPr>
        <p:spPr>
          <a:xfrm>
            <a:off x="914400" y="4614840"/>
            <a:ext cx="5029200" cy="4371840"/>
          </a:xfrm>
          <a:prstGeom prst="rect">
            <a:avLst/>
          </a:prstGeom>
        </p:spPr>
        <p:txBody>
          <a:bodyPr lIns="90000" rIns="90000" tIns="46800" bIns="46800">
            <a:noAutofit/>
          </a:bodyPr>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La </a:t>
            </a:r>
            <a:r>
              <a:rPr b="1" i="1" lang="it-IT" sz="700" spc="-1" strike="noStrike">
                <a:solidFill>
                  <a:srgbClr val="000000"/>
                </a:solidFill>
                <a:latin typeface="Arial"/>
              </a:rPr>
              <a:t>Societas Circulorum Latinorum</a:t>
            </a:r>
            <a:r>
              <a:rPr b="0" lang="it-IT" sz="700" spc="-1" strike="noStrike">
                <a:solidFill>
                  <a:srgbClr val="000000"/>
                </a:solidFill>
                <a:latin typeface="Arial"/>
              </a:rPr>
              <a:t>, fondata da Avitus, ha sede a Londra e si propone di fungere da coordinamento dei vari circoli di latino vivo sparsi per il mondo: augustinus.eresmas.net/scl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Matritensis: augustinus.eresmas.net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Barcinonensis: circulus.albinus.org/circulus.htm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Gerundensis: girona.latinitatis.com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Caesaraugustanus: zaragoza.latinitatis.com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Gaditanus: gades.latinitatis.com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Safrensis: www.alcuinus.net/zafra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Londiniensis: members.lycos.co.uk/avitus2002/CLL.html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Lutetiensis: membres.lycos.fr/lutetiensis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Perpinianensis: perpignan.latinitatis.com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Sodalitas Latina Mediolanensis: www.filologico.it/sodalitas.htm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Bononiensis: www.geocities.com/sodalitaslatina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Panormitanus: www.cirlapa.org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Bruxellensis, seu Amici Melissae: membres.lycos.fr/melissalatina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Zagrabiensis: membres.lycos.fr/latinitas/zagreb/index.htm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Varsoviensis: albinus.chez.tiscali.fr/varsovia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Seattlensis: ttt.boreoccidentales.org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Bogotensis: bogota.latinitatis.com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Portus Alacris: www.geocities.com/circuluslatinus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Circulus Latinus Bonaerensis: http://buenos-aires.latinitatis.com/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Sodalitas Ludis Latinis Faciundis: www.klassphil.uni-muenchen.de/%7estroh/sodalitas.html </a:t>
            </a:r>
            <a:br/>
            <a:endParaRPr b="0" lang="it-IT" sz="700" spc="-1" strike="noStrike">
              <a:solidFill>
                <a:srgbClr val="000000"/>
              </a:solidFill>
              <a:latin typeface="Arial"/>
            </a:endParaRPr>
          </a:p>
          <a:p>
            <a:pPr>
              <a:lnSpc>
                <a:spcPct val="80000"/>
              </a:lnSpc>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Societas Latina Lexintoniensis: www.uky.edu/ArtsSciences/Classics/latcolloq.html </a:t>
            </a:r>
            <a:br/>
            <a:endParaRPr b="0" lang="it-IT" sz="700" spc="-1" strike="noStrike">
              <a:solidFill>
                <a:srgbClr val="000000"/>
              </a:solid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PlaceHolder 1"/>
          <p:cNvSpPr>
            <a:spLocks noGrp="1"/>
          </p:cNvSpPr>
          <p:nvPr>
            <p:ph type="sldImg"/>
          </p:nvPr>
        </p:nvSpPr>
        <p:spPr>
          <a:xfrm>
            <a:off x="1000080" y="728640"/>
            <a:ext cx="4857840" cy="3643200"/>
          </a:xfrm>
          <a:prstGeom prst="rect">
            <a:avLst/>
          </a:prstGeom>
        </p:spPr>
      </p:sp>
      <p:sp>
        <p:nvSpPr>
          <p:cNvPr id="640"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E’ difficile conferire nuovo interesse a ciò che è vecchio, autorevolezza alle novità, luce a ciò che è oscuro, fascino a ciò che ha nauseato, credibilità a ciò che è incerto, dare senso ad ogni cosa e prendere ogni cosa nel suo vero senso</a:t>
            </a:r>
            <a:endParaRPr b="0" lang="it-IT" sz="800" spc="-1" strike="noStrike">
              <a:solidFill>
                <a:srgbClr val="000000"/>
              </a:solid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PlaceHolder 1"/>
          <p:cNvSpPr>
            <a:spLocks noGrp="1"/>
          </p:cNvSpPr>
          <p:nvPr>
            <p:ph type="sldImg"/>
          </p:nvPr>
        </p:nvSpPr>
        <p:spPr>
          <a:xfrm>
            <a:off x="1000080" y="728640"/>
            <a:ext cx="4857840" cy="3643200"/>
          </a:xfrm>
          <a:prstGeom prst="rect">
            <a:avLst/>
          </a:prstGeom>
        </p:spPr>
      </p:sp>
      <p:sp>
        <p:nvSpPr>
          <p:cNvPr id="642" name="PlaceHolder 2"/>
          <p:cNvSpPr>
            <a:spLocks noGrp="1"/>
          </p:cNvSpPr>
          <p:nvPr>
            <p:ph type="body"/>
          </p:nvPr>
        </p:nvSpPr>
        <p:spPr>
          <a:xfrm>
            <a:off x="914400" y="4614840"/>
            <a:ext cx="5029200" cy="4371840"/>
          </a:xfrm>
          <a:prstGeom prst="rect">
            <a:avLst/>
          </a:prstGeom>
        </p:spPr>
        <p:txBody>
          <a:bodyPr lIns="90000" rIns="90000" tIns="46800" bIns="46800">
            <a:noAutofit/>
          </a:bodyPr>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Il più famoso e più diffuso vocabolario di latino della scuola italiana dell’ultimo quarantennio, è senz’altro “IL” di L.Castiglioni e S. Mariotti.  Non c’è quasi nessuno delle ultime generazioni di studenti dei licei italiani che non abbia conosciuto ed utilizzato IL nella sua forma cartacea.  Oggi quest’opera famosa, e gloriosa della scuola italiana, è disponibile in cd-rom. La moderna versione elettronica di questo dizionario è molto maneggevole e straordinariamente efficace, consentendo di effettuare ricerche semplici di lemmi o di forme flesse, ricerche di tralucenti (ossia dei principali significati di un termine latino), di traduzioni, di glosse in cui compare un certo autore o una certa opera, di derivazioni etimologiche  a partire da una data radice. Le notevoli possibilità offerte da questo dizionario fanno si che esso possa essere utilizzato anche come un manuale di lingua e di  grammatica latina. Esaminiamo in particolare quattro funzioni fondamentali di questo vocabolario latino. </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Il riconoscimento delle forme flesse. </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Una delle difficoltà maggiori dello studente alle prime armi è il riconoscimento rapido delle forme flesse. Certamente è bene che chi voglia davvero imparare il latino eserciti convenientemente la memoria, ed abbia una conoscenza sicura della flessione dei nomi e delle coniugazioni verbali, ma avere uno strumento che possa aiutare il principiante in modo rapido a  risalire dalla forma flessa alla parola da cui essa deriva è un buon aiuto. Così, ad esempio, possiamo cercare la forma </a:t>
            </a:r>
            <a:r>
              <a:rPr b="0" i="1" lang="it-IT" sz="800" spc="-1" strike="noStrike">
                <a:solidFill>
                  <a:srgbClr val="000000"/>
                </a:solidFill>
                <a:latin typeface="Arial"/>
              </a:rPr>
              <a:t>turri</a:t>
            </a:r>
            <a:r>
              <a:rPr b="0" lang="it-IT" sz="800" spc="-1" strike="noStrike">
                <a:solidFill>
                  <a:srgbClr val="000000"/>
                </a:solidFill>
                <a:latin typeface="Arial"/>
              </a:rPr>
              <a:t>-, per risalire automaticametne a </a:t>
            </a:r>
            <a:r>
              <a:rPr b="0" i="1" lang="it-IT" sz="800" spc="-1" strike="noStrike">
                <a:solidFill>
                  <a:srgbClr val="000000"/>
                </a:solidFill>
                <a:latin typeface="Arial"/>
              </a:rPr>
              <a:t>turris</a:t>
            </a:r>
            <a:r>
              <a:rPr b="0" lang="it-IT" sz="800" spc="-1" strike="noStrike">
                <a:solidFill>
                  <a:srgbClr val="000000"/>
                </a:solidFill>
                <a:latin typeface="Arial"/>
              </a:rPr>
              <a:t> e a </a:t>
            </a:r>
            <a:r>
              <a:rPr b="0" i="1" lang="it-IT" sz="800" spc="-1" strike="noStrike">
                <a:solidFill>
                  <a:srgbClr val="000000"/>
                </a:solidFill>
                <a:latin typeface="Arial"/>
              </a:rPr>
              <a:t>turrim</a:t>
            </a:r>
            <a:r>
              <a:rPr b="0" lang="it-IT" sz="800" spc="-1" strike="noStrike">
                <a:solidFill>
                  <a:srgbClr val="000000"/>
                </a:solidFill>
                <a:latin typeface="Arial"/>
              </a:rPr>
              <a:t>, o cercare </a:t>
            </a:r>
            <a:r>
              <a:rPr b="0" i="1" lang="it-IT" sz="800" spc="-1" strike="noStrike">
                <a:solidFill>
                  <a:srgbClr val="000000"/>
                </a:solidFill>
                <a:latin typeface="Arial"/>
              </a:rPr>
              <a:t>hortari</a:t>
            </a:r>
            <a:r>
              <a:rPr b="0" lang="it-IT" sz="800" spc="-1" strike="noStrike">
                <a:solidFill>
                  <a:srgbClr val="000000"/>
                </a:solidFill>
                <a:latin typeface="Arial"/>
              </a:rPr>
              <a:t> per scoprire, se non lo si ricorda, che si tratta dell’imperativo del verbo deponente </a:t>
            </a:r>
            <a:r>
              <a:rPr b="0" i="1" lang="it-IT" sz="800" spc="-1" strike="noStrike">
                <a:solidFill>
                  <a:srgbClr val="000000"/>
                </a:solidFill>
                <a:latin typeface="Arial"/>
              </a:rPr>
              <a:t>hortor</a:t>
            </a:r>
            <a:r>
              <a:rPr b="0" lang="it-IT" sz="800" spc="-1" strike="noStrike">
                <a:solidFill>
                  <a:srgbClr val="000000"/>
                </a:solidFill>
                <a:latin typeface="Arial"/>
              </a:rPr>
              <a:t>, e non dell’infinito presente passivo. Alcuni pensano che questo sia una sorta di “aiuto sleale”, diseducativo perché indebolirebbe la memoria degli allievi, così come per il greco, gli insegnanti hanno sempre severamente proibito l’uso del famigerato “pechenino” con tutte le maggiori forme flesse dei verbi greci. Non bisogna tuttavia a mio avviso preoccuparsi troppo di questo. Allo stesso modo, ci si preoccupò molto dell’avvento delle calcolatrici sui banchi di scuola, e qualche professore tentò in un primo momento di impedirne l’uso. Tuttavia lo strumento ha seguito la sua strada e si affermato ovunque, dentro e fuori la scuola. Del resto non si tratta d’altro che di una estensione della memoria. Anche quando, migliaia di anni fa, fu inventata la scrittura, ci furono le stesse paure verso questo strumento non meno ingegnoso di un computer, anch’esso in definita un prodotto altamente artificiale ed una artificiale estensione della memoria. Si è visto poi che né l’umanità ha dimenticato a parlare e a ricordare per effetto dell’invenzione della scrittura, né i bambini ha dimenticato le tabelline, così come nessuno studente dimenticherà di declinare nomi e di coniugare verbi se davvero vuole imparare e capire questa lingua. In ogni caso i classici “specchietti”, le “tavole”  delle declinazioni e delle coniugazioni, con tutte le forme e i tempi nominali e verbali, comuni in tanti dizionari cartacei, non mancano neppure in questo cd-rom, e vi si accede con un semplice clic del mouse.</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Il lessico. </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La velocità di ricerca dei lemmi sarebbe però ancora poco per giustificare l’uso di un dizionario elettronico. E del resto leggere sul video un intera chiosa, su e giù con lo scrolling, è certamente piuttosto fastidioso. Un dizionario elettronico deve servire perciò per cose più utili ed interessanti. A costruire, ad esempio, in modo facile e veloce dei semplici repertori lessicali, una serie cioè di esempi di utilizzo di termini nella fraseologia latina, in modo da poterli confrontare tra loro ed approfondire il discorso lessicale. </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Studiando qualche passo di Cesare o di Livio o di qualche altro scrittore di storia, e di voler conoscere in modo rapido qualche esempio di utilizzo della terminologia latina relativa all’ambito della “guerra” (</a:t>
            </a:r>
            <a:r>
              <a:rPr b="0" i="1" lang="it-IT" sz="800" spc="-1" strike="noStrike">
                <a:solidFill>
                  <a:srgbClr val="000000"/>
                </a:solidFill>
                <a:latin typeface="Arial"/>
              </a:rPr>
              <a:t>bellum</a:t>
            </a:r>
            <a:r>
              <a:rPr b="0" lang="it-IT" sz="800" spc="-1" strike="noStrike">
                <a:solidFill>
                  <a:srgbClr val="000000"/>
                </a:solidFill>
                <a:latin typeface="Arial"/>
              </a:rPr>
              <a:t>), potremo chiedere al nostro dizionario di fornirci un rapido repertorio di espressioni usate da vari autori relative al linguaggio militare, chiedendogli di cercare nel dizionario espressioni in cui compaia la parola </a:t>
            </a:r>
            <a:r>
              <a:rPr b="0" i="1" lang="it-IT" sz="800" spc="-1" strike="noStrike">
                <a:solidFill>
                  <a:srgbClr val="000000"/>
                </a:solidFill>
                <a:latin typeface="Arial"/>
              </a:rPr>
              <a:t>bellum</a:t>
            </a:r>
            <a:r>
              <a:rPr b="0" lang="it-IT" sz="800" spc="-1" strike="noStrike">
                <a:solidFill>
                  <a:srgbClr val="000000"/>
                </a:solidFill>
                <a:latin typeface="Arial"/>
              </a:rPr>
              <a:t> o la parola </a:t>
            </a:r>
            <a:r>
              <a:rPr b="0" i="1" lang="it-IT" sz="800" spc="-1" strike="noStrike">
                <a:solidFill>
                  <a:srgbClr val="000000"/>
                </a:solidFill>
                <a:latin typeface="Arial"/>
              </a:rPr>
              <a:t>pugna</a:t>
            </a:r>
            <a:r>
              <a:rPr b="0" lang="it-IT" sz="800" spc="-1" strike="noStrike">
                <a:solidFill>
                  <a:srgbClr val="000000"/>
                </a:solidFill>
                <a:latin typeface="Arial"/>
              </a:rPr>
              <a:t>, in tutti casi in cui esse ricorrono. Avremo costruito così in pochissimo tempo una nutrita lista di locuzioni tratte dal dizionario in cui compiono espressioni come </a:t>
            </a:r>
            <a:r>
              <a:rPr b="0" i="1" lang="it-IT" sz="800" spc="-1" strike="noStrike">
                <a:solidFill>
                  <a:srgbClr val="000000"/>
                </a:solidFill>
                <a:latin typeface="Arial"/>
              </a:rPr>
              <a:t>bellum</a:t>
            </a:r>
            <a:r>
              <a:rPr b="0" lang="it-IT" sz="800" spc="-1" strike="noStrike">
                <a:solidFill>
                  <a:srgbClr val="000000"/>
                </a:solidFill>
                <a:latin typeface="Arial"/>
              </a:rPr>
              <a:t> </a:t>
            </a:r>
            <a:r>
              <a:rPr b="0" i="1" lang="it-IT" sz="800" spc="-1" strike="noStrike">
                <a:solidFill>
                  <a:srgbClr val="000000"/>
                </a:solidFill>
                <a:latin typeface="Arial"/>
              </a:rPr>
              <a:t>gerere, pugnam commettere, bellum incidere</a:t>
            </a:r>
            <a:r>
              <a:rPr b="0" lang="it-IT" sz="800" spc="-1" strike="noStrike">
                <a:solidFill>
                  <a:srgbClr val="000000"/>
                </a:solidFill>
                <a:latin typeface="Arial"/>
              </a:rPr>
              <a:t>. Potremo quindi selezionare le frasi degli autori che intendiamo studiare, ricercandone magari poi il passo completo. Se si ripete l’operazione con qualche altro termine chiave del linguaggio militare, anche il principiante potrà ricercare autonomamente e in modo piuttosto semplice l’intera fraseologia militare del linguaggio degli storici latini.</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Le etimologie. </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Lo studio delle radici lessicali è sempre molto utile, in latino come in qualsiasi altra lingua,e per costruire famiglie di parole, tutte derivate dallo stesso etimo. Partendo da una radice è possibile cercare nel dizionario elettronico tutta la serie dei derivati. Per esempio partendo dalla radice </a:t>
            </a:r>
            <a:r>
              <a:rPr b="0" i="1" lang="it-IT" sz="800" spc="-1" strike="noStrike">
                <a:solidFill>
                  <a:srgbClr val="000000"/>
                </a:solidFill>
                <a:latin typeface="Arial"/>
              </a:rPr>
              <a:t>fam</a:t>
            </a:r>
            <a:r>
              <a:rPr b="0" lang="it-IT" sz="800" spc="-1" strike="noStrike">
                <a:solidFill>
                  <a:srgbClr val="000000"/>
                </a:solidFill>
                <a:latin typeface="Arial"/>
              </a:rPr>
              <a:t>- è possibile trovare tutti i lemmi derivati da questa radice, e studiare così l’etimologia delle parole, operando confronti tra esse e tra queste parole e la lingua italiana. </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La grammatica.</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Il dizionario elettronico ci consente infine di compiere ricerche grammaticali, impossibili con il dizionario cartaceo. Partendo da categorie grammaticali predefinite (pronomi, avverbi, aggettivi, attivo, passivo, ecc.) si possono ottenere liste complete di forme appartenenti a categorie, da cui selezionare poi quelle che ci interessano. </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 </a:t>
            </a:r>
            <a:r>
              <a:rPr b="0" lang="it-IT" sz="800" spc="-1" strike="noStrike">
                <a:solidFill>
                  <a:srgbClr val="000000"/>
                </a:solidFill>
                <a:latin typeface="Arial"/>
              </a:rPr>
              <a:t>&lt;esempi&gt; </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Le funzioni e le possibilità di questo dizionario sono dunque notevoli e varie. E’ possibile operare ricerche su tutto il dizionario (ossia su tutti i termini italiani e latini) oppure limitare anche la ricerca ai soli traducenti latini, per evitare il rischio di una eccessiva dispersione, con risultati troppo numerosi e confusi.  </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Se si vogliono cercare glosse in cui è citato solo Giulio Cesare, o una sua opera, si può ordinare al programma di ricercare la parola </a:t>
            </a:r>
            <a:r>
              <a:rPr b="0" i="1" lang="it-IT" sz="800" spc="-1" strike="noStrike">
                <a:solidFill>
                  <a:srgbClr val="000000"/>
                </a:solidFill>
                <a:latin typeface="Arial"/>
              </a:rPr>
              <a:t>bellum</a:t>
            </a:r>
            <a:r>
              <a:rPr b="0" lang="it-IT" sz="800" spc="-1" strike="noStrike">
                <a:solidFill>
                  <a:srgbClr val="000000"/>
                </a:solidFill>
                <a:latin typeface="Arial"/>
              </a:rPr>
              <a:t> solo quando compare in passi di Cesare ovvero quando nel </a:t>
            </a:r>
            <a:r>
              <a:rPr b="0" i="1" lang="it-IT" sz="800" spc="-1" strike="noStrike">
                <a:solidFill>
                  <a:srgbClr val="000000"/>
                </a:solidFill>
                <a:latin typeface="Arial"/>
              </a:rPr>
              <a:t>De bello Gallico</a:t>
            </a:r>
            <a:r>
              <a:rPr b="0" lang="it-IT" sz="800" spc="-1" strike="noStrike">
                <a:solidFill>
                  <a:srgbClr val="000000"/>
                </a:solidFill>
                <a:latin typeface="Arial"/>
              </a:rPr>
              <a:t> e non nelle altre opere dello storico latino. </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Altre funzioni limitative sono relative agli esempi latini o alle traduzioni italiane. Se vogliamo sapere, ad esempio, quando è stato usato il verbo italiano “attaccare”, il programma cercherà solo nelle traduzioni degli esempi latini e potremo così vedere come è stato usato questo termine e per tradurre quali espressioni latine (una sorta di percorso contrario: dall’italiano al latino, sopperendo in parte alla mancanza di una sezione relativa alla parte italiano/latino).</a:t>
            </a: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800" spc="-1" strike="noStrike">
              <a:solidFill>
                <a:srgbClr val="000000"/>
              </a:solidFill>
              <a:latin typeface="Arial"/>
            </a:endParaRPr>
          </a:p>
          <a:p>
            <a:pPr marL="228600" indent="-22860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Una delle funzioni più interessanti, però, di questo cd-rom è il “navigatore ipertestuale”, un sistema grazie al quale ogni parola del vocabolario è a tutti gli effetti un link ipertestuale. In questo modo con pochi clic del mouse si può “navigare” da una voce all’altra del dizionario che diventa così un gigantesco ipertesto, con tutti i vantaggi che la velocità può portare alla ricerca e alla selezione dei termini.</a:t>
            </a:r>
            <a:endParaRPr b="0" lang="it-IT" sz="800" spc="-1" strike="noStrike">
              <a:solidFill>
                <a:srgbClr val="000000"/>
              </a:solid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PlaceHolder 1"/>
          <p:cNvSpPr>
            <a:spLocks noGrp="1"/>
          </p:cNvSpPr>
          <p:nvPr>
            <p:ph type="sldImg"/>
          </p:nvPr>
        </p:nvSpPr>
        <p:spPr>
          <a:xfrm>
            <a:off x="1000080" y="728640"/>
            <a:ext cx="4857840" cy="3643200"/>
          </a:xfrm>
          <a:prstGeom prst="rect">
            <a:avLst/>
          </a:prstGeom>
        </p:spPr>
      </p:sp>
      <p:sp>
        <p:nvSpPr>
          <p:cNvPr id="644" name="PlaceHolder 2"/>
          <p:cNvSpPr>
            <a:spLocks noGrp="1"/>
          </p:cNvSpPr>
          <p:nvPr>
            <p:ph type="body"/>
          </p:nvPr>
        </p:nvSpPr>
        <p:spPr>
          <a:xfrm>
            <a:off x="914400" y="4614840"/>
            <a:ext cx="5029200" cy="4371840"/>
          </a:xfrm>
          <a:prstGeom prst="rect">
            <a:avLst/>
          </a:prstGeom>
        </p:spPr>
        <p:txBody>
          <a:bodyPr lIns="90000" rIns="90000" tIns="46800" bIns="46800">
            <a:noAutofit/>
          </a:bodyPr>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Un altro interessante vocabolario di latino è Nomen, che è decisamente più di un semplice dizionario elettronico.</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Si tratta della versione elettronica del vecchio Campanini – Carboni, familiare a quelli che hanno frequentato il liceo prima del anni ’60, epoca in cui il vocabolario di Castiglioni e Mariotti si affermò nella scuola italiana. Dopo una nuova recente edizione cartacea </a:t>
            </a:r>
            <a:r>
              <a:rPr b="0" lang="it-IT" sz="800" spc="-1" strike="noStrike" u="sng">
                <a:solidFill>
                  <a:srgbClr val="ccccff"/>
                </a:solidFill>
                <a:uFillTx/>
                <a:latin typeface="Arial"/>
                <a:hlinkClick r:id="rId1"/>
              </a:rPr>
              <a:t>[1]</a:t>
            </a:r>
            <a:r>
              <a:rPr b="0" lang="it-IT" sz="800" spc="-1" strike="noStrike">
                <a:solidFill>
                  <a:srgbClr val="000000"/>
                </a:solidFill>
                <a:latin typeface="Arial"/>
              </a:rPr>
              <a:t>, il Campanini – Carboni rivive in forma elettronica arricchito da molte utili. </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Il cd-rom Nomen, ricco di 50.000 lemmi, presenta per intero anche la parte italiano/latino (che manca invece in IL), il che costituisce un buon aiuto per la rapidità di ricerca dei lemmi e per chi vuole cimentarsi con il tradizionale sistema di traduzione “in latino”, velocizzando la ricerca dei vocaboli. Ma l’ambizione maggiore di questo strumento è forse quella di voler fornire un percorso guidato di “traduzione assistita”. Non si tratta certamente del vecchio sogno di tutti gli studenti in difficoltà con questa lingua: una macchina in grado di tradurre in modo automatico da una lingua all’altra. Questa macchina non esiste ancora, e non esisterà probabilmente mai. Nessuna macchina può ancora sostituirsi all’unico traduttore universale efficiente: il cervello dell’uomo. </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Anche questa funzione di Nomen quindi non serve a produrre traduzioni in modo automatico, ma a lavorare con l’aiuto del dizionario su alcune ipotesi di traduzioni. Vediamo in cosa consiste questa funzione. </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Inserendo nell’apposito campo una frase latina (o italiana), di 18 parole al massimo, e cliccando poi sull’apposito pulsante, il programma fornirà una sua “traduzione provvisoria” (a volta invero piuttosto comica) che rappresenta il punto di partenza per i nostri successivi aggiustamenti. </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Gli autori di Nomen hanno ritenuto questa funzione utile per raggiungere “il traguardo” di ogni lavoro di traduzione di tipo scolastico: interpretare in modo soddisfacente il testo partendo da alcune ipotesi. Si tratta di uno strumento, anche divertente se si vuole, per avvicinarsi alla traduzione tramite il ragionamento, la sostituzione dei termini che la macchina ha utilizzato, secondo il percorso che normalmente sta alla base di tutti i metodi tradizionali per tradurre dal latino. </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Una funzione interessante è quella dell’analisi della frase latina utilizzando una frase già presente nel dizionario. Tramite una lista degli autori e una di parole latine “pilota” (parole-chiave) si possono selezionare delle frasi d’autore e farle analizzare dal computer mandarle in analisi utilizzando il modulo precedente. </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Credo però che sia più utile un'altra funzione di questo programma di Nomen,, quella che consente di ricercare istantaneamente frasi latine presenti nel dizionario analoghe per lessico e per struttura a quella proposta da noi al “traduttore” di Nomen. </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Per la stessa frase di Cicerone, proposta nell’esempio, o un'altra frase ideata da noi Nomen ci fornirà un elenco di varie “frasi autentiche”, ossia tratte da opere di autori latini, simili per struttura alle frasi che abbiamo proposto, così da costruire un buon repertorio di esempi veri di costrutti da noi ipotizzati, che saranno ordinati per noi secondo un grado di analogia discendente.</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Possiamo così formulare frasi in cui compaiono certi costrutti tipici del latino (perifrastica passiva, infinitive, doppio dativo, ecc.) e chiedere al computer di trovare “frasi autentiche” analoghe alla nostra per struttura sintattica o lessicale.</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Anche Nomen, inoltre, come il dizionario IL, offre infine la possibilità di ricerche selettive (per categoria grammaticale, per declinazioni, per coniugazione, ecc.) e reca una serie molto utile di “sezioni speciali” in cui sono contenute 11 appendici con glossari relativi a diversi aspetti della civiltà romana (pesi e misure, istituzioni pubbliche, terminologia militare, terminologia nautica, ecc.). Circa 3.000 sono le schede lessicali a corredo, con indicazioni etimologiche e comparazioni linguistiche tra il latino e le lingue moderne, oltre a varie schede sintattiche ed informative su autori ed opere letterarie. Una nutrita serie di schede su personaggi storici, motti e proverbi, illustrazioni e tavole cronologiche.</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Notevole è anche una sezione di cartografia storica, con indicazioni sugli aspetti politici, amministrativi, etnografici relativi a quattro diverse epoche storiche della civiltà romana. E’ molto utile, ad esempio, per chi si stia cimentando con lo studio dei testi di Cesare poter localizzare in modo veloce le località citate dallo scrittore nella sua opera, confrontandole magari con una carta geografica moderna, per aver chiaro lo scenario dei fatti narrati, cosa che aiuta molto capire meglio i testi. Si possono inoltre sovrapporre le carte antiche con le carte politiche attuali, con impiego di diverse scale. Utile è anche la carta dettagliata della rete viaria romana che presenta addirittura le quote altimetriche dei percorsi viari. </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Nomen, benché sia innanzitutto un vocabolario, presenta molti altri strumenti utili ad un’introduzione non solo della lingua ma anche alla civiltà in generale dell’antica Roma.</a:t>
            </a:r>
            <a:endParaRPr b="0" lang="it-IT" sz="800" spc="-1" strike="noStrike">
              <a:solidFill>
                <a:srgbClr val="000000"/>
              </a:solidFill>
              <a:latin typeface="Arial"/>
            </a:endParaRPr>
          </a:p>
          <a:p>
            <a:pPr>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
              <a:rPr b="0" lang="it-IT" sz="800" spc="-1" strike="noStrike" u="sng">
                <a:solidFill>
                  <a:srgbClr val="ccccff"/>
                </a:solidFill>
                <a:uFillTx/>
                <a:latin typeface="Arial"/>
                <a:hlinkClick r:id="rId2"/>
              </a:rPr>
              <a:t>[1]</a:t>
            </a:r>
            <a:r>
              <a:rPr b="0" lang="it-IT" sz="800" spc="-1" strike="noStrike">
                <a:solidFill>
                  <a:srgbClr val="000000"/>
                </a:solidFill>
                <a:latin typeface="Arial"/>
              </a:rPr>
              <a:t> Campanini – Carboni, …., Paravia, Torino, 1993.</a:t>
            </a:r>
            <a:endParaRPr b="0" lang="it-IT" sz="800" spc="-1" strike="noStrike">
              <a:solidFill>
                <a:srgbClr val="000000"/>
              </a:solidFill>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5" name="PlaceHolder 1"/>
          <p:cNvSpPr>
            <a:spLocks noGrp="1"/>
          </p:cNvSpPr>
          <p:nvPr>
            <p:ph type="sldImg"/>
          </p:nvPr>
        </p:nvSpPr>
        <p:spPr>
          <a:xfrm>
            <a:off x="1000080" y="728640"/>
            <a:ext cx="4857840" cy="3643200"/>
          </a:xfrm>
          <a:prstGeom prst="rect">
            <a:avLst/>
          </a:prstGeom>
        </p:spPr>
      </p:sp>
      <p:sp>
        <p:nvSpPr>
          <p:cNvPr id="646"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Esempio: il lessico della paura in Orazio e in Lucrezio. In Lucrezio ricorre 1 espressione di paura ogni 66.2 versi; in Orazio 1 ogni 44,7 (l’opera di entrambi i poeti è all’incirca di pari consistenza). </a:t>
            </a:r>
            <a:r>
              <a:rPr b="0" i="1" lang="it-IT" sz="1200" spc="-1" strike="noStrike">
                <a:solidFill>
                  <a:srgbClr val="000000"/>
                </a:solidFill>
                <a:latin typeface="Arial"/>
              </a:rPr>
              <a:t>Spes</a:t>
            </a:r>
            <a:r>
              <a:rPr b="0" lang="it-IT" sz="1200" spc="-1" strike="noStrike">
                <a:solidFill>
                  <a:srgbClr val="000000"/>
                </a:solidFill>
                <a:latin typeface="Arial"/>
              </a:rPr>
              <a:t>, invece, ricorre in Orazio 1 volta ogni 279 versi, in Lucrezio invece 1 volta ogni 1853 versi. Se si valuta l’incidenza statistica all’interno dell’opera di Orazio, </a:t>
            </a:r>
            <a:r>
              <a:rPr b="0" i="1" lang="it-IT" sz="1200" spc="-1" strike="noStrike">
                <a:solidFill>
                  <a:srgbClr val="000000"/>
                </a:solidFill>
                <a:latin typeface="Arial"/>
              </a:rPr>
              <a:t>spes</a:t>
            </a:r>
            <a:r>
              <a:rPr b="0" lang="it-IT" sz="1200" spc="-1" strike="noStrike">
                <a:solidFill>
                  <a:srgbClr val="000000"/>
                </a:solidFill>
                <a:latin typeface="Arial"/>
              </a:rPr>
              <a:t> è rilevante nelle Epsitole (di cui costituisce una parola chiave), più che in altre opere. L’indagine di F. Citti riguarda:</a:t>
            </a:r>
            <a:endParaRPr b="0" lang="it-IT" sz="1200" spc="-1" strike="noStrike">
              <a:solidFill>
                <a:srgbClr val="000000"/>
              </a:solidFill>
              <a:latin typeface="Arial"/>
            </a:endParaRPr>
          </a:p>
          <a:p>
            <a:pPr>
              <a:spcBef>
                <a:spcPts val="448"/>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Il lessico dell’ira</a:t>
            </a:r>
            <a:endParaRPr b="0" lang="it-IT" sz="1200" spc="-1" strike="noStrike">
              <a:solidFill>
                <a:srgbClr val="000000"/>
              </a:solidFill>
              <a:latin typeface="Arial"/>
            </a:endParaRPr>
          </a:p>
          <a:p>
            <a:pPr>
              <a:spcBef>
                <a:spcPts val="448"/>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Il lessico del tempo</a:t>
            </a:r>
            <a:endParaRPr b="0" lang="it-IT" sz="1200" spc="-1" strike="noStrike">
              <a:solidFill>
                <a:srgbClr val="000000"/>
              </a:solidFill>
              <a:latin typeface="Arial"/>
            </a:endParaRPr>
          </a:p>
          <a:p>
            <a:pPr>
              <a:spcBef>
                <a:spcPts val="448"/>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Il lessico della morte (</a:t>
            </a:r>
            <a:r>
              <a:rPr b="0" i="1" lang="it-IT" sz="1200" spc="-1" strike="noStrike">
                <a:solidFill>
                  <a:srgbClr val="000000"/>
                </a:solidFill>
                <a:latin typeface="Arial"/>
              </a:rPr>
              <a:t>ultima linea rerum</a:t>
            </a:r>
            <a:r>
              <a:rPr b="0" lang="it-IT" sz="1200" spc="-1" strike="noStrike">
                <a:solidFill>
                  <a:srgbClr val="000000"/>
                </a:solidFill>
                <a:latin typeface="Arial"/>
              </a:rPr>
              <a:t>)</a:t>
            </a:r>
            <a:endParaRPr b="0" lang="it-IT" sz="1200" spc="-1" strike="noStrike">
              <a:solidFill>
                <a:srgbClr val="000000"/>
              </a:solidFill>
              <a:latin typeface="Arial"/>
            </a:endParaRPr>
          </a:p>
          <a:p>
            <a:pPr>
              <a:spcBef>
                <a:spcPts val="448"/>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Il lessico del </a:t>
            </a:r>
            <a:r>
              <a:rPr b="0" i="1" lang="it-IT" sz="1200" spc="-1" strike="noStrike">
                <a:solidFill>
                  <a:srgbClr val="000000"/>
                </a:solidFill>
                <a:latin typeface="Arial"/>
              </a:rPr>
              <a:t>modus</a:t>
            </a:r>
            <a:r>
              <a:rPr b="0" lang="it-IT" sz="1200" spc="-1" strike="noStrike">
                <a:solidFill>
                  <a:srgbClr val="000000"/>
                </a:solidFill>
                <a:latin typeface="Arial"/>
              </a:rPr>
              <a:t> e dell’</a:t>
            </a:r>
            <a:r>
              <a:rPr b="0" i="1" lang="it-IT" sz="1200" spc="-1" strike="noStrike">
                <a:solidFill>
                  <a:srgbClr val="000000"/>
                </a:solidFill>
                <a:latin typeface="Arial"/>
              </a:rPr>
              <a:t>angulus</a:t>
            </a:r>
            <a:endParaRPr b="0" lang="it-IT" sz="1200" spc="-1" strike="noStrike">
              <a:solidFill>
                <a:srgbClr val="000000"/>
              </a:solidFill>
              <a:latin typeface="Arial"/>
            </a:endParaRPr>
          </a:p>
          <a:p>
            <a:pPr>
              <a:spcBef>
                <a:spcPts val="448"/>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Il lessico della sicurezza (</a:t>
            </a:r>
            <a:r>
              <a:rPr b="0" i="1" lang="it-IT" sz="1200" spc="-1" strike="noStrike">
                <a:solidFill>
                  <a:srgbClr val="000000"/>
                </a:solidFill>
                <a:latin typeface="Arial"/>
              </a:rPr>
              <a:t>tuta…laudo</a:t>
            </a:r>
            <a:r>
              <a:rPr b="0" lang="it-IT" sz="1200" spc="-1" strike="noStrike">
                <a:solidFill>
                  <a:srgbClr val="000000"/>
                </a:solidFill>
                <a:latin typeface="Arial"/>
              </a:rPr>
              <a:t>)</a:t>
            </a:r>
            <a:endParaRPr b="0" lang="it-IT" sz="1200" spc="-1" strike="noStrike">
              <a:solidFill>
                <a:srgbClr val="000000"/>
              </a:solidFill>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PlaceHolder 1"/>
          <p:cNvSpPr>
            <a:spLocks noGrp="1"/>
          </p:cNvSpPr>
          <p:nvPr>
            <p:ph type="sldImg"/>
          </p:nvPr>
        </p:nvSpPr>
        <p:spPr>
          <a:xfrm>
            <a:off x="1000080" y="728640"/>
            <a:ext cx="4857840" cy="3643200"/>
          </a:xfrm>
          <a:prstGeom prst="rect">
            <a:avLst/>
          </a:prstGeom>
        </p:spPr>
      </p:sp>
      <p:sp>
        <p:nvSpPr>
          <p:cNvPr id="648" name="PlaceHolder 2"/>
          <p:cNvSpPr>
            <a:spLocks noGrp="1"/>
          </p:cNvSpPr>
          <p:nvPr>
            <p:ph type="body"/>
          </p:nvPr>
        </p:nvSpPr>
        <p:spPr>
          <a:xfrm>
            <a:off x="914400" y="4614840"/>
            <a:ext cx="5029200" cy="4371840"/>
          </a:xfrm>
          <a:prstGeom prst="rect">
            <a:avLst/>
          </a:prstGeom>
        </p:spPr>
        <p:txBody>
          <a:bodyPr lIns="90000" rIns="90000" tIns="46800" bIns="46800">
            <a:noAutofit/>
          </a:bodyPr>
          <a:p>
            <a:pPr>
              <a:lnSpc>
                <a:spcPct val="90000"/>
              </a:lnSpc>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000000"/>
                </a:solidFill>
                <a:latin typeface="Arial"/>
              </a:rPr>
              <a:t>La base BTL dati presenta il testo completo (ma privo della prefazione e dell'apparato critico) delle edizioni standard (</a:t>
            </a:r>
            <a:r>
              <a:rPr b="0" i="1" lang="it-IT" sz="1800" spc="-1" strike="noStrike">
                <a:solidFill>
                  <a:srgbClr val="000000"/>
                </a:solidFill>
                <a:latin typeface="Arial"/>
              </a:rPr>
              <a:t>editiones maiores</a:t>
            </a:r>
            <a:r>
              <a:rPr b="0" lang="it-IT" sz="1800" spc="-1" strike="noStrike">
                <a:solidFill>
                  <a:srgbClr val="000000"/>
                </a:solidFill>
                <a:latin typeface="Arial"/>
              </a:rPr>
              <a:t>) di circa 500 opere di 300 autori classici latini, scritte nell'arco di otto secoli, dal 300 a.C. al 500 d.C., da Plauto a Marziano Cappella, più una selezione di opere in latino medievale e moderno. </a:t>
            </a:r>
            <a:endParaRPr b="0" lang="it-IT" sz="1800" spc="-1" strike="noStrike">
              <a:solidFill>
                <a:srgbClr val="000000"/>
              </a:solidFill>
              <a:latin typeface="Arial"/>
            </a:endParaRPr>
          </a:p>
          <a:p>
            <a:pPr>
              <a:lnSpc>
                <a:spcPct val="9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800" spc="-1" strike="noStrike">
              <a:solidFill>
                <a:srgbClr val="000000"/>
              </a:solidFill>
              <a:latin typeface="Arial"/>
            </a:endParaRPr>
          </a:p>
          <a:p>
            <a:pPr>
              <a:lnSpc>
                <a:spcPct val="9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La seconda edizione della base dati, recentemente realizzata, comprende oltre ai testi della prima edizione (le opere di circa 200 autori classici dal III a.C. al II d.C., più 100 opere anonime e gli scritti di alcuni autori non cristiani della tarda latinità) anche l'intero corpo di testi dei 'Grammatici Latini', di 'Servius Grammaticus' e una selezione di altri opere, per un totale di oltre 600 testi scritti nell'arco di oltre otto secoli. </a:t>
            </a:r>
            <a:br/>
            <a:endParaRPr b="0" lang="it-IT" sz="1200" spc="-1" strike="noStrike">
              <a:solidFill>
                <a:srgbClr val="000000"/>
              </a:solidFill>
              <a:latin typeface="Arial"/>
            </a:endParaRPr>
          </a:p>
          <a:p>
            <a:pPr>
              <a:lnSpc>
                <a:spcPct val="9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1200" spc="-1" strike="noStrike">
                <a:solidFill>
                  <a:srgbClr val="000000"/>
                </a:solidFill>
                <a:latin typeface="Arial"/>
              </a:rPr>
              <a:t>Costo € 860.00 </a:t>
            </a:r>
            <a:endParaRPr b="0" lang="it-IT" sz="1200" spc="-1" strike="noStrike">
              <a:solidFill>
                <a:srgbClr val="000000"/>
              </a:solidFill>
              <a:latin typeface="Arial"/>
            </a:endParaRPr>
          </a:p>
          <a:p>
            <a:pPr>
              <a:lnSpc>
                <a:spcPct val="9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1200" spc="-1" strike="noStrike">
                <a:solidFill>
                  <a:srgbClr val="000000"/>
                </a:solidFill>
                <a:latin typeface="Arial"/>
              </a:rPr>
              <a:t>852 EUR</a:t>
            </a:r>
            <a:r>
              <a:rPr b="0" lang="it-IT" sz="1200" spc="-1" strike="noStrike">
                <a:solidFill>
                  <a:srgbClr val="000000"/>
                </a:solidFill>
                <a:latin typeface="Arial"/>
              </a:rPr>
              <a:t> (3a edizione)</a:t>
            </a:r>
            <a:r>
              <a:rPr b="1" lang="it-IT" sz="1200" spc="-1" strike="noStrike">
                <a:solidFill>
                  <a:srgbClr val="000000"/>
                </a:solidFill>
                <a:latin typeface="Arial"/>
              </a:rPr>
              <a:t> </a:t>
            </a:r>
            <a:r>
              <a:rPr b="0" lang="it-IT" sz="1200" spc="-1" strike="noStrike">
                <a:solidFill>
                  <a:srgbClr val="000000"/>
                </a:solidFill>
                <a:latin typeface="Arial"/>
              </a:rPr>
              <a:t>  </a:t>
            </a:r>
            <a:br/>
            <a:endParaRPr b="0" lang="it-IT" sz="1200" spc="-1" strike="noStrike">
              <a:solidFill>
                <a:srgbClr val="000000"/>
              </a:solidFill>
              <a:latin typeface="Arial"/>
            </a:endParaRPr>
          </a:p>
          <a:p>
            <a:pPr>
              <a:lnSpc>
                <a:spcPct val="9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200" spc="-1" strike="noStrike">
              <a:solidFill>
                <a:srgbClr val="000000"/>
              </a:solidFill>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PlaceHolder 1"/>
          <p:cNvSpPr>
            <a:spLocks noGrp="1"/>
          </p:cNvSpPr>
          <p:nvPr>
            <p:ph type="sldImg"/>
          </p:nvPr>
        </p:nvSpPr>
        <p:spPr>
          <a:xfrm>
            <a:off x="1000080" y="728640"/>
            <a:ext cx="4857840" cy="3643200"/>
          </a:xfrm>
          <a:prstGeom prst="rect">
            <a:avLst/>
          </a:prstGeom>
        </p:spPr>
      </p:sp>
      <p:sp>
        <p:nvSpPr>
          <p:cNvPr id="650"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3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900" spc="-1" strike="noStrike">
                <a:solidFill>
                  <a:srgbClr val="000000"/>
                </a:solidFill>
                <a:latin typeface="Arial"/>
              </a:rPr>
              <a:t>Packard Humanities Institute (Latin, Greek Inscriptions, Greek Papyri) </a:t>
            </a:r>
            <a:endParaRPr b="0" lang="it-IT" sz="900" spc="-1" strike="noStrike">
              <a:solidFill>
                <a:srgbClr val="000000"/>
              </a:solidFill>
              <a:latin typeface="Arial"/>
            </a:endParaRPr>
          </a:p>
          <a:p>
            <a:pPr>
              <a:spcBef>
                <a:spcPts val="3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900" spc="-1" strike="noStrike">
                <a:solidFill>
                  <a:srgbClr val="000000"/>
                </a:solidFill>
                <a:latin typeface="Arial"/>
              </a:rPr>
              <a:t>300 Second Street, Suite 201 Los Altos, California 94022 U.S.A. Phone (650) 948-0150 FAX (650) 948-4135 - E-mail </a:t>
            </a:r>
            <a:r>
              <a:rPr b="1" lang="it-IT" sz="900" spc="-1" strike="noStrike">
                <a:solidFill>
                  <a:srgbClr val="000000"/>
                </a:solidFill>
                <a:latin typeface="Arial"/>
              </a:rPr>
              <a:t>PHI@ccnet.com </a:t>
            </a:r>
            <a:endParaRPr b="0" lang="it-IT" sz="900" spc="-1" strike="noStrike">
              <a:solidFill>
                <a:srgbClr val="000000"/>
              </a:solidFill>
              <a:latin typeface="Arial"/>
            </a:endParaRPr>
          </a:p>
          <a:p>
            <a:pPr>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900" spc="-1" strike="noStrike">
              <a:solidFill>
                <a:srgbClr val="000000"/>
              </a:solidFill>
              <a:latin typeface="Arial"/>
            </a:endParaRPr>
          </a:p>
          <a:p>
            <a:pPr>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900" spc="-1" strike="noStrike">
              <a:solidFill>
                <a:srgbClr val="000000"/>
              </a:solidFill>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PlaceHolder 1"/>
          <p:cNvSpPr>
            <a:spLocks noGrp="1"/>
          </p:cNvSpPr>
          <p:nvPr>
            <p:ph type="sldImg"/>
          </p:nvPr>
        </p:nvSpPr>
        <p:spPr>
          <a:xfrm>
            <a:off x="1000080" y="728640"/>
            <a:ext cx="4857840" cy="3643200"/>
          </a:xfrm>
          <a:prstGeom prst="rect">
            <a:avLst/>
          </a:prstGeom>
        </p:spPr>
      </p:sp>
      <p:sp>
        <p:nvSpPr>
          <p:cNvPr id="652" name="PlaceHolder 2"/>
          <p:cNvSpPr>
            <a:spLocks noGrp="1"/>
          </p:cNvSpPr>
          <p:nvPr>
            <p:ph type="body"/>
          </p:nvPr>
        </p:nvSpPr>
        <p:spPr>
          <a:xfrm>
            <a:off x="914400" y="4614840"/>
            <a:ext cx="5029200" cy="4371840"/>
          </a:xfrm>
          <a:prstGeom prst="rect">
            <a:avLst/>
          </a:prstGeom>
        </p:spPr>
        <p:txBody>
          <a:bodyPr lIns="90000" rIns="90000" tIns="46800" bIns="46800">
            <a:noAutofit/>
          </a:bodyPr>
          <a:p>
            <a:pPr lvl="1" marL="457200">
              <a:lnSpc>
                <a:spcPct val="60000"/>
              </a:lnSpc>
              <a:spcBef>
                <a:spcPts val="298"/>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Info: Begijnhof 67 - B 2300 Belgium</a:t>
            </a:r>
            <a:endParaRPr b="0" lang="it-IT" sz="800" spc="-1" strike="noStrike">
              <a:solidFill>
                <a:srgbClr val="000000"/>
              </a:solidFill>
              <a:latin typeface="Arial"/>
            </a:endParaRPr>
          </a:p>
          <a:p>
            <a:pPr lvl="1" marL="457200">
              <a:lnSpc>
                <a:spcPct val="60000"/>
              </a:lnSpc>
              <a:spcBef>
                <a:spcPts val="298"/>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tel. +32 (14) 4480 20</a:t>
            </a:r>
            <a:endParaRPr b="0" lang="it-IT" sz="800" spc="-1" strike="noStrike">
              <a:solidFill>
                <a:srgbClr val="000000"/>
              </a:solidFill>
              <a:latin typeface="Arial"/>
            </a:endParaRPr>
          </a:p>
          <a:p>
            <a:pPr lvl="1" marL="457200">
              <a:lnSpc>
                <a:spcPct val="60000"/>
              </a:lnSpc>
              <a:spcBef>
                <a:spcPts val="298"/>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fax: +32 (14) 428919</a:t>
            </a:r>
            <a:endParaRPr b="0" lang="it-IT" sz="800" spc="-1" strike="noStrike">
              <a:solidFill>
                <a:srgbClr val="000000"/>
              </a:solidFill>
              <a:latin typeface="Arial"/>
            </a:endParaRPr>
          </a:p>
          <a:p>
            <a:pPr lvl="1" marL="457200">
              <a:lnSpc>
                <a:spcPct val="60000"/>
              </a:lnSpc>
              <a:spcBef>
                <a:spcPts val="298"/>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info: publisher@brepols.com (Paul Tombeur, Cetedoc - Brepols)  </a:t>
            </a:r>
            <a:endParaRPr b="0" lang="it-IT" sz="800" spc="-1" strike="noStrike">
              <a:solidFill>
                <a:srgbClr val="000000"/>
              </a:solidFill>
              <a:latin typeface="Arial"/>
            </a:endParaRPr>
          </a:p>
          <a:p>
            <a:pPr lvl="1" marL="457200">
              <a:lnSpc>
                <a:spcPct val="60000"/>
              </a:lnSpc>
              <a:spcBef>
                <a:spcPts val="298"/>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http://www.brepols.net/publishers/cd-rom.htm</a:t>
            </a:r>
            <a:endParaRPr b="0" lang="it-IT" sz="800" spc="-1" strike="noStrike">
              <a:solidFill>
                <a:srgbClr val="000000"/>
              </a:solidFill>
              <a:latin typeface="Arial"/>
            </a:endParaRPr>
          </a:p>
          <a:p>
            <a:pPr>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800" spc="-1" strike="noStrike">
              <a:solidFill>
                <a:srgbClr val="000000"/>
              </a:solidFill>
              <a:latin typeface="Arial"/>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PlaceHolder 1"/>
          <p:cNvSpPr>
            <a:spLocks noGrp="1"/>
          </p:cNvSpPr>
          <p:nvPr>
            <p:ph type="sldImg"/>
          </p:nvPr>
        </p:nvSpPr>
        <p:spPr>
          <a:xfrm>
            <a:off x="1000080" y="728640"/>
            <a:ext cx="4857840" cy="3643200"/>
          </a:xfrm>
          <a:prstGeom prst="rect">
            <a:avLst/>
          </a:prstGeom>
        </p:spPr>
      </p:sp>
      <p:sp>
        <p:nvSpPr>
          <p:cNvPr id="654"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3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900" spc="-1" strike="noStrike">
                <a:solidFill>
                  <a:srgbClr val="000000"/>
                </a:solidFill>
                <a:latin typeface="Arial"/>
              </a:rPr>
              <a:t>Costo: </a:t>
            </a:r>
            <a:br/>
            <a:r>
              <a:rPr b="1" lang="it-IT" sz="900" spc="-1" strike="noStrike">
                <a:solidFill>
                  <a:srgbClr val="000000"/>
                </a:solidFill>
                <a:latin typeface="Arial"/>
              </a:rPr>
              <a:t>€ 1250.00 Ordine in continuazione </a:t>
            </a:r>
            <a:br/>
            <a:r>
              <a:rPr b="1" lang="it-IT" sz="900" spc="-1" strike="noStrike">
                <a:solidFill>
                  <a:srgbClr val="000000"/>
                </a:solidFill>
                <a:latin typeface="Arial"/>
              </a:rPr>
              <a:t>€ 1500.00 Acquisto singolo edizione corrente  </a:t>
            </a:r>
            <a:endParaRPr b="0" lang="it-IT" sz="900" spc="-1" strike="noStrike">
              <a:solidFill>
                <a:srgbClr val="000000"/>
              </a:solidFill>
              <a:latin typeface="Arial"/>
            </a:endParaRPr>
          </a:p>
          <a:p>
            <a:pPr>
              <a:spcBef>
                <a:spcPts val="3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900" spc="-1" strike="noStrike">
              <a:solidFill>
                <a:srgbClr val="000000"/>
              </a:solidFill>
              <a:latin typeface="Arial"/>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PlaceHolder 1"/>
          <p:cNvSpPr>
            <a:spLocks noGrp="1"/>
          </p:cNvSpPr>
          <p:nvPr>
            <p:ph type="sldImg"/>
          </p:nvPr>
        </p:nvSpPr>
        <p:spPr>
          <a:xfrm>
            <a:off x="1000080" y="728640"/>
            <a:ext cx="4857840" cy="3643200"/>
          </a:xfrm>
          <a:prstGeom prst="rect">
            <a:avLst/>
          </a:prstGeom>
        </p:spPr>
      </p:sp>
      <p:sp>
        <p:nvSpPr>
          <p:cNvPr id="656"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Costo:</a:t>
            </a:r>
            <a:endParaRPr b="0" lang="it-IT" sz="1200" spc="-1" strike="noStrike">
              <a:solidFill>
                <a:srgbClr val="000000"/>
              </a:solidFill>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1000" spc="-1" strike="noStrike">
                <a:solidFill>
                  <a:srgbClr val="000000"/>
                </a:solidFill>
                <a:latin typeface="Arial"/>
              </a:rPr>
              <a:t>£st 3420.00 Abbonamento annuale PLD Web per 2-4 utenti sim. </a:t>
            </a:r>
            <a:br/>
            <a:r>
              <a:rPr b="1" lang="it-IT" sz="1000" spc="-1" strike="noStrike">
                <a:solidFill>
                  <a:srgbClr val="000000"/>
                </a:solidFill>
                <a:latin typeface="Arial"/>
              </a:rPr>
              <a:t>£st 33690.00 Edizione CD-ROM</a:t>
            </a:r>
            <a:endParaRPr b="0" lang="it-IT" sz="1000" spc="-1" strike="noStrike">
              <a:solidFill>
                <a:srgbClr val="000000"/>
              </a:solidFill>
              <a:latin typeface="Arial"/>
            </a:endParaRPr>
          </a:p>
          <a:p>
            <a:pPr>
              <a:spcBef>
                <a:spcPts val="3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900" spc="-1" strike="noStrike">
                <a:solidFill>
                  <a:srgbClr val="000000"/>
                </a:solidFill>
                <a:latin typeface="Arial"/>
              </a:rPr>
              <a:t>Distribuzione esclusiva E.S.Burioni Ricerche Bibliografiche </a:t>
            </a:r>
            <a:endParaRPr b="0" lang="it-IT" sz="900" spc="-1" strike="noStrike">
              <a:solidFill>
                <a:srgbClr val="000000"/>
              </a:solidFill>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1000" spc="-1" strike="noStrike">
                <a:solidFill>
                  <a:srgbClr val="000000"/>
                </a:solidFill>
                <a:latin typeface="Arial"/>
              </a:rPr>
              <a:t> </a:t>
            </a:r>
            <a:br/>
            <a:endParaRPr b="0" lang="it-IT" sz="1000" spc="-1" strike="noStrike">
              <a:solidFill>
                <a:srgbClr val="000000"/>
              </a:solidFill>
              <a:latin typeface="Arial"/>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PlaceHolder 1"/>
          <p:cNvSpPr>
            <a:spLocks noGrp="1"/>
          </p:cNvSpPr>
          <p:nvPr>
            <p:ph type="sldImg"/>
          </p:nvPr>
        </p:nvSpPr>
        <p:spPr>
          <a:xfrm>
            <a:off x="1000080" y="728640"/>
            <a:ext cx="4857840" cy="3643200"/>
          </a:xfrm>
          <a:prstGeom prst="rect">
            <a:avLst/>
          </a:prstGeom>
        </p:spPr>
      </p:sp>
      <p:sp>
        <p:nvSpPr>
          <p:cNvPr id="658"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1200" spc="-1" strike="noStrike">
                <a:solidFill>
                  <a:srgbClr val="000000"/>
                </a:solidFill>
                <a:latin typeface="Arial"/>
              </a:rPr>
              <a:t>£st 100.00 Perseus 2.0. Concise edition - £st 220.00 Perseus 2.0. Comprehensive edition  </a:t>
            </a:r>
            <a:endParaRPr b="0" lang="it-IT" sz="1200" spc="-1" strike="noStrike">
              <a:solidFill>
                <a:srgbClr val="000000"/>
              </a:solidFill>
              <a:latin typeface="Arial"/>
            </a:endParaRPr>
          </a:p>
          <a:p>
            <a:pPr>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200" spc="-1" strike="noStrike">
              <a:solidFill>
                <a:srgbClr val="000000"/>
              </a:solidFill>
              <a:latin typeface="Arial"/>
            </a:endParaRPr>
          </a:p>
        </p:txBody>
      </p:sp>
    </p:spTree>
  </p:cSld>
</p:notes>
</file>

<file path=ppt/notesSlides/notesSlide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PlaceHolder 1"/>
          <p:cNvSpPr>
            <a:spLocks noGrp="1"/>
          </p:cNvSpPr>
          <p:nvPr>
            <p:ph type="sldImg"/>
          </p:nvPr>
        </p:nvSpPr>
        <p:spPr>
          <a:xfrm>
            <a:off x="1000080" y="728640"/>
            <a:ext cx="4857840" cy="3643200"/>
          </a:xfrm>
          <a:prstGeom prst="rect">
            <a:avLst/>
          </a:prstGeom>
        </p:spPr>
      </p:sp>
      <p:sp>
        <p:nvSpPr>
          <p:cNvPr id="660"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2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700" spc="-1" strike="noStrike">
                <a:solidFill>
                  <a:srgbClr val="000000"/>
                </a:solidFill>
                <a:latin typeface="Arial"/>
              </a:rPr>
              <a:t>Informazioni al sito http://132.236.125.30/content.html </a:t>
            </a:r>
            <a:endParaRPr b="0" lang="it-IT" sz="700" spc="-1" strike="noStrike">
              <a:solidFill>
                <a:srgbClr val="000000"/>
              </a:solidFill>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700" spc="-1" strike="noStrike">
              <a:solidFill>
                <a:srgbClr val="000000"/>
              </a:solidFill>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1000" spc="-1" strike="noStrike">
                <a:solidFill>
                  <a:srgbClr val="000000"/>
                </a:solidFill>
                <a:latin typeface="Arial"/>
              </a:rPr>
              <a:t>US$ 125.00  </a:t>
            </a:r>
            <a:br/>
            <a:r>
              <a:rPr b="1" lang="it-IT" sz="1000" spc="-1" strike="noStrike">
                <a:solidFill>
                  <a:srgbClr val="000000"/>
                </a:solidFill>
                <a:latin typeface="Arial"/>
              </a:rPr>
              <a:t> </a:t>
            </a:r>
            <a:endParaRPr b="0" lang="it-IT" sz="1000" spc="-1" strike="noStrike">
              <a:solidFill>
                <a:srgbClr val="000000"/>
              </a:solidFill>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000" spc="-1" strike="noStrike">
              <a:solidFill>
                <a:srgbClr val="000000"/>
              </a:solidFill>
              <a:latin typeface="Arial"/>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PlaceHolder 1"/>
          <p:cNvSpPr>
            <a:spLocks noGrp="1"/>
          </p:cNvSpPr>
          <p:nvPr>
            <p:ph type="sldImg"/>
          </p:nvPr>
        </p:nvSpPr>
        <p:spPr>
          <a:xfrm>
            <a:off x="1000080" y="728640"/>
            <a:ext cx="4857840" cy="3643200"/>
          </a:xfrm>
          <a:prstGeom prst="rect">
            <a:avLst/>
          </a:prstGeom>
        </p:spPr>
      </p:sp>
      <p:sp>
        <p:nvSpPr>
          <p:cNvPr id="662"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000000"/>
                </a:solidFill>
                <a:latin typeface="Arial"/>
              </a:rPr>
              <a:t>La nuova edizione della base dati presenta, oltre ad un più vasto archivio bibliografico, una versione del testo del </a:t>
            </a:r>
            <a:r>
              <a:rPr b="0" i="1" lang="it-IT" sz="1800" spc="-1" strike="noStrike">
                <a:solidFill>
                  <a:srgbClr val="000000"/>
                </a:solidFill>
                <a:latin typeface="Arial"/>
              </a:rPr>
              <a:t>Digesto</a:t>
            </a:r>
            <a:r>
              <a:rPr b="0" lang="it-IT" sz="1800" spc="-1" strike="noStrike">
                <a:solidFill>
                  <a:srgbClr val="000000"/>
                </a:solidFill>
                <a:latin typeface="Arial"/>
              </a:rPr>
              <a:t> (archivio Fontes) completamente rielaborata e uniformata alla 12a edizione (1954, praefatio Kunkel) della c.d. editio minor (Mommsen-Krueger), </a:t>
            </a:r>
            <a:endParaRPr b="0" lang="it-IT" sz="1800" spc="-1" strike="noStrike">
              <a:solidFill>
                <a:srgbClr val="000000"/>
              </a:solidFill>
              <a:latin typeface="Arial"/>
            </a:endParaRPr>
          </a:p>
          <a:p>
            <a:pPr>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800" spc="-1" strike="noStrike">
              <a:solidFill>
                <a:srgbClr val="000000"/>
              </a:solidFill>
              <a:latin typeface="Arial"/>
            </a:endParaRPr>
          </a:p>
          <a:p>
            <a:pPr>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000000"/>
                </a:solidFill>
                <a:latin typeface="Arial"/>
              </a:rPr>
              <a:t>C’è la possibilità di visualizzazione e interrogazione di espressioni in caratteri greci.</a:t>
            </a:r>
            <a:br/>
            <a:br/>
            <a:r>
              <a:rPr b="1" lang="it-IT" sz="1800" spc="-1" strike="noStrike">
                <a:solidFill>
                  <a:srgbClr val="000000"/>
                </a:solidFill>
                <a:latin typeface="Arial"/>
              </a:rPr>
              <a:t>EUR 880.00 (Acquirenti edizione precedente </a:t>
            </a:r>
            <a:br/>
            <a:r>
              <a:rPr b="1" lang="it-IT" sz="1500" spc="-1" strike="noStrike">
                <a:solidFill>
                  <a:srgbClr val="000000"/>
                </a:solidFill>
                <a:latin typeface="Arial"/>
              </a:rPr>
              <a:t>EUR 1080.00)  </a:t>
            </a:r>
            <a:br/>
            <a:endParaRPr b="0" lang="it-IT" sz="1500" spc="-1" strike="noStrike">
              <a:solidFill>
                <a:srgbClr val="000000"/>
              </a:solidFill>
              <a:latin typeface="Arial"/>
            </a:endParaRPr>
          </a:p>
        </p:txBody>
      </p:sp>
    </p:spTree>
  </p:cSld>
</p:notes>
</file>

<file path=ppt/notesSlides/notesSlide7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PlaceHolder 1"/>
          <p:cNvSpPr>
            <a:spLocks noGrp="1"/>
          </p:cNvSpPr>
          <p:nvPr>
            <p:ph type="sldImg"/>
          </p:nvPr>
        </p:nvSpPr>
        <p:spPr>
          <a:xfrm>
            <a:off x="1000080" y="728640"/>
            <a:ext cx="4857840" cy="3643200"/>
          </a:xfrm>
          <a:prstGeom prst="rect">
            <a:avLst/>
          </a:prstGeom>
        </p:spPr>
      </p:sp>
      <p:sp>
        <p:nvSpPr>
          <p:cNvPr id="664"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Il progetto Perseus è un ambizioso progetto inglese, curato da…, di realizzazione di una gigantesca enciclopedia ipertestuale e multimediale relativa al mondo classico (http://www.perseus.tufts.edu/rpers.html). </a:t>
            </a:r>
            <a:endParaRPr b="0" lang="it-IT" sz="1200" spc="-1" strike="noStrike">
              <a:solidFill>
                <a:srgbClr val="000000"/>
              </a:solidFill>
              <a:latin typeface="Arial"/>
            </a:endParaRPr>
          </a:p>
          <a:p>
            <a:pPr>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I cd-rom del Perseus romano comprenderanno la storia degli aspetti artistici, architettonici, storici, letterari e della vita quotidiana della Roma del I sec. a.C; un atlante del mondo romano; una collezione di immagini illustrative dell'archeologia e della storia dell'arte di Roma; materiali didattici; una antologia di testi latini (in lingua originale e in inglese); un vocabolario latino-inglese. </a:t>
            </a:r>
            <a:endParaRPr b="0" lang="it-IT" sz="1200" spc="-1" strike="noStrike">
              <a:solidFill>
                <a:srgbClr val="000000"/>
              </a:solidFill>
              <a:latin typeface="Arial"/>
            </a:endParaRPr>
          </a:p>
          <a:p>
            <a:pPr>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a:rPr>
              <a:t>Il prodotto è corredato di strumenti computerizzati per l'analisi filologica dei testi compresi nel Perseus romano e di altri testi latini on line. </a:t>
            </a:r>
            <a:endParaRPr b="0" lang="it-IT" sz="1200" spc="-1" strike="noStrike">
              <a:solidFill>
                <a:srgbClr val="000000"/>
              </a:solidFill>
              <a:latin typeface="Arial"/>
            </a:endParaRPr>
          </a:p>
          <a:p>
            <a:pPr>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200" spc="-1" strike="noStrike">
              <a:solidFill>
                <a:srgbClr val="000000"/>
              </a:solidFill>
              <a:latin typeface="Arial"/>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PlaceHolder 1"/>
          <p:cNvSpPr>
            <a:spLocks noGrp="1"/>
          </p:cNvSpPr>
          <p:nvPr>
            <p:ph type="sldImg"/>
          </p:nvPr>
        </p:nvSpPr>
        <p:spPr>
          <a:xfrm>
            <a:off x="1000080" y="728640"/>
            <a:ext cx="4857840" cy="3643200"/>
          </a:xfrm>
          <a:prstGeom prst="rect">
            <a:avLst/>
          </a:prstGeom>
        </p:spPr>
      </p:sp>
      <p:sp>
        <p:nvSpPr>
          <p:cNvPr id="666"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1000" spc="-1" strike="noStrike">
                <a:solidFill>
                  <a:srgbClr val="000000"/>
                </a:solidFill>
                <a:latin typeface="Arial"/>
              </a:rPr>
              <a:t>EUR 998.00 Acquirenti edizione precedente </a:t>
            </a:r>
            <a:br/>
            <a:r>
              <a:rPr b="1" lang="it-IT" sz="1000" spc="-1" strike="noStrike">
                <a:solidFill>
                  <a:srgbClr val="000000"/>
                </a:solidFill>
                <a:latin typeface="Arial"/>
              </a:rPr>
              <a:t>EUR 1520.00 </a:t>
            </a:r>
            <a:endParaRPr b="0" lang="it-IT" sz="1000" spc="-1" strike="noStrike">
              <a:solidFill>
                <a:srgbClr val="000000"/>
              </a:solidFill>
              <a:latin typeface="Arial"/>
            </a:endParaRPr>
          </a:p>
        </p:txBody>
      </p:sp>
    </p:spTree>
  </p:cSld>
</p:notes>
</file>

<file path=ppt/notesSlides/notesSlide8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PlaceHolder 1"/>
          <p:cNvSpPr>
            <a:spLocks noGrp="1"/>
          </p:cNvSpPr>
          <p:nvPr>
            <p:ph type="sldImg"/>
          </p:nvPr>
        </p:nvSpPr>
        <p:spPr>
          <a:xfrm>
            <a:off x="1000080" y="728640"/>
            <a:ext cx="4857840" cy="3643200"/>
          </a:xfrm>
          <a:prstGeom prst="rect">
            <a:avLst/>
          </a:prstGeom>
        </p:spPr>
      </p:sp>
      <p:sp>
        <p:nvSpPr>
          <p:cNvPr id="668"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3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900" spc="-1" strike="noStrike">
                <a:solidFill>
                  <a:srgbClr val="000000"/>
                </a:solidFill>
                <a:latin typeface="Arial"/>
              </a:rPr>
              <a:t>EUR 260.00 Abbonati edizione a stampa </a:t>
            </a:r>
            <a:br/>
            <a:r>
              <a:rPr b="1" lang="it-IT" sz="900" spc="-1" strike="noStrike">
                <a:solidFill>
                  <a:srgbClr val="000000"/>
                </a:solidFill>
                <a:latin typeface="Arial"/>
              </a:rPr>
              <a:t>EUR 160.00 Rinnovo </a:t>
            </a:r>
            <a:br/>
            <a:r>
              <a:rPr b="1" lang="it-IT" sz="900" spc="-1" strike="noStrike">
                <a:solidFill>
                  <a:srgbClr val="000000"/>
                </a:solidFill>
                <a:latin typeface="Arial"/>
              </a:rPr>
              <a:t>EUR 320.00</a:t>
            </a:r>
            <a:endParaRPr b="0" lang="it-IT" sz="900" spc="-1" strike="noStrike">
              <a:solidFill>
                <a:srgbClr val="000000"/>
              </a:solidFill>
              <a:latin typeface="Arial"/>
            </a:endParaRPr>
          </a:p>
          <a:p>
            <a:pPr>
              <a:spcBef>
                <a:spcPts val="3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900" spc="-1" strike="noStrike">
              <a:solidFill>
                <a:srgbClr val="000000"/>
              </a:solidFill>
              <a:latin typeface="Arial"/>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PlaceHolder 1"/>
          <p:cNvSpPr>
            <a:spLocks noGrp="1"/>
          </p:cNvSpPr>
          <p:nvPr>
            <p:ph type="sldImg"/>
          </p:nvPr>
        </p:nvSpPr>
        <p:spPr>
          <a:xfrm>
            <a:off x="1000080" y="728640"/>
            <a:ext cx="4857840" cy="3643200"/>
          </a:xfrm>
          <a:prstGeom prst="rect">
            <a:avLst/>
          </a:prstGeom>
        </p:spPr>
      </p:sp>
      <p:sp>
        <p:nvSpPr>
          <p:cNvPr id="670" name="PlaceHolder 2"/>
          <p:cNvSpPr>
            <a:spLocks noGrp="1"/>
          </p:cNvSpPr>
          <p:nvPr>
            <p:ph type="body"/>
          </p:nvPr>
        </p:nvSpPr>
        <p:spPr>
          <a:xfrm>
            <a:off x="914400" y="4614840"/>
            <a:ext cx="5029200" cy="4371840"/>
          </a:xfrm>
          <a:prstGeom prst="rect">
            <a:avLst/>
          </a:prstGeom>
        </p:spPr>
        <p:txBody>
          <a:bodyPr lIns="90000" rIns="90000" tIns="46800" bIns="46800">
            <a:noAutofit/>
          </a:bodyPr>
          <a:p>
            <a:pPr>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Arial"/>
              </a:rPr>
              <a:t>Autore: Robert Maier: Katharina-Geisler-Strasse 16 D-85356 Freising – GERMANY </a:t>
            </a:r>
            <a:r>
              <a:rPr b="1" lang="it-IT" sz="800" spc="-1" strike="noStrike">
                <a:solidFill>
                  <a:srgbClr val="000000"/>
                </a:solidFill>
                <a:latin typeface="Arial"/>
              </a:rPr>
              <a:t>http://www.maierphil.de/ClasPhil/LECTOR.HTM</a:t>
            </a:r>
            <a:endParaRPr b="0" lang="it-IT" sz="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29" name="PlaceHolder 2"/>
          <p:cNvSpPr>
            <a:spLocks noGrp="1"/>
          </p:cNvSpPr>
          <p:nvPr>
            <p:ph type="body"/>
          </p:nvPr>
        </p:nvSpPr>
        <p:spPr>
          <a:xfrm>
            <a:off x="457200" y="1719360"/>
            <a:ext cx="822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30" name="PlaceHolder 3"/>
          <p:cNvSpPr>
            <a:spLocks noGrp="1"/>
          </p:cNvSpPr>
          <p:nvPr>
            <p:ph type="body"/>
          </p:nvPr>
        </p:nvSpPr>
        <p:spPr>
          <a:xfrm>
            <a:off x="457200" y="4023720"/>
            <a:ext cx="822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32" name="PlaceHolder 2"/>
          <p:cNvSpPr>
            <a:spLocks noGrp="1"/>
          </p:cNvSpPr>
          <p:nvPr>
            <p:ph type="body"/>
          </p:nvPr>
        </p:nvSpPr>
        <p:spPr>
          <a:xfrm>
            <a:off x="457200" y="171936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33" name="PlaceHolder 3"/>
          <p:cNvSpPr>
            <a:spLocks noGrp="1"/>
          </p:cNvSpPr>
          <p:nvPr>
            <p:ph type="body"/>
          </p:nvPr>
        </p:nvSpPr>
        <p:spPr>
          <a:xfrm>
            <a:off x="4674240" y="171936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34" name="PlaceHolder 4"/>
          <p:cNvSpPr>
            <a:spLocks noGrp="1"/>
          </p:cNvSpPr>
          <p:nvPr>
            <p:ph type="body"/>
          </p:nvPr>
        </p:nvSpPr>
        <p:spPr>
          <a:xfrm>
            <a:off x="457200" y="402372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35" name="PlaceHolder 5"/>
          <p:cNvSpPr>
            <a:spLocks noGrp="1"/>
          </p:cNvSpPr>
          <p:nvPr>
            <p:ph type="body"/>
          </p:nvPr>
        </p:nvSpPr>
        <p:spPr>
          <a:xfrm>
            <a:off x="4674240" y="402372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37" name="PlaceHolder 2"/>
          <p:cNvSpPr>
            <a:spLocks noGrp="1"/>
          </p:cNvSpPr>
          <p:nvPr>
            <p:ph type="body"/>
          </p:nvPr>
        </p:nvSpPr>
        <p:spPr>
          <a:xfrm>
            <a:off x="457200" y="1719360"/>
            <a:ext cx="264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38" name="PlaceHolder 3"/>
          <p:cNvSpPr>
            <a:spLocks noGrp="1"/>
          </p:cNvSpPr>
          <p:nvPr>
            <p:ph type="body"/>
          </p:nvPr>
        </p:nvSpPr>
        <p:spPr>
          <a:xfrm>
            <a:off x="3239640" y="1719360"/>
            <a:ext cx="264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39" name="PlaceHolder 4"/>
          <p:cNvSpPr>
            <a:spLocks noGrp="1"/>
          </p:cNvSpPr>
          <p:nvPr>
            <p:ph type="body"/>
          </p:nvPr>
        </p:nvSpPr>
        <p:spPr>
          <a:xfrm>
            <a:off x="6022080" y="1719360"/>
            <a:ext cx="264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40" name="PlaceHolder 5"/>
          <p:cNvSpPr>
            <a:spLocks noGrp="1"/>
          </p:cNvSpPr>
          <p:nvPr>
            <p:ph type="body"/>
          </p:nvPr>
        </p:nvSpPr>
        <p:spPr>
          <a:xfrm>
            <a:off x="457200" y="4023720"/>
            <a:ext cx="264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41" name="PlaceHolder 6"/>
          <p:cNvSpPr>
            <a:spLocks noGrp="1"/>
          </p:cNvSpPr>
          <p:nvPr>
            <p:ph type="body"/>
          </p:nvPr>
        </p:nvSpPr>
        <p:spPr>
          <a:xfrm>
            <a:off x="3239640" y="4023720"/>
            <a:ext cx="264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42" name="PlaceHolder 7"/>
          <p:cNvSpPr>
            <a:spLocks noGrp="1"/>
          </p:cNvSpPr>
          <p:nvPr>
            <p:ph type="body"/>
          </p:nvPr>
        </p:nvSpPr>
        <p:spPr>
          <a:xfrm>
            <a:off x="6022080" y="4023720"/>
            <a:ext cx="264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83" name="PlaceHolder 2"/>
          <p:cNvSpPr>
            <a:spLocks noGrp="1"/>
          </p:cNvSpPr>
          <p:nvPr>
            <p:ph type="subTitle"/>
          </p:nvPr>
        </p:nvSpPr>
        <p:spPr>
          <a:xfrm>
            <a:off x="457200" y="1719360"/>
            <a:ext cx="8229600" cy="4411440"/>
          </a:xfrm>
          <a:prstGeom prst="rect">
            <a:avLst/>
          </a:prstGeom>
        </p:spPr>
        <p:txBody>
          <a:bodyPr lIns="0" rIns="0" tIns="0" bIns="0" anchor="ctr">
            <a:noAutofit/>
          </a:bodyPr>
          <a:p>
            <a:pPr algn="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200" spc="-1" strike="noStrike">
              <a:solidFill>
                <a:srgbClr val="00808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85" name="PlaceHolder 2"/>
          <p:cNvSpPr>
            <a:spLocks noGrp="1"/>
          </p:cNvSpPr>
          <p:nvPr>
            <p:ph type="body"/>
          </p:nvPr>
        </p:nvSpPr>
        <p:spPr>
          <a:xfrm>
            <a:off x="457200" y="1719360"/>
            <a:ext cx="8229600" cy="441144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87" name="PlaceHolder 2"/>
          <p:cNvSpPr>
            <a:spLocks noGrp="1"/>
          </p:cNvSpPr>
          <p:nvPr>
            <p:ph type="body"/>
          </p:nvPr>
        </p:nvSpPr>
        <p:spPr>
          <a:xfrm>
            <a:off x="457200" y="1719360"/>
            <a:ext cx="4015800" cy="441144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88" name="PlaceHolder 3"/>
          <p:cNvSpPr>
            <a:spLocks noGrp="1"/>
          </p:cNvSpPr>
          <p:nvPr>
            <p:ph type="body"/>
          </p:nvPr>
        </p:nvSpPr>
        <p:spPr>
          <a:xfrm>
            <a:off x="4674240" y="1719360"/>
            <a:ext cx="4015800" cy="441144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56840" y="122400"/>
            <a:ext cx="7543800" cy="6005520"/>
          </a:xfrm>
          <a:prstGeom prst="rect">
            <a:avLst/>
          </a:prstGeom>
        </p:spPr>
        <p:txBody>
          <a:bodyPr lIns="0" rIns="0" tIns="0" bIns="0" anchor="ctr">
            <a:noAutofit/>
          </a:bodyPr>
          <a:p>
            <a:pPr algn="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200" spc="-1" strike="noStrike">
              <a:solidFill>
                <a:srgbClr val="00808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92" name="PlaceHolder 2"/>
          <p:cNvSpPr>
            <a:spLocks noGrp="1"/>
          </p:cNvSpPr>
          <p:nvPr>
            <p:ph type="body"/>
          </p:nvPr>
        </p:nvSpPr>
        <p:spPr>
          <a:xfrm>
            <a:off x="457200" y="171936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93" name="PlaceHolder 3"/>
          <p:cNvSpPr>
            <a:spLocks noGrp="1"/>
          </p:cNvSpPr>
          <p:nvPr>
            <p:ph type="body"/>
          </p:nvPr>
        </p:nvSpPr>
        <p:spPr>
          <a:xfrm>
            <a:off x="4674240" y="1719360"/>
            <a:ext cx="4015800" cy="441144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94" name="PlaceHolder 4"/>
          <p:cNvSpPr>
            <a:spLocks noGrp="1"/>
          </p:cNvSpPr>
          <p:nvPr>
            <p:ph type="body"/>
          </p:nvPr>
        </p:nvSpPr>
        <p:spPr>
          <a:xfrm>
            <a:off x="457200" y="402372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8" name="PlaceHolder 2"/>
          <p:cNvSpPr>
            <a:spLocks noGrp="1"/>
          </p:cNvSpPr>
          <p:nvPr>
            <p:ph type="subTitle"/>
          </p:nvPr>
        </p:nvSpPr>
        <p:spPr>
          <a:xfrm>
            <a:off x="457200" y="1719360"/>
            <a:ext cx="8229600" cy="4411440"/>
          </a:xfrm>
          <a:prstGeom prst="rect">
            <a:avLst/>
          </a:prstGeom>
        </p:spPr>
        <p:txBody>
          <a:bodyPr lIns="0" rIns="0" tIns="0" bIns="0" anchor="ctr">
            <a:noAutofit/>
          </a:bodyPr>
          <a:p>
            <a:pPr algn="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200" spc="-1" strike="noStrike">
              <a:solidFill>
                <a:srgbClr val="00808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96" name="PlaceHolder 2"/>
          <p:cNvSpPr>
            <a:spLocks noGrp="1"/>
          </p:cNvSpPr>
          <p:nvPr>
            <p:ph type="body"/>
          </p:nvPr>
        </p:nvSpPr>
        <p:spPr>
          <a:xfrm>
            <a:off x="457200" y="1719360"/>
            <a:ext cx="4015800" cy="441144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97" name="PlaceHolder 3"/>
          <p:cNvSpPr>
            <a:spLocks noGrp="1"/>
          </p:cNvSpPr>
          <p:nvPr>
            <p:ph type="body"/>
          </p:nvPr>
        </p:nvSpPr>
        <p:spPr>
          <a:xfrm>
            <a:off x="4674240" y="171936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98" name="PlaceHolder 4"/>
          <p:cNvSpPr>
            <a:spLocks noGrp="1"/>
          </p:cNvSpPr>
          <p:nvPr>
            <p:ph type="body"/>
          </p:nvPr>
        </p:nvSpPr>
        <p:spPr>
          <a:xfrm>
            <a:off x="4674240" y="402372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100" name="PlaceHolder 2"/>
          <p:cNvSpPr>
            <a:spLocks noGrp="1"/>
          </p:cNvSpPr>
          <p:nvPr>
            <p:ph type="body"/>
          </p:nvPr>
        </p:nvSpPr>
        <p:spPr>
          <a:xfrm>
            <a:off x="457200" y="171936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01" name="PlaceHolder 3"/>
          <p:cNvSpPr>
            <a:spLocks noGrp="1"/>
          </p:cNvSpPr>
          <p:nvPr>
            <p:ph type="body"/>
          </p:nvPr>
        </p:nvSpPr>
        <p:spPr>
          <a:xfrm>
            <a:off x="4674240" y="171936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02" name="PlaceHolder 4"/>
          <p:cNvSpPr>
            <a:spLocks noGrp="1"/>
          </p:cNvSpPr>
          <p:nvPr>
            <p:ph type="body"/>
          </p:nvPr>
        </p:nvSpPr>
        <p:spPr>
          <a:xfrm>
            <a:off x="457200" y="4023720"/>
            <a:ext cx="822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104" name="PlaceHolder 2"/>
          <p:cNvSpPr>
            <a:spLocks noGrp="1"/>
          </p:cNvSpPr>
          <p:nvPr>
            <p:ph type="body"/>
          </p:nvPr>
        </p:nvSpPr>
        <p:spPr>
          <a:xfrm>
            <a:off x="457200" y="1719360"/>
            <a:ext cx="822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05" name="PlaceHolder 3"/>
          <p:cNvSpPr>
            <a:spLocks noGrp="1"/>
          </p:cNvSpPr>
          <p:nvPr>
            <p:ph type="body"/>
          </p:nvPr>
        </p:nvSpPr>
        <p:spPr>
          <a:xfrm>
            <a:off x="457200" y="4023720"/>
            <a:ext cx="822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107" name="PlaceHolder 2"/>
          <p:cNvSpPr>
            <a:spLocks noGrp="1"/>
          </p:cNvSpPr>
          <p:nvPr>
            <p:ph type="body"/>
          </p:nvPr>
        </p:nvSpPr>
        <p:spPr>
          <a:xfrm>
            <a:off x="457200" y="171936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08" name="PlaceHolder 3"/>
          <p:cNvSpPr>
            <a:spLocks noGrp="1"/>
          </p:cNvSpPr>
          <p:nvPr>
            <p:ph type="body"/>
          </p:nvPr>
        </p:nvSpPr>
        <p:spPr>
          <a:xfrm>
            <a:off x="4674240" y="171936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09" name="PlaceHolder 4"/>
          <p:cNvSpPr>
            <a:spLocks noGrp="1"/>
          </p:cNvSpPr>
          <p:nvPr>
            <p:ph type="body"/>
          </p:nvPr>
        </p:nvSpPr>
        <p:spPr>
          <a:xfrm>
            <a:off x="457200" y="402372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10" name="PlaceHolder 5"/>
          <p:cNvSpPr>
            <a:spLocks noGrp="1"/>
          </p:cNvSpPr>
          <p:nvPr>
            <p:ph type="body"/>
          </p:nvPr>
        </p:nvSpPr>
        <p:spPr>
          <a:xfrm>
            <a:off x="4674240" y="402372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112" name="PlaceHolder 2"/>
          <p:cNvSpPr>
            <a:spLocks noGrp="1"/>
          </p:cNvSpPr>
          <p:nvPr>
            <p:ph type="body"/>
          </p:nvPr>
        </p:nvSpPr>
        <p:spPr>
          <a:xfrm>
            <a:off x="457200" y="1719360"/>
            <a:ext cx="264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13" name="PlaceHolder 3"/>
          <p:cNvSpPr>
            <a:spLocks noGrp="1"/>
          </p:cNvSpPr>
          <p:nvPr>
            <p:ph type="body"/>
          </p:nvPr>
        </p:nvSpPr>
        <p:spPr>
          <a:xfrm>
            <a:off x="3239640" y="1719360"/>
            <a:ext cx="264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14" name="PlaceHolder 4"/>
          <p:cNvSpPr>
            <a:spLocks noGrp="1"/>
          </p:cNvSpPr>
          <p:nvPr>
            <p:ph type="body"/>
          </p:nvPr>
        </p:nvSpPr>
        <p:spPr>
          <a:xfrm>
            <a:off x="6022080" y="1719360"/>
            <a:ext cx="264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15" name="PlaceHolder 5"/>
          <p:cNvSpPr>
            <a:spLocks noGrp="1"/>
          </p:cNvSpPr>
          <p:nvPr>
            <p:ph type="body"/>
          </p:nvPr>
        </p:nvSpPr>
        <p:spPr>
          <a:xfrm>
            <a:off x="457200" y="4023720"/>
            <a:ext cx="264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16" name="PlaceHolder 6"/>
          <p:cNvSpPr>
            <a:spLocks noGrp="1"/>
          </p:cNvSpPr>
          <p:nvPr>
            <p:ph type="body"/>
          </p:nvPr>
        </p:nvSpPr>
        <p:spPr>
          <a:xfrm>
            <a:off x="3239640" y="4023720"/>
            <a:ext cx="264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17" name="PlaceHolder 7"/>
          <p:cNvSpPr>
            <a:spLocks noGrp="1"/>
          </p:cNvSpPr>
          <p:nvPr>
            <p:ph type="body"/>
          </p:nvPr>
        </p:nvSpPr>
        <p:spPr>
          <a:xfrm>
            <a:off x="6022080" y="4023720"/>
            <a:ext cx="264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10" name="PlaceHolder 2"/>
          <p:cNvSpPr>
            <a:spLocks noGrp="1"/>
          </p:cNvSpPr>
          <p:nvPr>
            <p:ph type="body"/>
          </p:nvPr>
        </p:nvSpPr>
        <p:spPr>
          <a:xfrm>
            <a:off x="457200" y="1719360"/>
            <a:ext cx="8229600" cy="441144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12" name="PlaceHolder 2"/>
          <p:cNvSpPr>
            <a:spLocks noGrp="1"/>
          </p:cNvSpPr>
          <p:nvPr>
            <p:ph type="body"/>
          </p:nvPr>
        </p:nvSpPr>
        <p:spPr>
          <a:xfrm>
            <a:off x="457200" y="1719360"/>
            <a:ext cx="4015800" cy="441144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3" name="PlaceHolder 3"/>
          <p:cNvSpPr>
            <a:spLocks noGrp="1"/>
          </p:cNvSpPr>
          <p:nvPr>
            <p:ph type="body"/>
          </p:nvPr>
        </p:nvSpPr>
        <p:spPr>
          <a:xfrm>
            <a:off x="4674240" y="1719360"/>
            <a:ext cx="4015800" cy="441144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6840" y="122400"/>
            <a:ext cx="7543800" cy="6005520"/>
          </a:xfrm>
          <a:prstGeom prst="rect">
            <a:avLst/>
          </a:prstGeom>
        </p:spPr>
        <p:txBody>
          <a:bodyPr lIns="0" rIns="0" tIns="0" bIns="0" anchor="ctr">
            <a:noAutofit/>
          </a:bodyPr>
          <a:p>
            <a:pPr algn="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200" spc="-1" strike="noStrike">
              <a:solidFill>
                <a:srgbClr val="00808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17" name="PlaceHolder 2"/>
          <p:cNvSpPr>
            <a:spLocks noGrp="1"/>
          </p:cNvSpPr>
          <p:nvPr>
            <p:ph type="body"/>
          </p:nvPr>
        </p:nvSpPr>
        <p:spPr>
          <a:xfrm>
            <a:off x="457200" y="171936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8" name="PlaceHolder 3"/>
          <p:cNvSpPr>
            <a:spLocks noGrp="1"/>
          </p:cNvSpPr>
          <p:nvPr>
            <p:ph type="body"/>
          </p:nvPr>
        </p:nvSpPr>
        <p:spPr>
          <a:xfrm>
            <a:off x="4674240" y="1719360"/>
            <a:ext cx="4015800" cy="441144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19" name="PlaceHolder 4"/>
          <p:cNvSpPr>
            <a:spLocks noGrp="1"/>
          </p:cNvSpPr>
          <p:nvPr>
            <p:ph type="body"/>
          </p:nvPr>
        </p:nvSpPr>
        <p:spPr>
          <a:xfrm>
            <a:off x="457200" y="402372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21" name="PlaceHolder 2"/>
          <p:cNvSpPr>
            <a:spLocks noGrp="1"/>
          </p:cNvSpPr>
          <p:nvPr>
            <p:ph type="body"/>
          </p:nvPr>
        </p:nvSpPr>
        <p:spPr>
          <a:xfrm>
            <a:off x="457200" y="1719360"/>
            <a:ext cx="4015800" cy="441144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22" name="PlaceHolder 3"/>
          <p:cNvSpPr>
            <a:spLocks noGrp="1"/>
          </p:cNvSpPr>
          <p:nvPr>
            <p:ph type="body"/>
          </p:nvPr>
        </p:nvSpPr>
        <p:spPr>
          <a:xfrm>
            <a:off x="4674240" y="171936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23" name="PlaceHolder 4"/>
          <p:cNvSpPr>
            <a:spLocks noGrp="1"/>
          </p:cNvSpPr>
          <p:nvPr>
            <p:ph type="body"/>
          </p:nvPr>
        </p:nvSpPr>
        <p:spPr>
          <a:xfrm>
            <a:off x="4674240" y="402372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6840" y="122400"/>
            <a:ext cx="7543800" cy="1295280"/>
          </a:xfrm>
          <a:prstGeom prst="rect">
            <a:avLst/>
          </a:prstGeom>
        </p:spPr>
        <p:txBody>
          <a:bodyPr lIns="90000" rIns="90000" tIns="46800" bIns="46800" anchor="b">
            <a:noAutofit/>
          </a:bodyPr>
          <a:p>
            <a:endParaRPr b="1" lang="it-IT" sz="3900" spc="-1" strike="noStrike">
              <a:solidFill>
                <a:srgbClr val="330066"/>
              </a:solidFill>
              <a:latin typeface="Arial"/>
            </a:endParaRPr>
          </a:p>
        </p:txBody>
      </p:sp>
      <p:sp>
        <p:nvSpPr>
          <p:cNvPr id="25" name="PlaceHolder 2"/>
          <p:cNvSpPr>
            <a:spLocks noGrp="1"/>
          </p:cNvSpPr>
          <p:nvPr>
            <p:ph type="body"/>
          </p:nvPr>
        </p:nvSpPr>
        <p:spPr>
          <a:xfrm>
            <a:off x="457200" y="171936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26" name="PlaceHolder 3"/>
          <p:cNvSpPr>
            <a:spLocks noGrp="1"/>
          </p:cNvSpPr>
          <p:nvPr>
            <p:ph type="body"/>
          </p:nvPr>
        </p:nvSpPr>
        <p:spPr>
          <a:xfrm>
            <a:off x="4674240" y="1719360"/>
            <a:ext cx="40158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
        <p:nvSpPr>
          <p:cNvPr id="27" name="PlaceHolder 4"/>
          <p:cNvSpPr>
            <a:spLocks noGrp="1"/>
          </p:cNvSpPr>
          <p:nvPr>
            <p:ph type="body"/>
          </p:nvPr>
        </p:nvSpPr>
        <p:spPr>
          <a:xfrm>
            <a:off x="457200" y="4023720"/>
            <a:ext cx="8229600" cy="2104200"/>
          </a:xfrm>
          <a:prstGeom prst="rect">
            <a:avLst/>
          </a:prstGeom>
        </p:spPr>
        <p:txBody>
          <a:bodyPr lIns="90000" rIns="90000" tIns="46800" bIns="46800">
            <a:normAutofit/>
          </a:bodyPr>
          <a:p>
            <a:endParaRPr b="0" lang="it-IT" sz="3000" spc="-1" strike="noStrike">
              <a:solidFill>
                <a:srgbClr val="00808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7956720" y="44280"/>
            <a:ext cx="0" cy="1524240"/>
          </a:xfrm>
          <a:prstGeom prst="line">
            <a:avLst/>
          </a:prstGeom>
          <a:ln w="9360">
            <a:solidFill>
              <a:srgbClr val="008080"/>
            </a:solidFill>
            <a:miter/>
          </a:ln>
        </p:spPr>
        <p:style>
          <a:lnRef idx="0"/>
          <a:fillRef idx="0"/>
          <a:effectRef idx="0"/>
          <a:fontRef idx="minor"/>
        </p:style>
      </p:sp>
      <p:sp>
        <p:nvSpPr>
          <p:cNvPr id="1" name="PlaceHolder 2"/>
          <p:cNvSpPr>
            <a:spLocks noGrp="1"/>
          </p:cNvSpPr>
          <p:nvPr>
            <p:ph type="title"/>
          </p:nvPr>
        </p:nvSpPr>
        <p:spPr>
          <a:xfrm>
            <a:off x="456840" y="122400"/>
            <a:ext cx="7543800" cy="1295280"/>
          </a:xfrm>
          <a:prstGeom prst="rect">
            <a:avLst/>
          </a:prstGeom>
        </p:spPr>
        <p:txBody>
          <a:bodyPr lIns="90000" rIns="90000" tIns="46800" bIns="46800" anchor="b">
            <a:noAutofit/>
          </a:bodyPr>
          <a:p>
            <a:r>
              <a:rPr b="1" lang="it-IT" sz="3900" spc="-1" strike="noStrike">
                <a:solidFill>
                  <a:srgbClr val="330066"/>
                </a:solidFill>
                <a:latin typeface="Arial"/>
              </a:rPr>
              <a:t>Fai clic per modificare il formato del testo del titolo</a:t>
            </a:r>
            <a:endParaRPr b="1" lang="it-IT" sz="3900" spc="-1" strike="noStrike">
              <a:solidFill>
                <a:srgbClr val="330066"/>
              </a:solidFill>
              <a:latin typeface="Arial"/>
            </a:endParaRPr>
          </a:p>
        </p:txBody>
      </p:sp>
      <p:sp>
        <p:nvSpPr>
          <p:cNvPr id="2" name="PlaceHolder 3"/>
          <p:cNvSpPr>
            <a:spLocks noGrp="1"/>
          </p:cNvSpPr>
          <p:nvPr>
            <p:ph type="body"/>
          </p:nvPr>
        </p:nvSpPr>
        <p:spPr>
          <a:xfrm>
            <a:off x="457200" y="1719360"/>
            <a:ext cx="8229600" cy="4411440"/>
          </a:xfrm>
          <a:prstGeom prst="rect">
            <a:avLst/>
          </a:prstGeom>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Fai clic per modificare il formato del testo della struttura</a:t>
            </a:r>
            <a:endParaRPr b="0" lang="it-IT" sz="3000" spc="-1" strike="noStrike">
              <a:solidFill>
                <a:srgbClr val="008080"/>
              </a:solidFill>
              <a:latin typeface="Arial"/>
            </a:endParaRPr>
          </a:p>
          <a:p>
            <a:pPr lvl="1" marL="691920" indent="-347760">
              <a:spcBef>
                <a:spcPts val="74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Secondo livello struttura</a:t>
            </a:r>
            <a:endParaRPr b="0" lang="it-IT" sz="3000" spc="-1" strike="noStrike">
              <a:solidFill>
                <a:srgbClr val="008080"/>
              </a:solidFill>
              <a:latin typeface="Arial"/>
            </a:endParaRPr>
          </a:p>
          <a:p>
            <a:pPr lvl="2" marL="987120" indent="-293400">
              <a:spcBef>
                <a:spcPts val="748"/>
              </a:spcBef>
              <a:buClr>
                <a:srgbClr val="cccc00"/>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Terzo livello struttura</a:t>
            </a:r>
            <a:endParaRPr b="0" lang="it-IT" sz="3000" spc="-1" strike="noStrike">
              <a:solidFill>
                <a:srgbClr val="008080"/>
              </a:solidFill>
              <a:latin typeface="Arial"/>
            </a:endParaRPr>
          </a:p>
          <a:p>
            <a:pPr lvl="3" marL="1280880" indent="-291960">
              <a:spcBef>
                <a:spcPts val="748"/>
              </a:spcBef>
              <a:buClr>
                <a:srgbClr val="330066"/>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Quarto livello struttura</a:t>
            </a:r>
            <a:endParaRPr b="0" lang="it-IT" sz="3000" spc="-1" strike="noStrike">
              <a:solidFill>
                <a:srgbClr val="008080"/>
              </a:solidFill>
              <a:latin typeface="Arial"/>
            </a:endParaRPr>
          </a:p>
          <a:p>
            <a:pPr lvl="4" marL="1598400" indent="-315720">
              <a:spcBef>
                <a:spcPts val="748"/>
              </a:spcBef>
              <a:buClr>
                <a:srgbClr val="d8d8e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Quinto livello struttura</a:t>
            </a:r>
            <a:endParaRPr b="0" lang="it-IT" sz="3000" spc="-1" strike="noStrike">
              <a:solidFill>
                <a:srgbClr val="008080"/>
              </a:solidFill>
              <a:latin typeface="Arial"/>
            </a:endParaRPr>
          </a:p>
          <a:p>
            <a:pPr lvl="5" marL="1598400" indent="-315720">
              <a:spcBef>
                <a:spcPts val="748"/>
              </a:spcBef>
              <a:buClr>
                <a:srgbClr val="000000"/>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Sesto livello struttura</a:t>
            </a:r>
            <a:endParaRPr b="0" lang="it-IT" sz="3000" spc="-1" strike="noStrike">
              <a:solidFill>
                <a:srgbClr val="008080"/>
              </a:solidFill>
              <a:latin typeface="Arial"/>
            </a:endParaRPr>
          </a:p>
          <a:p>
            <a:pPr lvl="6" marL="1598400" indent="-315720">
              <a:spcBef>
                <a:spcPts val="748"/>
              </a:spcBef>
              <a:buClr>
                <a:srgbClr val="000000"/>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Settimo livello struttura</a:t>
            </a:r>
            <a:endParaRPr b="0" lang="it-IT" sz="3000" spc="-1" strike="noStrike">
              <a:solidFill>
                <a:srgbClr val="008080"/>
              </a:solidFill>
              <a:latin typeface="Arial"/>
            </a:endParaRPr>
          </a:p>
        </p:txBody>
      </p:sp>
      <p:sp>
        <p:nvSpPr>
          <p:cNvPr id="3" name="PlaceHolder 4"/>
          <p:cNvSpPr>
            <a:spLocks noGrp="1"/>
          </p:cNvSpPr>
          <p:nvPr>
            <p:ph type="dt"/>
          </p:nvPr>
        </p:nvSpPr>
        <p:spPr>
          <a:xfrm>
            <a:off x="456840" y="6248520"/>
            <a:ext cx="2133720" cy="457200"/>
          </a:xfrm>
          <a:prstGeom prst="rect">
            <a:avLst/>
          </a:prstGeom>
        </p:spPr>
        <p:txBody>
          <a:bodyPr lIns="90000" rIns="90000" tIns="46800" bIns="46800">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297D884-BC4F-44C0-8D4D-30BFBDE025E6}" type="datetime">
              <a:rPr b="0" lang="it-IT" sz="1000" spc="-1" strike="noStrike">
                <a:latin typeface="Arial"/>
              </a:rPr>
              <a:t>02/04/21</a:t>
            </a:fld>
            <a:endParaRPr b="0" lang="it-IT" sz="1000" spc="-1" strike="noStrike">
              <a:latin typeface="Times New Roman"/>
            </a:endParaRPr>
          </a:p>
        </p:txBody>
      </p:sp>
      <p:sp>
        <p:nvSpPr>
          <p:cNvPr id="4" name="PlaceHolder 5"/>
          <p:cNvSpPr>
            <a:spLocks noGrp="1"/>
          </p:cNvSpPr>
          <p:nvPr>
            <p:ph type="ftr"/>
          </p:nvPr>
        </p:nvSpPr>
        <p:spPr>
          <a:xfrm>
            <a:off x="3124080" y="6248520"/>
            <a:ext cx="2895840" cy="457200"/>
          </a:xfrm>
          <a:prstGeom prst="rect">
            <a:avLst/>
          </a:prstGeom>
        </p:spPr>
        <p:txBody>
          <a:bodyPr lIns="90000" rIns="90000" tIns="46800" bIns="46800">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000" spc="-1" strike="noStrike">
                <a:latin typeface="Arial"/>
              </a:rPr>
              <a:t>&lt;piè di pagina&gt;</a:t>
            </a:r>
            <a:endParaRPr b="0" lang="it-IT" sz="1000" spc="-1" strike="noStrike">
              <a:latin typeface="Times New Roman"/>
            </a:endParaRPr>
          </a:p>
        </p:txBody>
      </p:sp>
      <p:sp>
        <p:nvSpPr>
          <p:cNvPr id="5" name="PlaceHolder 6"/>
          <p:cNvSpPr>
            <a:spLocks noGrp="1"/>
          </p:cNvSpPr>
          <p:nvPr>
            <p:ph type="sldNum"/>
          </p:nvPr>
        </p:nvSpPr>
        <p:spPr>
          <a:xfrm>
            <a:off x="6552720" y="6248520"/>
            <a:ext cx="2133720" cy="457200"/>
          </a:xfrm>
          <a:prstGeom prst="rect">
            <a:avLst/>
          </a:prstGeom>
        </p:spPr>
        <p:txBody>
          <a:bodyPr lIns="90000" rIns="90000" tIns="46800" bIns="46800">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28F0927-3698-4858-8EA9-67417270A7E2}" type="slidenum">
              <a:rPr b="0" lang="it-IT" sz="1000" spc="-1" strike="noStrike">
                <a:latin typeface="Arial"/>
              </a:rPr>
              <a:t>&lt;numero&gt;</a:t>
            </a:fld>
            <a:endParaRPr b="0" lang="it-IT" sz="1000" spc="-1" strike="noStrike">
              <a:latin typeface="Times New Roman"/>
            </a:endParaRPr>
          </a:p>
        </p:txBody>
      </p:sp>
      <p:pic>
        <p:nvPicPr>
          <p:cNvPr id="6" name="" descr=""/>
          <p:cNvPicPr/>
          <p:nvPr/>
        </p:nvPicPr>
        <p:blipFill>
          <a:blip r:embed="rId2"/>
          <a:stretch/>
        </p:blipFill>
        <p:spPr>
          <a:xfrm>
            <a:off x="7991640" y="260280"/>
            <a:ext cx="1152360" cy="117468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Line 1"/>
          <p:cNvSpPr/>
          <p:nvPr/>
        </p:nvSpPr>
        <p:spPr>
          <a:xfrm>
            <a:off x="7315200" y="1066680"/>
            <a:ext cx="0" cy="4496040"/>
          </a:xfrm>
          <a:prstGeom prst="line">
            <a:avLst/>
          </a:prstGeom>
          <a:ln w="9360">
            <a:solidFill>
              <a:srgbClr val="000000"/>
            </a:solidFill>
            <a:miter/>
          </a:ln>
        </p:spPr>
        <p:style>
          <a:lnRef idx="0"/>
          <a:fillRef idx="0"/>
          <a:effectRef idx="0"/>
          <a:fontRef idx="minor"/>
        </p:style>
      </p:sp>
      <p:sp>
        <p:nvSpPr>
          <p:cNvPr id="44" name="PlaceHolder 2"/>
          <p:cNvSpPr>
            <a:spLocks noGrp="1"/>
          </p:cNvSpPr>
          <p:nvPr>
            <p:ph type="title"/>
          </p:nvPr>
        </p:nvSpPr>
        <p:spPr>
          <a:xfrm>
            <a:off x="316080" y="466200"/>
            <a:ext cx="6781680" cy="2133720"/>
          </a:xfrm>
          <a:prstGeom prst="rect">
            <a:avLst/>
          </a:prstGeom>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Fai clic per modificare il formato del testo del titolo</a:t>
            </a:r>
            <a:endParaRPr b="1" lang="it-IT" sz="4800" spc="-1" strike="noStrike">
              <a:solidFill>
                <a:srgbClr val="330066"/>
              </a:solidFill>
              <a:latin typeface="Arial"/>
            </a:endParaRPr>
          </a:p>
        </p:txBody>
      </p:sp>
      <p:sp>
        <p:nvSpPr>
          <p:cNvPr id="45" name="PlaceHolder 3"/>
          <p:cNvSpPr>
            <a:spLocks noGrp="1"/>
          </p:cNvSpPr>
          <p:nvPr>
            <p:ph type="dt"/>
          </p:nvPr>
        </p:nvSpPr>
        <p:spPr>
          <a:xfrm>
            <a:off x="456840" y="6248520"/>
            <a:ext cx="2133720" cy="457200"/>
          </a:xfrm>
          <a:prstGeom prst="rect">
            <a:avLst/>
          </a:prstGeom>
        </p:spPr>
        <p:txBody>
          <a:bodyPr lIns="90000" rIns="90000" tIns="46800" bIns="46800">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D31FB9E-52CF-4CAC-89F2-29398A2199E6}" type="datetime">
              <a:rPr b="0" lang="it-IT" sz="1000" spc="-1" strike="noStrike">
                <a:latin typeface="Arial"/>
              </a:rPr>
              <a:t>02/04/21</a:t>
            </a:fld>
            <a:endParaRPr b="0" lang="it-IT" sz="1000" spc="-1" strike="noStrike">
              <a:latin typeface="Times New Roman"/>
            </a:endParaRPr>
          </a:p>
        </p:txBody>
      </p:sp>
      <p:sp>
        <p:nvSpPr>
          <p:cNvPr id="46" name="PlaceHolder 4"/>
          <p:cNvSpPr>
            <a:spLocks noGrp="1"/>
          </p:cNvSpPr>
          <p:nvPr>
            <p:ph type="ftr"/>
          </p:nvPr>
        </p:nvSpPr>
        <p:spPr>
          <a:xfrm>
            <a:off x="3124080" y="6248520"/>
            <a:ext cx="2895840" cy="457200"/>
          </a:xfrm>
          <a:prstGeom prst="rect">
            <a:avLst/>
          </a:prstGeom>
        </p:spPr>
        <p:txBody>
          <a:bodyPr lIns="90000" rIns="90000" tIns="46800" bIns="46800">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000" spc="-1" strike="noStrike">
                <a:latin typeface="Arial"/>
              </a:rPr>
              <a:t>&lt;piè di pagina&gt;</a:t>
            </a:r>
            <a:endParaRPr b="0" lang="it-IT" sz="1000" spc="-1" strike="noStrike">
              <a:latin typeface="Times New Roman"/>
            </a:endParaRPr>
          </a:p>
        </p:txBody>
      </p:sp>
      <p:sp>
        <p:nvSpPr>
          <p:cNvPr id="47" name="PlaceHolder 5"/>
          <p:cNvSpPr>
            <a:spLocks noGrp="1"/>
          </p:cNvSpPr>
          <p:nvPr>
            <p:ph type="sldNum"/>
          </p:nvPr>
        </p:nvSpPr>
        <p:spPr>
          <a:xfrm>
            <a:off x="6552720" y="6248520"/>
            <a:ext cx="2133720" cy="457200"/>
          </a:xfrm>
          <a:prstGeom prst="rect">
            <a:avLst/>
          </a:prstGeom>
        </p:spPr>
        <p:txBody>
          <a:bodyPr lIns="90000" rIns="90000" tIns="46800" bIns="46800">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A572450-7F52-43B9-AC86-815FB90EA964}" type="slidenum">
              <a:rPr b="0" lang="it-IT" sz="1000" spc="-1" strike="noStrike">
                <a:latin typeface="Arial"/>
              </a:rPr>
              <a:t>&lt;numero&gt;</a:t>
            </a:fld>
            <a:endParaRPr b="0" lang="it-IT" sz="1000" spc="-1" strike="noStrike">
              <a:latin typeface="Times New Roman"/>
            </a:endParaRPr>
          </a:p>
        </p:txBody>
      </p:sp>
      <p:grpSp>
        <p:nvGrpSpPr>
          <p:cNvPr id="48" name="Group 6"/>
          <p:cNvGrpSpPr/>
          <p:nvPr/>
        </p:nvGrpSpPr>
        <p:grpSpPr>
          <a:xfrm>
            <a:off x="7493040" y="2992320"/>
            <a:ext cx="1337760" cy="2189160"/>
            <a:chOff x="7493040" y="2992320"/>
            <a:chExt cx="1337760" cy="2189160"/>
          </a:xfrm>
        </p:grpSpPr>
        <p:sp>
          <p:nvSpPr>
            <p:cNvPr id="49" name="CustomShape 7"/>
            <p:cNvSpPr/>
            <p:nvPr/>
          </p:nvSpPr>
          <p:spPr>
            <a:xfrm>
              <a:off x="7493040" y="2992320"/>
              <a:ext cx="201240" cy="201600"/>
            </a:xfrm>
            <a:prstGeom prst="ellipse">
              <a:avLst/>
            </a:prstGeom>
            <a:solidFill>
              <a:srgbClr val="330066"/>
            </a:solidFill>
            <a:ln w="0">
              <a:noFill/>
            </a:ln>
          </p:spPr>
          <p:style>
            <a:lnRef idx="0"/>
            <a:fillRef idx="0"/>
            <a:effectRef idx="0"/>
            <a:fontRef idx="minor"/>
          </p:style>
        </p:sp>
        <p:sp>
          <p:nvSpPr>
            <p:cNvPr id="50" name="CustomShape 8"/>
            <p:cNvSpPr/>
            <p:nvPr/>
          </p:nvSpPr>
          <p:spPr>
            <a:xfrm>
              <a:off x="7777080" y="2992320"/>
              <a:ext cx="201240" cy="201600"/>
            </a:xfrm>
            <a:prstGeom prst="ellipse">
              <a:avLst/>
            </a:prstGeom>
            <a:solidFill>
              <a:srgbClr val="330066"/>
            </a:solidFill>
            <a:ln w="0">
              <a:noFill/>
            </a:ln>
          </p:spPr>
          <p:style>
            <a:lnRef idx="0"/>
            <a:fillRef idx="0"/>
            <a:effectRef idx="0"/>
            <a:fontRef idx="minor"/>
          </p:style>
        </p:sp>
        <p:sp>
          <p:nvSpPr>
            <p:cNvPr id="51" name="CustomShape 9"/>
            <p:cNvSpPr/>
            <p:nvPr/>
          </p:nvSpPr>
          <p:spPr>
            <a:xfrm>
              <a:off x="8061120" y="2992320"/>
              <a:ext cx="201240" cy="201600"/>
            </a:xfrm>
            <a:prstGeom prst="ellipse">
              <a:avLst/>
            </a:prstGeom>
            <a:solidFill>
              <a:srgbClr val="330066"/>
            </a:solidFill>
            <a:ln w="0">
              <a:noFill/>
            </a:ln>
          </p:spPr>
          <p:style>
            <a:lnRef idx="0"/>
            <a:fillRef idx="0"/>
            <a:effectRef idx="0"/>
            <a:fontRef idx="minor"/>
          </p:style>
        </p:sp>
        <p:sp>
          <p:nvSpPr>
            <p:cNvPr id="52" name="CustomShape 10"/>
            <p:cNvSpPr/>
            <p:nvPr/>
          </p:nvSpPr>
          <p:spPr>
            <a:xfrm>
              <a:off x="7493040" y="3276720"/>
              <a:ext cx="201240" cy="201600"/>
            </a:xfrm>
            <a:prstGeom prst="ellipse">
              <a:avLst/>
            </a:prstGeom>
            <a:solidFill>
              <a:srgbClr val="330066"/>
            </a:solidFill>
            <a:ln w="0">
              <a:noFill/>
            </a:ln>
          </p:spPr>
          <p:style>
            <a:lnRef idx="0"/>
            <a:fillRef idx="0"/>
            <a:effectRef idx="0"/>
            <a:fontRef idx="minor"/>
          </p:style>
        </p:sp>
        <p:sp>
          <p:nvSpPr>
            <p:cNvPr id="53" name="CustomShape 11"/>
            <p:cNvSpPr/>
            <p:nvPr/>
          </p:nvSpPr>
          <p:spPr>
            <a:xfrm>
              <a:off x="7777080" y="3276720"/>
              <a:ext cx="201240" cy="201600"/>
            </a:xfrm>
            <a:prstGeom prst="ellipse">
              <a:avLst/>
            </a:prstGeom>
            <a:solidFill>
              <a:srgbClr val="330066"/>
            </a:solidFill>
            <a:ln w="0">
              <a:noFill/>
            </a:ln>
          </p:spPr>
          <p:style>
            <a:lnRef idx="0"/>
            <a:fillRef idx="0"/>
            <a:effectRef idx="0"/>
            <a:fontRef idx="minor"/>
          </p:style>
        </p:sp>
        <p:sp>
          <p:nvSpPr>
            <p:cNvPr id="54" name="CustomShape 12"/>
            <p:cNvSpPr/>
            <p:nvPr/>
          </p:nvSpPr>
          <p:spPr>
            <a:xfrm>
              <a:off x="8061120" y="3276720"/>
              <a:ext cx="201240" cy="201600"/>
            </a:xfrm>
            <a:prstGeom prst="ellipse">
              <a:avLst/>
            </a:prstGeom>
            <a:solidFill>
              <a:srgbClr val="330066"/>
            </a:solidFill>
            <a:ln w="0">
              <a:noFill/>
            </a:ln>
          </p:spPr>
          <p:style>
            <a:lnRef idx="0"/>
            <a:fillRef idx="0"/>
            <a:effectRef idx="0"/>
            <a:fontRef idx="minor"/>
          </p:style>
        </p:sp>
        <p:sp>
          <p:nvSpPr>
            <p:cNvPr id="55" name="CustomShape 13"/>
            <p:cNvSpPr/>
            <p:nvPr/>
          </p:nvSpPr>
          <p:spPr>
            <a:xfrm>
              <a:off x="8345160" y="3276720"/>
              <a:ext cx="201240" cy="201600"/>
            </a:xfrm>
            <a:prstGeom prst="ellipse">
              <a:avLst/>
            </a:prstGeom>
            <a:solidFill>
              <a:srgbClr val="669999"/>
            </a:solidFill>
            <a:ln w="0">
              <a:noFill/>
            </a:ln>
          </p:spPr>
          <p:style>
            <a:lnRef idx="0"/>
            <a:fillRef idx="0"/>
            <a:effectRef idx="0"/>
            <a:fontRef idx="minor"/>
          </p:style>
        </p:sp>
        <p:sp>
          <p:nvSpPr>
            <p:cNvPr id="56" name="CustomShape 14"/>
            <p:cNvSpPr/>
            <p:nvPr/>
          </p:nvSpPr>
          <p:spPr>
            <a:xfrm>
              <a:off x="7493040" y="3560760"/>
              <a:ext cx="201240" cy="201600"/>
            </a:xfrm>
            <a:prstGeom prst="ellipse">
              <a:avLst/>
            </a:prstGeom>
            <a:solidFill>
              <a:srgbClr val="330066"/>
            </a:solidFill>
            <a:ln w="0">
              <a:noFill/>
            </a:ln>
          </p:spPr>
          <p:style>
            <a:lnRef idx="0"/>
            <a:fillRef idx="0"/>
            <a:effectRef idx="0"/>
            <a:fontRef idx="minor"/>
          </p:style>
        </p:sp>
        <p:sp>
          <p:nvSpPr>
            <p:cNvPr id="57" name="CustomShape 15"/>
            <p:cNvSpPr/>
            <p:nvPr/>
          </p:nvSpPr>
          <p:spPr>
            <a:xfrm>
              <a:off x="7777080" y="3560760"/>
              <a:ext cx="201240" cy="201600"/>
            </a:xfrm>
            <a:prstGeom prst="ellipse">
              <a:avLst/>
            </a:prstGeom>
            <a:solidFill>
              <a:srgbClr val="330066"/>
            </a:solidFill>
            <a:ln w="0">
              <a:noFill/>
            </a:ln>
          </p:spPr>
          <p:style>
            <a:lnRef idx="0"/>
            <a:fillRef idx="0"/>
            <a:effectRef idx="0"/>
            <a:fontRef idx="minor"/>
          </p:style>
        </p:sp>
        <p:sp>
          <p:nvSpPr>
            <p:cNvPr id="58" name="CustomShape 16"/>
            <p:cNvSpPr/>
            <p:nvPr/>
          </p:nvSpPr>
          <p:spPr>
            <a:xfrm>
              <a:off x="8061120" y="3560760"/>
              <a:ext cx="201240" cy="201600"/>
            </a:xfrm>
            <a:prstGeom prst="ellipse">
              <a:avLst/>
            </a:prstGeom>
            <a:solidFill>
              <a:srgbClr val="669999"/>
            </a:solidFill>
            <a:ln w="0">
              <a:noFill/>
            </a:ln>
          </p:spPr>
          <p:style>
            <a:lnRef idx="0"/>
            <a:fillRef idx="0"/>
            <a:effectRef idx="0"/>
            <a:fontRef idx="minor"/>
          </p:style>
        </p:sp>
        <p:sp>
          <p:nvSpPr>
            <p:cNvPr id="59" name="CustomShape 17"/>
            <p:cNvSpPr/>
            <p:nvPr/>
          </p:nvSpPr>
          <p:spPr>
            <a:xfrm>
              <a:off x="8345160" y="3560760"/>
              <a:ext cx="201240" cy="201600"/>
            </a:xfrm>
            <a:prstGeom prst="ellipse">
              <a:avLst/>
            </a:prstGeom>
            <a:solidFill>
              <a:srgbClr val="669999"/>
            </a:solidFill>
            <a:ln w="0">
              <a:noFill/>
            </a:ln>
          </p:spPr>
          <p:style>
            <a:lnRef idx="0"/>
            <a:fillRef idx="0"/>
            <a:effectRef idx="0"/>
            <a:fontRef idx="minor"/>
          </p:style>
        </p:sp>
        <p:sp>
          <p:nvSpPr>
            <p:cNvPr id="60" name="CustomShape 18"/>
            <p:cNvSpPr/>
            <p:nvPr/>
          </p:nvSpPr>
          <p:spPr>
            <a:xfrm>
              <a:off x="8629560" y="3560760"/>
              <a:ext cx="201240" cy="201600"/>
            </a:xfrm>
            <a:prstGeom prst="ellipse">
              <a:avLst/>
            </a:prstGeom>
            <a:solidFill>
              <a:srgbClr val="cccc00"/>
            </a:solidFill>
            <a:ln w="0">
              <a:noFill/>
            </a:ln>
          </p:spPr>
          <p:style>
            <a:lnRef idx="0"/>
            <a:fillRef idx="0"/>
            <a:effectRef idx="0"/>
            <a:fontRef idx="minor"/>
          </p:style>
        </p:sp>
        <p:sp>
          <p:nvSpPr>
            <p:cNvPr id="61" name="CustomShape 19"/>
            <p:cNvSpPr/>
            <p:nvPr/>
          </p:nvSpPr>
          <p:spPr>
            <a:xfrm>
              <a:off x="7493040" y="3843360"/>
              <a:ext cx="201240" cy="203040"/>
            </a:xfrm>
            <a:prstGeom prst="ellipse">
              <a:avLst/>
            </a:prstGeom>
            <a:solidFill>
              <a:srgbClr val="330066"/>
            </a:solidFill>
            <a:ln w="0">
              <a:noFill/>
            </a:ln>
          </p:spPr>
          <p:style>
            <a:lnRef idx="0"/>
            <a:fillRef idx="0"/>
            <a:effectRef idx="0"/>
            <a:fontRef idx="minor"/>
          </p:style>
        </p:sp>
        <p:sp>
          <p:nvSpPr>
            <p:cNvPr id="62" name="CustomShape 20"/>
            <p:cNvSpPr/>
            <p:nvPr/>
          </p:nvSpPr>
          <p:spPr>
            <a:xfrm>
              <a:off x="7777080" y="3843360"/>
              <a:ext cx="201240" cy="203040"/>
            </a:xfrm>
            <a:prstGeom prst="ellipse">
              <a:avLst/>
            </a:prstGeom>
            <a:solidFill>
              <a:srgbClr val="669999"/>
            </a:solidFill>
            <a:ln w="0">
              <a:noFill/>
            </a:ln>
          </p:spPr>
          <p:style>
            <a:lnRef idx="0"/>
            <a:fillRef idx="0"/>
            <a:effectRef idx="0"/>
            <a:fontRef idx="minor"/>
          </p:style>
        </p:sp>
        <p:sp>
          <p:nvSpPr>
            <p:cNvPr id="63" name="CustomShape 21"/>
            <p:cNvSpPr/>
            <p:nvPr/>
          </p:nvSpPr>
          <p:spPr>
            <a:xfrm>
              <a:off x="8061120" y="3843360"/>
              <a:ext cx="201240" cy="203040"/>
            </a:xfrm>
            <a:prstGeom prst="ellipse">
              <a:avLst/>
            </a:prstGeom>
            <a:solidFill>
              <a:srgbClr val="669999"/>
            </a:solidFill>
            <a:ln w="0">
              <a:noFill/>
            </a:ln>
          </p:spPr>
          <p:style>
            <a:lnRef idx="0"/>
            <a:fillRef idx="0"/>
            <a:effectRef idx="0"/>
            <a:fontRef idx="minor"/>
          </p:style>
        </p:sp>
        <p:sp>
          <p:nvSpPr>
            <p:cNvPr id="64" name="CustomShape 22"/>
            <p:cNvSpPr/>
            <p:nvPr/>
          </p:nvSpPr>
          <p:spPr>
            <a:xfrm>
              <a:off x="8345160" y="3843360"/>
              <a:ext cx="201240" cy="203040"/>
            </a:xfrm>
            <a:prstGeom prst="ellipse">
              <a:avLst/>
            </a:prstGeom>
            <a:solidFill>
              <a:srgbClr val="cccc00"/>
            </a:solidFill>
            <a:ln w="0">
              <a:noFill/>
            </a:ln>
          </p:spPr>
          <p:style>
            <a:lnRef idx="0"/>
            <a:fillRef idx="0"/>
            <a:effectRef idx="0"/>
            <a:fontRef idx="minor"/>
          </p:style>
        </p:sp>
        <p:sp>
          <p:nvSpPr>
            <p:cNvPr id="65" name="CustomShape 23"/>
            <p:cNvSpPr/>
            <p:nvPr/>
          </p:nvSpPr>
          <p:spPr>
            <a:xfrm>
              <a:off x="7493040" y="4127400"/>
              <a:ext cx="201240" cy="203400"/>
            </a:xfrm>
            <a:prstGeom prst="ellipse">
              <a:avLst/>
            </a:prstGeom>
            <a:solidFill>
              <a:srgbClr val="669999"/>
            </a:solidFill>
            <a:ln w="0">
              <a:noFill/>
            </a:ln>
          </p:spPr>
          <p:style>
            <a:lnRef idx="0"/>
            <a:fillRef idx="0"/>
            <a:effectRef idx="0"/>
            <a:fontRef idx="minor"/>
          </p:style>
        </p:sp>
        <p:sp>
          <p:nvSpPr>
            <p:cNvPr id="66" name="CustomShape 24"/>
            <p:cNvSpPr/>
            <p:nvPr/>
          </p:nvSpPr>
          <p:spPr>
            <a:xfrm>
              <a:off x="7777080" y="4127400"/>
              <a:ext cx="201240" cy="203400"/>
            </a:xfrm>
            <a:prstGeom prst="ellipse">
              <a:avLst/>
            </a:prstGeom>
            <a:solidFill>
              <a:srgbClr val="669999"/>
            </a:solidFill>
            <a:ln w="0">
              <a:noFill/>
            </a:ln>
          </p:spPr>
          <p:style>
            <a:lnRef idx="0"/>
            <a:fillRef idx="0"/>
            <a:effectRef idx="0"/>
            <a:fontRef idx="minor"/>
          </p:style>
        </p:sp>
        <p:sp>
          <p:nvSpPr>
            <p:cNvPr id="67" name="CustomShape 25"/>
            <p:cNvSpPr/>
            <p:nvPr/>
          </p:nvSpPr>
          <p:spPr>
            <a:xfrm>
              <a:off x="8061120" y="4127400"/>
              <a:ext cx="201240" cy="203400"/>
            </a:xfrm>
            <a:prstGeom prst="ellipse">
              <a:avLst/>
            </a:prstGeom>
            <a:solidFill>
              <a:srgbClr val="cccc00"/>
            </a:solidFill>
            <a:ln w="0">
              <a:noFill/>
            </a:ln>
          </p:spPr>
          <p:style>
            <a:lnRef idx="0"/>
            <a:fillRef idx="0"/>
            <a:effectRef idx="0"/>
            <a:fontRef idx="minor"/>
          </p:style>
        </p:sp>
        <p:sp>
          <p:nvSpPr>
            <p:cNvPr id="68" name="CustomShape 26"/>
            <p:cNvSpPr/>
            <p:nvPr/>
          </p:nvSpPr>
          <p:spPr>
            <a:xfrm>
              <a:off x="8345160" y="4127400"/>
              <a:ext cx="201240" cy="203400"/>
            </a:xfrm>
            <a:prstGeom prst="ellipse">
              <a:avLst/>
            </a:prstGeom>
            <a:solidFill>
              <a:srgbClr val="cccc00"/>
            </a:solidFill>
            <a:ln w="0">
              <a:noFill/>
            </a:ln>
          </p:spPr>
          <p:style>
            <a:lnRef idx="0"/>
            <a:fillRef idx="0"/>
            <a:effectRef idx="0"/>
            <a:fontRef idx="minor"/>
          </p:style>
        </p:sp>
        <p:sp>
          <p:nvSpPr>
            <p:cNvPr id="69" name="CustomShape 27"/>
            <p:cNvSpPr/>
            <p:nvPr/>
          </p:nvSpPr>
          <p:spPr>
            <a:xfrm>
              <a:off x="8629560" y="4127400"/>
              <a:ext cx="201240" cy="203400"/>
            </a:xfrm>
            <a:prstGeom prst="ellipse">
              <a:avLst/>
            </a:prstGeom>
            <a:solidFill>
              <a:srgbClr val="d8d8ec"/>
            </a:solidFill>
            <a:ln w="0">
              <a:noFill/>
            </a:ln>
          </p:spPr>
          <p:style>
            <a:lnRef idx="0"/>
            <a:fillRef idx="0"/>
            <a:effectRef idx="0"/>
            <a:fontRef idx="minor"/>
          </p:style>
        </p:sp>
        <p:sp>
          <p:nvSpPr>
            <p:cNvPr id="70" name="CustomShape 28"/>
            <p:cNvSpPr/>
            <p:nvPr/>
          </p:nvSpPr>
          <p:spPr>
            <a:xfrm>
              <a:off x="7493040" y="4411800"/>
              <a:ext cx="201240" cy="201600"/>
            </a:xfrm>
            <a:prstGeom prst="ellipse">
              <a:avLst/>
            </a:prstGeom>
            <a:solidFill>
              <a:srgbClr val="669999"/>
            </a:solidFill>
            <a:ln w="0">
              <a:noFill/>
            </a:ln>
          </p:spPr>
          <p:style>
            <a:lnRef idx="0"/>
            <a:fillRef idx="0"/>
            <a:effectRef idx="0"/>
            <a:fontRef idx="minor"/>
          </p:style>
        </p:sp>
        <p:sp>
          <p:nvSpPr>
            <p:cNvPr id="71" name="CustomShape 29"/>
            <p:cNvSpPr/>
            <p:nvPr/>
          </p:nvSpPr>
          <p:spPr>
            <a:xfrm>
              <a:off x="7777080" y="4411800"/>
              <a:ext cx="201240" cy="201600"/>
            </a:xfrm>
            <a:prstGeom prst="ellipse">
              <a:avLst/>
            </a:prstGeom>
            <a:solidFill>
              <a:srgbClr val="cccc00"/>
            </a:solidFill>
            <a:ln w="0">
              <a:noFill/>
            </a:ln>
          </p:spPr>
          <p:style>
            <a:lnRef idx="0"/>
            <a:fillRef idx="0"/>
            <a:effectRef idx="0"/>
            <a:fontRef idx="minor"/>
          </p:style>
        </p:sp>
        <p:sp>
          <p:nvSpPr>
            <p:cNvPr id="72" name="CustomShape 30"/>
            <p:cNvSpPr/>
            <p:nvPr/>
          </p:nvSpPr>
          <p:spPr>
            <a:xfrm>
              <a:off x="8061120" y="4411800"/>
              <a:ext cx="201240" cy="201600"/>
            </a:xfrm>
            <a:prstGeom prst="ellipse">
              <a:avLst/>
            </a:prstGeom>
            <a:solidFill>
              <a:srgbClr val="cccc00"/>
            </a:solidFill>
            <a:ln w="0">
              <a:noFill/>
            </a:ln>
          </p:spPr>
          <p:style>
            <a:lnRef idx="0"/>
            <a:fillRef idx="0"/>
            <a:effectRef idx="0"/>
            <a:fontRef idx="minor"/>
          </p:style>
        </p:sp>
        <p:sp>
          <p:nvSpPr>
            <p:cNvPr id="73" name="CustomShape 31"/>
            <p:cNvSpPr/>
            <p:nvPr/>
          </p:nvSpPr>
          <p:spPr>
            <a:xfrm>
              <a:off x="8345160" y="4411800"/>
              <a:ext cx="201240" cy="201600"/>
            </a:xfrm>
            <a:prstGeom prst="ellipse">
              <a:avLst/>
            </a:prstGeom>
            <a:solidFill>
              <a:srgbClr val="d8d8ec"/>
            </a:solidFill>
            <a:ln w="0">
              <a:noFill/>
            </a:ln>
          </p:spPr>
          <p:style>
            <a:lnRef idx="0"/>
            <a:fillRef idx="0"/>
            <a:effectRef idx="0"/>
            <a:fontRef idx="minor"/>
          </p:style>
        </p:sp>
        <p:sp>
          <p:nvSpPr>
            <p:cNvPr id="74" name="CustomShape 32"/>
            <p:cNvSpPr/>
            <p:nvPr/>
          </p:nvSpPr>
          <p:spPr>
            <a:xfrm>
              <a:off x="7493040" y="4695840"/>
              <a:ext cx="201240" cy="201600"/>
            </a:xfrm>
            <a:prstGeom prst="ellipse">
              <a:avLst/>
            </a:prstGeom>
            <a:solidFill>
              <a:srgbClr val="cccc00"/>
            </a:solidFill>
            <a:ln w="0">
              <a:noFill/>
            </a:ln>
          </p:spPr>
          <p:style>
            <a:lnRef idx="0"/>
            <a:fillRef idx="0"/>
            <a:effectRef idx="0"/>
            <a:fontRef idx="minor"/>
          </p:style>
        </p:sp>
        <p:sp>
          <p:nvSpPr>
            <p:cNvPr id="75" name="CustomShape 33"/>
            <p:cNvSpPr/>
            <p:nvPr/>
          </p:nvSpPr>
          <p:spPr>
            <a:xfrm>
              <a:off x="7777080" y="4695840"/>
              <a:ext cx="201240" cy="201600"/>
            </a:xfrm>
            <a:prstGeom prst="ellipse">
              <a:avLst/>
            </a:prstGeom>
            <a:solidFill>
              <a:srgbClr val="cccc00"/>
            </a:solidFill>
            <a:ln w="0">
              <a:noFill/>
            </a:ln>
          </p:spPr>
          <p:style>
            <a:lnRef idx="0"/>
            <a:fillRef idx="0"/>
            <a:effectRef idx="0"/>
            <a:fontRef idx="minor"/>
          </p:style>
        </p:sp>
        <p:sp>
          <p:nvSpPr>
            <p:cNvPr id="76" name="CustomShape 34"/>
            <p:cNvSpPr/>
            <p:nvPr/>
          </p:nvSpPr>
          <p:spPr>
            <a:xfrm>
              <a:off x="8061120" y="4695840"/>
              <a:ext cx="201240" cy="201600"/>
            </a:xfrm>
            <a:prstGeom prst="ellipse">
              <a:avLst/>
            </a:prstGeom>
            <a:solidFill>
              <a:srgbClr val="d8d8ec"/>
            </a:solidFill>
            <a:ln w="0">
              <a:noFill/>
            </a:ln>
          </p:spPr>
          <p:style>
            <a:lnRef idx="0"/>
            <a:fillRef idx="0"/>
            <a:effectRef idx="0"/>
            <a:fontRef idx="minor"/>
          </p:style>
        </p:sp>
        <p:sp>
          <p:nvSpPr>
            <p:cNvPr id="77" name="CustomShape 35"/>
            <p:cNvSpPr/>
            <p:nvPr/>
          </p:nvSpPr>
          <p:spPr>
            <a:xfrm>
              <a:off x="8345160" y="4695840"/>
              <a:ext cx="201240" cy="201600"/>
            </a:xfrm>
            <a:prstGeom prst="ellipse">
              <a:avLst/>
            </a:prstGeom>
            <a:solidFill>
              <a:srgbClr val="d8d8ec"/>
            </a:solidFill>
            <a:ln w="0">
              <a:noFill/>
            </a:ln>
          </p:spPr>
          <p:style>
            <a:lnRef idx="0"/>
            <a:fillRef idx="0"/>
            <a:effectRef idx="0"/>
            <a:fontRef idx="minor"/>
          </p:style>
        </p:sp>
        <p:sp>
          <p:nvSpPr>
            <p:cNvPr id="78" name="CustomShape 36"/>
            <p:cNvSpPr/>
            <p:nvPr/>
          </p:nvSpPr>
          <p:spPr>
            <a:xfrm>
              <a:off x="7777080" y="4979880"/>
              <a:ext cx="201240" cy="201600"/>
            </a:xfrm>
            <a:prstGeom prst="ellipse">
              <a:avLst/>
            </a:prstGeom>
            <a:solidFill>
              <a:srgbClr val="d8d8ec"/>
            </a:solidFill>
            <a:ln w="0">
              <a:noFill/>
            </a:ln>
          </p:spPr>
          <p:style>
            <a:lnRef idx="0"/>
            <a:fillRef idx="0"/>
            <a:effectRef idx="0"/>
            <a:fontRef idx="minor"/>
          </p:style>
        </p:sp>
        <p:sp>
          <p:nvSpPr>
            <p:cNvPr id="79" name="CustomShape 37"/>
            <p:cNvSpPr/>
            <p:nvPr/>
          </p:nvSpPr>
          <p:spPr>
            <a:xfrm>
              <a:off x="8345160" y="4979880"/>
              <a:ext cx="201240" cy="201600"/>
            </a:xfrm>
            <a:prstGeom prst="ellipse">
              <a:avLst/>
            </a:prstGeom>
            <a:solidFill>
              <a:srgbClr val="d8d8ec"/>
            </a:solidFill>
            <a:ln w="0">
              <a:noFill/>
            </a:ln>
          </p:spPr>
          <p:style>
            <a:lnRef idx="0"/>
            <a:fillRef idx="0"/>
            <a:effectRef idx="0"/>
            <a:fontRef idx="minor"/>
          </p:style>
        </p:sp>
      </p:grpSp>
      <p:sp>
        <p:nvSpPr>
          <p:cNvPr id="80" name="Line 38"/>
          <p:cNvSpPr/>
          <p:nvPr/>
        </p:nvSpPr>
        <p:spPr>
          <a:xfrm>
            <a:off x="304920" y="2819520"/>
            <a:ext cx="8229600" cy="0"/>
          </a:xfrm>
          <a:prstGeom prst="line">
            <a:avLst/>
          </a:prstGeom>
          <a:ln w="6480">
            <a:solidFill>
              <a:srgbClr val="000000"/>
            </a:solidFill>
            <a:miter/>
          </a:ln>
        </p:spPr>
        <p:style>
          <a:lnRef idx="0"/>
          <a:fillRef idx="0"/>
          <a:effectRef idx="0"/>
          <a:fontRef idx="minor"/>
        </p:style>
      </p:sp>
      <p:sp>
        <p:nvSpPr>
          <p:cNvPr id="81" name="PlaceHolder 39"/>
          <p:cNvSpPr>
            <a:spLocks noGrp="1"/>
          </p:cNvSpPr>
          <p:nvPr>
            <p:ph type="body"/>
          </p:nvPr>
        </p:nvSpPr>
        <p:spPr>
          <a:xfrm>
            <a:off x="457200" y="1604520"/>
            <a:ext cx="8229240" cy="3977280"/>
          </a:xfrm>
          <a:prstGeom prst="rect">
            <a:avLst/>
          </a:prstGeom>
        </p:spPr>
        <p:txBody>
          <a:bodyPr lIns="0" rIns="0" tIns="0" bIns="0">
            <a:normAutofit/>
          </a:bodyPr>
          <a:p>
            <a:pPr algn="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3200" spc="-1" strike="noStrike">
                <a:solidFill>
                  <a:srgbClr val="008080"/>
                </a:solidFill>
                <a:latin typeface="Arial"/>
              </a:rPr>
              <a:t>Fai clic per modificare il formato del testo della struttura</a:t>
            </a:r>
            <a:endParaRPr b="0" lang="it-IT" sz="3200" spc="-1" strike="noStrike">
              <a:solidFill>
                <a:srgbClr val="008080"/>
              </a:solidFill>
              <a:latin typeface="Arial"/>
            </a:endParaRPr>
          </a:p>
          <a:p>
            <a:pPr lvl="1" marL="344160" algn="ctr">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Secondo livello struttura</a:t>
            </a:r>
            <a:endParaRPr b="0" lang="it-IT" sz="2600" spc="-1" strike="noStrike">
              <a:solidFill>
                <a:srgbClr val="ff6600"/>
              </a:solidFill>
              <a:latin typeface="Arial"/>
            </a:endParaRPr>
          </a:p>
          <a:p>
            <a:pPr lvl="2" marL="693720" algn="ctr">
              <a:spcBef>
                <a:spcPts val="573"/>
              </a:spcBef>
              <a:buClr>
                <a:srgbClr val="cccc00"/>
              </a:buClr>
              <a:buSzPct val="70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a:solidFill>
                  <a:srgbClr val="ff6600"/>
                </a:solidFill>
                <a:latin typeface="Arial"/>
              </a:rPr>
              <a:t>Terzo livello struttura</a:t>
            </a:r>
            <a:endParaRPr b="0" lang="it-IT" sz="2300" spc="-1" strike="noStrike">
              <a:solidFill>
                <a:srgbClr val="ff6600"/>
              </a:solidFill>
              <a:latin typeface="Arial"/>
            </a:endParaRPr>
          </a:p>
          <a:p>
            <a:pPr lvl="3" marL="988920" algn="ctr">
              <a:spcBef>
                <a:spcPts val="499"/>
              </a:spcBef>
              <a:buClr>
                <a:srgbClr val="330066"/>
              </a:buClr>
              <a:buSzPct val="75000"/>
              <a:buFont typeface="Wingdings" charset="2"/>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Quarto livello struttura</a:t>
            </a:r>
            <a:endParaRPr b="0" lang="it-IT" sz="2000" spc="-1" strike="noStrike">
              <a:solidFill>
                <a:srgbClr val="ff6600"/>
              </a:solidFill>
              <a:latin typeface="Arial"/>
            </a:endParaRPr>
          </a:p>
          <a:p>
            <a:pPr lvl="4" marL="1282680" algn="ctr">
              <a:spcBef>
                <a:spcPts val="499"/>
              </a:spcBef>
              <a:buClr>
                <a:srgbClr val="d8d8ec"/>
              </a:buClr>
              <a:buSzPct val="80000"/>
              <a:buFont typeface="Wingdings" charset="2"/>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Quinto livello struttura</a:t>
            </a:r>
            <a:endParaRPr b="0" lang="it-IT" sz="2000" spc="-1" strike="noStrike">
              <a:solidFill>
                <a:srgbClr val="ff6600"/>
              </a:solidFill>
              <a:latin typeface="Arial"/>
            </a:endParaRPr>
          </a:p>
          <a:p>
            <a:pPr lvl="5" marL="1282680">
              <a:spcBef>
                <a:spcPts val="499"/>
              </a:spcBef>
              <a:buClr>
                <a:srgbClr val="000000"/>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Sesto livello struttura</a:t>
            </a:r>
            <a:endParaRPr b="0" lang="it-IT" sz="2000" spc="-1" strike="noStrike">
              <a:solidFill>
                <a:srgbClr val="ff6600"/>
              </a:solidFill>
              <a:latin typeface="Arial"/>
            </a:endParaRPr>
          </a:p>
          <a:p>
            <a:pPr lvl="6" marL="1282680">
              <a:spcBef>
                <a:spcPts val="499"/>
              </a:spcBef>
              <a:buClr>
                <a:srgbClr val="000000"/>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Settimo livello struttura</a:t>
            </a:r>
            <a:endParaRPr b="0" lang="it-IT" sz="2000" spc="-1" strike="noStrike">
              <a:solidFill>
                <a:srgbClr val="ff66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14.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0.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image" Target="../media/image47.png"/><Relationship Id="rId3" Type="http://schemas.openxmlformats.org/officeDocument/2006/relationships/image" Target="../media/image48.jpeg"/><Relationship Id="rId4" Type="http://schemas.openxmlformats.org/officeDocument/2006/relationships/slideLayout" Target="../slideLayouts/slideLayout1.xml"/>
</Relationships>
</file>

<file path=ppt/slides/_rels/slide101.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5.xml"/>
</Relationships>
</file>

<file path=ppt/slides/_rels/slide102.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5.xml"/>
</Relationships>
</file>

<file path=ppt/slides/_rels/slide103.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5.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5.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1.xml"/><Relationship Id="rId3"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1.xml"/><Relationship Id="rId3" Type="http://schemas.openxmlformats.org/officeDocument/2006/relationships/notesSlide" Target="../notesSlides/notesSlide106.xml"/>
</Relationships>
</file>

<file path=ppt/slides/_rels/slide107.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1.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0.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8.xml"/>
</Relationships>
</file>

<file path=ppt/slides/_rels/slide111.xml.rels><?xml version="1.0" encoding="UTF-8"?>
<Relationships xmlns="http://schemas.openxmlformats.org/package/2006/relationships"><Relationship Id="rId1" Type="http://schemas.openxmlformats.org/officeDocument/2006/relationships/hyperlink" Target="http://opac.sbn.it/cgi-bin/IccuForm.pl?form=WebFrame" TargetMode="External"/><Relationship Id="rId2" Type="http://schemas.openxmlformats.org/officeDocument/2006/relationships/hyperlink" Target="http://sbnonline.sbn.it/zgw/homeit.html" TargetMode="External"/><Relationship Id="rId3" Type="http://schemas.openxmlformats.org/officeDocument/2006/relationships/hyperlink" Target="http://www.aib.it/aib/opac/mai.htm" TargetMode="External"/><Relationship Id="rId4" Type="http://schemas.openxmlformats.org/officeDocument/2006/relationships/hyperlink" Target="http://www.alice.it/" TargetMode="External"/><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slideLayout" Target="../slideLayouts/slideLayout1.xml"/>
</Relationships>
</file>

<file path=ppt/slides/_rels/slide112.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1.xml"/>
</Relationships>
</file>

<file path=ppt/slides/_rels/slide113.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1.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5.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
</Relationships>
</file>

<file path=ppt/slides/_rels/slide116.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1.xml"/>
</Relationships>
</file>

<file path=ppt/slides/_rels/slide117.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1.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9.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0.xml.rels><?xml version="1.0" encoding="UTF-8"?>
<Relationships xmlns="http://schemas.openxmlformats.org/package/2006/relationships"><Relationship Id="rId1" Type="http://schemas.openxmlformats.org/officeDocument/2006/relationships/hyperlink" Target="http://www.annee-philologique.com/aph/" TargetMode="External"/><Relationship Id="rId2" Type="http://schemas.openxmlformats.org/officeDocument/2006/relationships/hyperlink" Target="http://www.annee-philologique.com/aph/" TargetMode="External"/><Relationship Id="rId3" Type="http://schemas.openxmlformats.org/officeDocument/2006/relationships/hyperlink" Target="http://www.annee-philologique.com/aph/" TargetMode="External"/><Relationship Id="rId4" Type="http://schemas.openxmlformats.org/officeDocument/2006/relationships/hyperlink" Target="http://www.annee-philologique.com/aph/" TargetMode="External"/><Relationship Id="rId5" Type="http://schemas.openxmlformats.org/officeDocument/2006/relationships/hyperlink" Target="http://www.aristarchus.unige.it/ciaph/index.php" TargetMode="External"/><Relationship Id="rId6" Type="http://schemas.openxmlformats.org/officeDocument/2006/relationships/hyperlink" Target="http://www.aristarchus.unige.it/cphcl/index.php" TargetMode="External"/><Relationship Id="rId7" Type="http://schemas.openxmlformats.org/officeDocument/2006/relationships/hyperlink" Target="http://www.aristarchus.unige.it/cphcl/index.php" TargetMode="External"/><Relationship Id="rId8" Type="http://schemas.openxmlformats.org/officeDocument/2006/relationships/image" Target="../media/image65.png"/><Relationship Id="rId9" Type="http://schemas.openxmlformats.org/officeDocument/2006/relationships/slideLayout" Target="../slideLayouts/slideLayout1.xml"/>
</Relationships>
</file>

<file path=ppt/slides/_rels/slide121.xml.rels><?xml version="1.0" encoding="UTF-8"?>
<Relationships xmlns="http://schemas.openxmlformats.org/package/2006/relationships"><Relationship Id="rId1" Type="http://schemas.openxmlformats.org/officeDocument/2006/relationships/hyperlink" Target="http://www.stoa.org/finder/showlinks?kws=Augustus+Caesar" TargetMode="External"/><Relationship Id="rId2" Type="http://schemas.openxmlformats.org/officeDocument/2006/relationships/hyperlink" Target="http://www.tlg.uci.edu/~tlg/index/resources.html" TargetMode="External"/><Relationship Id="rId3" Type="http://schemas.openxmlformats.org/officeDocument/2006/relationships/hyperlink" Target="http://www.westernculture.com/ancientgreeks.html" TargetMode="External"/><Relationship Id="rId4" Type="http://schemas.openxmlformats.org/officeDocument/2006/relationships/hyperlink" Target="http://www.telemaco.unibo.it/telemaco/database/index.htm" TargetMode="External"/><Relationship Id="rId5" Type="http://schemas.openxmlformats.org/officeDocument/2006/relationships/slideLayout" Target="../slideLayouts/slideLayout3.xml"/>
</Relationships>
</file>

<file path=ppt/slides/_rels/slide122.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hyperlink" Target="http://www.tlg.uci.edu/~tlg/index/resources.html" TargetMode="External"/><Relationship Id="rId3" Type="http://schemas.openxmlformats.org/officeDocument/2006/relationships/hyperlink" Target="http://www.tlg.uci.edu/~tlg/index/resources.html" TargetMode="External"/><Relationship Id="rId4" Type="http://schemas.openxmlformats.org/officeDocument/2006/relationships/hyperlink" Target="http://www.tlg.uci.edu/~tlg/index/resources.html" TargetMode="External"/><Relationship Id="rId5" Type="http://schemas.openxmlformats.org/officeDocument/2006/relationships/hyperlink" Target="http://www.tlg.uci.edu/~tlg/index/resources.html" TargetMode="External"/><Relationship Id="rId6" Type="http://schemas.openxmlformats.org/officeDocument/2006/relationships/hyperlink" Target="http://www.tlg.uci.edu/~tlg/index/resources.html" TargetMode="External"/><Relationship Id="rId7" Type="http://schemas.openxmlformats.org/officeDocument/2006/relationships/hyperlink" Target="http://www.tlg.uci.edu/~tlg/index/resources.html" TargetMode="External"/><Relationship Id="rId8" Type="http://schemas.openxmlformats.org/officeDocument/2006/relationships/hyperlink" Target="http://www.tlg.uci.edu/~tlg/index/resources.html" TargetMode="External"/><Relationship Id="rId9" Type="http://schemas.openxmlformats.org/officeDocument/2006/relationships/hyperlink" Target="http://www.showgate.com/medea/grklink.html" TargetMode="External"/><Relationship Id="rId10" Type="http://schemas.openxmlformats.org/officeDocument/2006/relationships/hyperlink" Target="http://www.showgate.com/medea/grklink.html" TargetMode="External"/><Relationship Id="rId11" Type="http://schemas.openxmlformats.org/officeDocument/2006/relationships/hyperlink" Target="http://www.showgate.com/medea/grklink.html" TargetMode="External"/><Relationship Id="rId12" Type="http://schemas.openxmlformats.org/officeDocument/2006/relationships/hyperlink" Target="http://www.showgate.com/medea/grklink.html" TargetMode="External"/><Relationship Id="rId13" Type="http://schemas.openxmlformats.org/officeDocument/2006/relationships/hyperlink" Target="http://www.showgate.com/medea/grklink.html" TargetMode="External"/><Relationship Id="rId14" Type="http://schemas.openxmlformats.org/officeDocument/2006/relationships/hyperlink" Target="http://www.showgate.com/medea/grklink.html" TargetMode="External"/><Relationship Id="rId15" Type="http://schemas.openxmlformats.org/officeDocument/2006/relationships/hyperlink" Target="http://www.westernculture.com/ancientgreeks.html" TargetMode="External"/><Relationship Id="rId16" Type="http://schemas.openxmlformats.org/officeDocument/2006/relationships/hyperlink" Target="http://www.westernculture.com/ancientgreeks.html" TargetMode="External"/><Relationship Id="rId17" Type="http://schemas.openxmlformats.org/officeDocument/2006/relationships/hyperlink" Target="http://www.westernculture.com/ancientgreeks.html" TargetMode="External"/><Relationship Id="rId18" Type="http://schemas.openxmlformats.org/officeDocument/2006/relationships/hyperlink" Target="http://www.westernculture.com/ancientgreeks.html" TargetMode="External"/><Relationship Id="rId19" Type="http://schemas.openxmlformats.org/officeDocument/2006/relationships/hyperlink" Target="http://www.westernculture.com/ancientgreeks.html" TargetMode="External"/><Relationship Id="rId20" Type="http://schemas.openxmlformats.org/officeDocument/2006/relationships/hyperlink" Target="http://www.telemaco.unibo.it/telemaco/database/index.htm" TargetMode="External"/><Relationship Id="rId21" Type="http://schemas.openxmlformats.org/officeDocument/2006/relationships/slideLayout" Target="../slideLayouts/slideLayout3.xml"/>
</Relationships>
</file>

<file path=ppt/slides/_rels/slide123.xml.rels><?xml version="1.0" encoding="UTF-8"?>
<Relationships xmlns="http://schemas.openxmlformats.org/package/2006/relationships"><Relationship Id="rId1" Type="http://schemas.openxmlformats.org/officeDocument/2006/relationships/hyperlink" Target="http://www.perseus.tufts.edu/" TargetMode="External"/><Relationship Id="rId2" Type="http://schemas.openxmlformats.org/officeDocument/2006/relationships/hyperlink" Target="http://eawc.evansville.edu/grpage.htm" TargetMode="External"/><Relationship Id="rId3" Type="http://schemas.openxmlformats.org/officeDocument/2006/relationships/hyperlink" Target="http://www.stoa.org/diotima/" TargetMode="External"/><Relationship Id="rId4" Type="http://schemas.openxmlformats.org/officeDocument/2006/relationships/hyperlink" Target="http://www.oeaw.ac./" TargetMode="External"/><Relationship Id="rId5" Type="http://schemas.openxmlformats.org/officeDocument/2006/relationships/slideLayout" Target="../slideLayouts/slideLayout1.xml"/>
</Relationships>
</file>

<file path=ppt/slides/_rels/slide124.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slideLayout" Target="../slideLayouts/slideLayout1.xml"/>
</Relationships>
</file>

<file path=ppt/slides/_rels/slide125.xml.rels><?xml version="1.0" encoding="UTF-8"?>
<Relationships xmlns="http://schemas.openxmlformats.org/package/2006/relationships"><Relationship Id="rId1" Type="http://schemas.openxmlformats.org/officeDocument/2006/relationships/hyperlink" Target="http://www.burioni.it/cat/cd-rom/res_select.html?tipo=0&amp;param_select=Collezioni%20a%20testo%20completo&amp;contatore=25&amp;numtotale=560" TargetMode="External"/><Relationship Id="rId2" Type="http://schemas.openxmlformats.org/officeDocument/2006/relationships/hyperlink" Target="http://www.thelatinlibrary.com/index" TargetMode="External"/><Relationship Id="rId3" Type="http://schemas.openxmlformats.org/officeDocument/2006/relationships/hyperlink" Target="http://www.thelatinlibrary.com/index" TargetMode="External"/><Relationship Id="rId4" Type="http://schemas.openxmlformats.org/officeDocument/2006/relationships/hyperlink" Target="http://www.fh-augsburg.de/~harsch/augusta.html#la" TargetMode="External"/><Relationship Id="rId5" Type="http://schemas.openxmlformats.org/officeDocument/2006/relationships/hyperlink" Target="http://polyglot.lss.wisc.edu/classics/biblio.htm" TargetMode="External"/><Relationship Id="rId6" Type="http://schemas.openxmlformats.org/officeDocument/2006/relationships/hyperlink" Target="http://www.geocities.com/Athens/Agora/8704/" TargetMode="External"/><Relationship Id="rId7" Type="http://schemas.openxmlformats.org/officeDocument/2006/relationships/hyperlink" Target="http://www.geocities.com/Athens/Agora/8704/" TargetMode="External"/><Relationship Id="rId8" Type="http://schemas.openxmlformats.org/officeDocument/2006/relationships/hyperlink" Target="http://dekart.f.bg.ac.yu/~vnedeljk/TL/" TargetMode="External"/><Relationship Id="rId9" Type="http://schemas.openxmlformats.org/officeDocument/2006/relationships/hyperlink" Target="http://dekart.f.bg.ac.yu/~vnedeljk/TL/" TargetMode="External"/><Relationship Id="rId10" Type="http://schemas.openxmlformats.org/officeDocument/2006/relationships/hyperlink" Target="http://dekart.f.bg.ac.yu/~vnedeljk/TL/" TargetMode="External"/><Relationship Id="rId11" Type="http://schemas.openxmlformats.org/officeDocument/2006/relationships/hyperlink" Target="http://dekart.f.bg.ac.yu/~vnedeljk/VV/" TargetMode="External"/><Relationship Id="rId12" Type="http://schemas.openxmlformats.org/officeDocument/2006/relationships/hyperlink" Target="http://www.perseus.tufts.edu/rpers.html" TargetMode="External"/><Relationship Id="rId13" Type="http://schemas.openxmlformats.org/officeDocument/2006/relationships/hyperlink" Target="http://users.pandora.be/herman.lauvrys/authors.htm" TargetMode="External"/><Relationship Id="rId14" Type="http://schemas.openxmlformats.org/officeDocument/2006/relationships/image" Target="../media/image68.png"/><Relationship Id="rId15" Type="http://schemas.openxmlformats.org/officeDocument/2006/relationships/slideLayout" Target="../slideLayouts/slideLayout8.xml"/>
</Relationships>
</file>

<file path=ppt/slides/_rels/slide126.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slideLayout" Target="../slideLayouts/slideLayout1.xml"/>
</Relationships>
</file>

<file path=ppt/slides/_rels/slide127.xml.rels><?xml version="1.0" encoding="UTF-8"?>
<Relationships xmlns="http://schemas.openxmlformats.org/package/2006/relationships"><Relationship Id="rId1" Type="http://schemas.openxmlformats.org/officeDocument/2006/relationships/hyperlink" Target="http://chs.harvard.edu/" TargetMode="External"/><Relationship Id="rId2" Type="http://schemas.openxmlformats.org/officeDocument/2006/relationships/hyperlink" Target="http://chs.harvard.edu/" TargetMode="External"/><Relationship Id="rId3" Type="http://schemas.openxmlformats.org/officeDocument/2006/relationships/hyperlink" Target="http://chs.harvard.edu/" TargetMode="External"/><Relationship Id="rId4" Type="http://schemas.openxmlformats.org/officeDocument/2006/relationships/hyperlink" Target="http://phd.evansville.edu/" TargetMode="External"/><Relationship Id="rId5" Type="http://schemas.openxmlformats.org/officeDocument/2006/relationships/hyperlink" Target="http://www.epicurus.org/" TargetMode="External"/><Relationship Id="rId6" Type="http://schemas.openxmlformats.org/officeDocument/2006/relationships/hyperlink" Target="http://www.atomic-swerve.net/tpg/index.html" TargetMode="External"/><Relationship Id="rId7" Type="http://schemas.openxmlformats.org/officeDocument/2006/relationships/hyperlink" Target="http://www.epicurus.net/" TargetMode="External"/><Relationship Id="rId8" Type="http://schemas.openxmlformats.org/officeDocument/2006/relationships/slideLayout" Target="../slideLayouts/slideLayout3.xml"/>
</Relationships>
</file>

<file path=ppt/slides/_rels/slide128.xml.rels><?xml version="1.0" encoding="UTF-8"?>
<Relationships xmlns="http://schemas.openxmlformats.org/package/2006/relationships"><Relationship Id="rId1" Type="http://schemas.openxmlformats.org/officeDocument/2006/relationships/hyperlink" Target="http://vergil.classics.upenn.edu/home/" TargetMode="External"/><Relationship Id="rId2" Type="http://schemas.openxmlformats.org/officeDocument/2006/relationships/hyperlink" Target="http://virgil.org/" TargetMode="External"/><Relationship Id="rId3" Type="http://schemas.openxmlformats.org/officeDocument/2006/relationships/hyperlink" Target="http://vergil.classics.upenn.edu/home" TargetMode="External"/><Relationship Id="rId4" Type="http://schemas.openxmlformats.org/officeDocument/2006/relationships/hyperlink" Target="http://virgil.org/" TargetMode="External"/><Relationship Id="rId5" Type="http://schemas.openxmlformats.org/officeDocument/2006/relationships/slideLayout" Target="../slideLayouts/slideLayout3.xml"/>
</Relationships>
</file>

<file path=ppt/slides/_rels/slide129.xml.rels><?xml version="1.0" encoding="UTF-8"?>
<Relationships xmlns="http://schemas.openxmlformats.org/package/2006/relationships"><Relationship Id="rId1" Type="http://schemas.openxmlformats.org/officeDocument/2006/relationships/hyperlink" Target="http://www.princeton.edu/~rhwebb/myth.html" TargetMode="External"/><Relationship Id="rId2" Type="http://schemas.openxmlformats.org/officeDocument/2006/relationships/hyperlink" Target="http://web.uvic.ca/grs/bowman/myth/index.html" TargetMode="External"/><Relationship Id="rId3" Type="http://schemas.openxmlformats.org/officeDocument/2006/relationships/hyperlink" Target="http://web.uvic.ca/grs/bowman/myth/index.html" TargetMode="External"/><Relationship Id="rId4" Type="http://schemas.openxmlformats.org/officeDocument/2006/relationships/hyperlink" Target="http://web.uvic.ca/grs/bowman/myth/index.html" TargetMode="External"/><Relationship Id="rId5" Type="http://schemas.openxmlformats.org/officeDocument/2006/relationships/hyperlink" Target="http://www.pantheon.org/mythica/" TargetMode="External"/><Relationship Id="rId6" Type="http://schemas.openxmlformats.org/officeDocument/2006/relationships/hyperlink" Target="http://www.pantheon.org/main/search.html" TargetMode="External"/><Relationship Id="rId7" Type="http://schemas.openxmlformats.org/officeDocument/2006/relationships/hyperlink" Target="http://hsa.brown.edu/~maicar/index.html" TargetMode="External"/><Relationship Id="rId8" Type="http://schemas.openxmlformats.org/officeDocument/2006/relationships/hyperlink" Target="http://hsa.brown.edu/~maicar/index.html" TargetMode="External"/><Relationship Id="rId9"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30.xml.rels><?xml version="1.0" encoding="UTF-8"?>
<Relationships xmlns="http://schemas.openxmlformats.org/package/2006/relationships"><Relationship Id="rId1" Type="http://schemas.openxmlformats.org/officeDocument/2006/relationships/hyperlink" Target="http://www2.rhbnc.ac.uk/Classics/NJL/novels.html" TargetMode="External"/><Relationship Id="rId2" Type="http://schemas.openxmlformats.org/officeDocument/2006/relationships/hyperlink" Target="http://www.rhul.ac.uk/Classics/" TargetMode="External"/><Relationship Id="rId3" Type="http://schemas.openxmlformats.org/officeDocument/2006/relationships/hyperlink" Target="http://www.rhul.ac.uk/Classics/" TargetMode="External"/><Relationship Id="rId4" Type="http://schemas.openxmlformats.org/officeDocument/2006/relationships/hyperlink" Target="http://www.rhul.ac.uk/Classics/" TargetMode="External"/><Relationship Id="rId5" Type="http://schemas.openxmlformats.org/officeDocument/2006/relationships/slideLayout" Target="../slideLayouts/slideLayout3.xml"/>
</Relationships>
</file>

<file path=ppt/slides/_rels/slide131.xml.rels><?xml version="1.0" encoding="UTF-8"?>
<Relationships xmlns="http://schemas.openxmlformats.org/package/2006/relationships"><Relationship Id="rId1" Type="http://schemas.openxmlformats.org/officeDocument/2006/relationships/hyperlink" Target="http://didaskalia.open.ac.uk/index.shtml" TargetMode="External"/><Relationship Id="rId2" Type="http://schemas.openxmlformats.org/officeDocument/2006/relationships/image" Target="../media/image70.png"/><Relationship Id="rId3" Type="http://schemas.openxmlformats.org/officeDocument/2006/relationships/image" Target="../media/image71.jpeg"/><Relationship Id="rId4" Type="http://schemas.openxmlformats.org/officeDocument/2006/relationships/slideLayout" Target="../slideLayouts/slideLayout8.xml"/>
</Relationships>
</file>

<file path=ppt/slides/_rels/slide132.xml.rels><?xml version="1.0" encoding="UTF-8"?>
<Relationships xmlns="http://schemas.openxmlformats.org/package/2006/relationships"><Relationship Id="rId1" Type="http://schemas.openxmlformats.org/officeDocument/2006/relationships/hyperlink" Target="http://www.apgrd.ox.ac.uk/" TargetMode="External"/><Relationship Id="rId2" Type="http://schemas.openxmlformats.org/officeDocument/2006/relationships/image" Target="../media/image72.jpeg"/><Relationship Id="rId3" Type="http://schemas.openxmlformats.org/officeDocument/2006/relationships/slideLayout" Target="../slideLayouts/slideLayout1.xml"/>
</Relationships>
</file>

<file path=ppt/slides/_rels/slide133.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slideLayout" Target="../slideLayouts/slideLayout1.xml"/>
</Relationships>
</file>

<file path=ppt/slides/_rels/slide134.xml.rels><?xml version="1.0" encoding="UTF-8"?>
<Relationships xmlns="http://schemas.openxmlformats.org/package/2006/relationships"><Relationship Id="rId1" Type="http://schemas.openxmlformats.org/officeDocument/2006/relationships/hyperlink" Target="http://www.iub.edu/" TargetMode="External"/><Relationship Id="rId2" Type="http://schemas.openxmlformats.org/officeDocument/2006/relationships/hyperlink" Target="http://www.indiana.edu/~ancmed/intro.HTM" TargetMode="External"/><Relationship Id="rId3" Type="http://schemas.openxmlformats.org/officeDocument/2006/relationships/hyperlink" Target="http://www.indiana.edu/~ancmed/intro.HTM" TargetMode="External"/><Relationship Id="rId4" Type="http://schemas.openxmlformats.org/officeDocument/2006/relationships/image" Target="../media/image74.png"/><Relationship Id="rId5" Type="http://schemas.openxmlformats.org/officeDocument/2006/relationships/slideLayout" Target="../slideLayouts/slideLayout1.xml"/>
</Relationships>
</file>

<file path=ppt/slides/_rels/slide135.xml.rels><?xml version="1.0" encoding="UTF-8"?>
<Relationships xmlns="http://schemas.openxmlformats.org/package/2006/relationships"><Relationship Id="rId1" Type="http://schemas.openxmlformats.org/officeDocument/2006/relationships/hyperlink" Target="http://www-groups.dcs.st-and.ac.uk/~history/" TargetMode="External"/><Relationship Id="rId2" Type="http://schemas.openxmlformats.org/officeDocument/2006/relationships/hyperlink" Target="http://www.mcs.drexel.edu/~crorres/Archimedes/contents.html" TargetMode="External"/><Relationship Id="rId3" Type="http://schemas.openxmlformats.org/officeDocument/2006/relationships/image" Target="../media/image75.jpeg"/><Relationship Id="rId4" Type="http://schemas.openxmlformats.org/officeDocument/2006/relationships/slideLayout" Target="../slideLayouts/slideLayout3.xml"/>
</Relationships>
</file>

<file path=ppt/slides/_rels/slide136.xml.rels><?xml version="1.0" encoding="UTF-8"?>
<Relationships xmlns="http://schemas.openxmlformats.org/package/2006/relationships"><Relationship Id="rId1" Type="http://schemas.openxmlformats.org/officeDocument/2006/relationships/hyperlink" Target="http://dougsmith.ancients.info/" TargetMode="External"/><Relationship Id="rId2" Type="http://schemas.openxmlformats.org/officeDocument/2006/relationships/image" Target="../media/image76.jpeg"/><Relationship Id="rId3" Type="http://schemas.openxmlformats.org/officeDocument/2006/relationships/slideLayout" Target="../slideLayouts/slideLayout1.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8.xml.rels><?xml version="1.0" encoding="UTF-8"?>
<Relationships xmlns="http://schemas.openxmlformats.org/package/2006/relationships"><Relationship Id="rId1" Type="http://schemas.openxmlformats.org/officeDocument/2006/relationships/image" Target="../media/image77.jpeg"/><Relationship Id="rId2" Type="http://schemas.openxmlformats.org/officeDocument/2006/relationships/hyperlink" Target="http://www.metmuseum.org/" TargetMode="External"/><Relationship Id="rId3" Type="http://schemas.openxmlformats.org/officeDocument/2006/relationships/hyperlink" Target="http://www.metmuseum.org/" TargetMode="External"/><Relationship Id="rId4" Type="http://schemas.openxmlformats.org/officeDocument/2006/relationships/hyperlink" Target="http://www.metmuseum.org/" TargetMode="External"/><Relationship Id="rId5" Type="http://schemas.openxmlformats.org/officeDocument/2006/relationships/hyperlink" Target="http://www.metmuseum.org/" TargetMode="External"/><Relationship Id="rId6" Type="http://schemas.openxmlformats.org/officeDocument/2006/relationships/hyperlink" Target="http://www.metmuseum.org/toah/ht/04/eusb/ht04eusb.htm" TargetMode="External"/><Relationship Id="rId7" Type="http://schemas.openxmlformats.org/officeDocument/2006/relationships/slideLayout" Target="../slideLayouts/slideLayout1.xml"/>
</Relationships>
</file>

<file path=ppt/slides/_rels/slide139.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hyperlink" Target="#Diapositiva 11" TargetMode="External"/><Relationship Id="rId2" Type="http://schemas.openxmlformats.org/officeDocument/2006/relationships/slideLayout" Target="../slideLayouts/slideLayout3.xml"/>
</Relationships>
</file>

<file path=ppt/slides/_rels/slide140.xml.rels><?xml version="1.0" encoding="UTF-8"?>
<Relationships xmlns="http://schemas.openxmlformats.org/package/2006/relationships"><Relationship Id="rId1" Type="http://schemas.openxmlformats.org/officeDocument/2006/relationships/hyperlink" Target="http://www.louvre.fr/" TargetMode="External"/><Relationship Id="rId2" Type="http://schemas.openxmlformats.org/officeDocument/2006/relationships/image" Target="../media/image79.jpeg"/><Relationship Id="rId3" Type="http://schemas.openxmlformats.org/officeDocument/2006/relationships/image" Target="../media/image80.jpeg"/><Relationship Id="rId4" Type="http://schemas.openxmlformats.org/officeDocument/2006/relationships/slideLayout" Target="../slideLayouts/slideLayout8.xml"/>
</Relationships>
</file>

<file path=ppt/slides/_rels/slide141.xml.rels><?xml version="1.0" encoding="UTF-8"?>
<Relationships xmlns="http://schemas.openxmlformats.org/package/2006/relationships"><Relationship Id="rId1" Type="http://schemas.openxmlformats.org/officeDocument/2006/relationships/hyperlink" Target="http://www.khm.at/system2E.html?/staticE/page1.html" TargetMode="External"/><Relationship Id="rId2" Type="http://schemas.openxmlformats.org/officeDocument/2006/relationships/image" Target="../media/image81.jpeg"/><Relationship Id="rId3" Type="http://schemas.openxmlformats.org/officeDocument/2006/relationships/slideLayout" Target="../slideLayouts/slideLayout1.xml"/>
</Relationships>
</file>

<file path=ppt/slides/_rels/slide142.xml.rels><?xml version="1.0" encoding="UTF-8"?>
<Relationships xmlns="http://schemas.openxmlformats.org/package/2006/relationships"><Relationship Id="rId1" Type="http://schemas.openxmlformats.org/officeDocument/2006/relationships/image" Target="../media/image82.jpeg"/><Relationship Id="rId2" Type="http://schemas.openxmlformats.org/officeDocument/2006/relationships/hyperlink" Target="http://www.culture.gr/2/21/211/21101m/e211am01.html" TargetMode="External"/><Relationship Id="rId3" Type="http://schemas.openxmlformats.org/officeDocument/2006/relationships/hyperlink" Target="http://www.culture.gr/2/21/211/21101m/e211am01.html" TargetMode="External"/><Relationship Id="rId4" Type="http://schemas.openxmlformats.org/officeDocument/2006/relationships/hyperlink" Target="http://www.culture.gr/2/21/211/21101m/e211am01.html" TargetMode="External"/><Relationship Id="rId5" Type="http://schemas.openxmlformats.org/officeDocument/2006/relationships/hyperlink" Target="http://www.culture.gr/2/21/211/21101m/e211am01.html" TargetMode="External"/><Relationship Id="rId6" Type="http://schemas.openxmlformats.org/officeDocument/2006/relationships/hyperlink" Target="http://www.culture.gr/2/21/214/21405m/e21405m1.html" TargetMode="External"/><Relationship Id="rId7" Type="http://schemas.openxmlformats.org/officeDocument/2006/relationships/slideLayout" Target="../slideLayouts/slideLayout3.xml"/>
</Relationships>
</file>

<file path=ppt/slides/_rels/slide143.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hyperlink" Target="http://www.museum.upenn.edu/Greek_World/Index.html" TargetMode="External"/><Relationship Id="rId3" Type="http://schemas.openxmlformats.org/officeDocument/2006/relationships/slideLayout" Target="../slideLayouts/slideLayout3.xml"/>
</Relationships>
</file>

<file path=ppt/slides/_rels/slide144.xml.rels><?xml version="1.0" encoding="UTF-8"?>
<Relationships xmlns="http://schemas.openxmlformats.org/package/2006/relationships"><Relationship Id="rId1" Type="http://schemas.openxmlformats.org/officeDocument/2006/relationships/hyperlink" Target="http://www.ac-versailles.fr/pedagogi/anti/musee0.htm" TargetMode="External"/><Relationship Id="rId2" Type="http://schemas.openxmlformats.org/officeDocument/2006/relationships/hyperlink" Target="http://www.ac-versailles.fr/pedagogi/anti/musee0.htm" TargetMode="External"/><Relationship Id="rId3" Type="http://schemas.openxmlformats.org/officeDocument/2006/relationships/hyperlink" Target="http://www.ac-versailles.fr/pedagogi/anti/musee0.htm" TargetMode="External"/><Relationship Id="rId4" Type="http://schemas.openxmlformats.org/officeDocument/2006/relationships/hyperlink" Target="http://www.ac-versailles.fr/pedagogi/anti/musee0.htm" TargetMode="External"/><Relationship Id="rId5" Type="http://schemas.openxmlformats.org/officeDocument/2006/relationships/hyperlink" Target="http://www.ac-versailles.fr/pedagogi/anti/musee0.htm" TargetMode="External"/><Relationship Id="rId6" Type="http://schemas.openxmlformats.org/officeDocument/2006/relationships/image" Target="../media/image84.png"/><Relationship Id="rId7" Type="http://schemas.openxmlformats.org/officeDocument/2006/relationships/slideLayout" Target="../slideLayouts/slideLayout1.xml"/>
</Relationships>
</file>

<file path=ppt/slides/_rels/slide145.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slideLayout" Target="../slideLayouts/slideLayout3.xml"/>
</Relationships>
</file>

<file path=ppt/slides/_rels/slide146.xml.rels><?xml version="1.0" encoding="UTF-8"?>
<Relationships xmlns="http://schemas.openxmlformats.org/package/2006/relationships"><Relationship Id="rId1" Type="http://schemas.openxmlformats.org/officeDocument/2006/relationships/image" Target="../media/image86.jpeg"/><Relationship Id="rId2" Type="http://schemas.openxmlformats.org/officeDocument/2006/relationships/slideLayout" Target="../slideLayouts/slideLayout14.xml"/>
</Relationships>
</file>

<file path=ppt/slides/_rels/slide14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8.xml.rels><?xml version="1.0" encoding="UTF-8"?>
<Relationships xmlns="http://schemas.openxmlformats.org/package/2006/relationships"><Relationship Id="rId1" Type="http://schemas.openxmlformats.org/officeDocument/2006/relationships/hyperlink" Target="http://digilander.iol.it/mmanca/" TargetMode="External"/><Relationship Id="rId2" Type="http://schemas.openxmlformats.org/officeDocument/2006/relationships/hyperlink" Target="mailto:LatinitasViva@egroups.com" TargetMode="External"/><Relationship Id="rId3" Type="http://schemas.openxmlformats.org/officeDocument/2006/relationships/slideLayout" Target="../slideLayouts/slideLayout3.xml"/><Relationship Id="rId4" Type="http://schemas.openxmlformats.org/officeDocument/2006/relationships/notesSlide" Target="../notesSlides/notesSlide148.xml"/>
</Relationships>
</file>

<file path=ppt/slides/_rels/slide149.xml.rels><?xml version="1.0" encoding="UTF-8"?>
<Relationships xmlns="http://schemas.openxmlformats.org/package/2006/relationships"><Relationship Id="rId1" Type="http://schemas.openxmlformats.org/officeDocument/2006/relationships/hyperlink" Target="http://www.studenti.it/" TargetMode="External"/><Relationship Id="rId2" Type="http://schemas.openxmlformats.org/officeDocument/2006/relationships/image" Target="../media/image87.png"/><Relationship Id="rId3" Type="http://schemas.openxmlformats.org/officeDocument/2006/relationships/image" Target="../media/image88.png"/><Relationship Id="rId4" Type="http://schemas.openxmlformats.org/officeDocument/2006/relationships/slideLayout" Target="../slideLayouts/slideLayout8.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50.xml.rels><?xml version="1.0" encoding="UTF-8"?>
<Relationships xmlns="http://schemas.openxmlformats.org/package/2006/relationships"><Relationship Id="rId1" Type="http://schemas.openxmlformats.org/officeDocument/2006/relationships/hyperlink" Target="http://www.centaursystems.com/soft_dir.html" TargetMode="External"/><Relationship Id="rId2" Type="http://schemas.openxmlformats.org/officeDocument/2006/relationships/hyperlink" Target="http://www.centaursystems.com/soft_dir.html" TargetMode="External"/><Relationship Id="rId3" Type="http://schemas.openxmlformats.org/officeDocument/2006/relationships/hyperlink" Target="http://www.centaursystems.com/soft_dir.html" TargetMode="External"/><Relationship Id="rId4" Type="http://schemas.openxmlformats.org/officeDocument/2006/relationships/hyperlink" Target="http://www.centaursystems.com/soft_dir.html" TargetMode="External"/><Relationship Id="rId5" Type="http://schemas.openxmlformats.org/officeDocument/2006/relationships/hyperlink" Target="http://www.centaursystems.com/soft_dir.html" TargetMode="External"/><Relationship Id="rId6" Type="http://schemas.openxmlformats.org/officeDocument/2006/relationships/hyperlink" Target="http://www.fas.harvard.edu/~classics/" TargetMode="External"/><Relationship Id="rId7" Type="http://schemas.openxmlformats.org/officeDocument/2006/relationships/hyperlink" Target="http://www.fas.harvard.edu/~classics/" TargetMode="External"/><Relationship Id="rId8" Type="http://schemas.openxmlformats.org/officeDocument/2006/relationships/hyperlink" Target="http://www.economia.unibo.it/dipartim/stoant/rassegna1/archit.html" TargetMode="External"/><Relationship Id="rId9" Type="http://schemas.openxmlformats.org/officeDocument/2006/relationships/hyperlink" Target="http://www.uky.edu/ArtsSciences/Classics/retiarius/" TargetMode="External"/><Relationship Id="rId10" Type="http://schemas.openxmlformats.org/officeDocument/2006/relationships/hyperlink" Target="http://www.liberliber.it/" TargetMode="External"/><Relationship Id="rId11" Type="http://schemas.openxmlformats.org/officeDocument/2006/relationships/hyperlink" Target="http://www.loescher.it/mediaClassica/greco/traduzione/default.asp" TargetMode="External"/><Relationship Id="rId12" Type="http://schemas.openxmlformats.org/officeDocument/2006/relationships/slideLayout" Target="../slideLayouts/slideLayout3.xml"/>
</Relationships>
</file>

<file path=ppt/slides/_rels/slide151.xml.rels><?xml version="1.0" encoding="UTF-8"?>
<Relationships xmlns="http://schemas.openxmlformats.org/package/2006/relationships"><Relationship Id="rId1" Type="http://schemas.openxmlformats.org/officeDocument/2006/relationships/image" Target="../media/image89.jpeg"/><Relationship Id="rId2" Type="http://schemas.openxmlformats.org/officeDocument/2006/relationships/image" Target="../media/image90.jpeg"/><Relationship Id="rId3" Type="http://schemas.openxmlformats.org/officeDocument/2006/relationships/slideLayout" Target="../slideLayouts/slideLayout8.xml"/>
</Relationships>
</file>

<file path=ppt/slides/_rels/slide152.xml.rels><?xml version="1.0" encoding="UTF-8"?>
<Relationships xmlns="http://schemas.openxmlformats.org/package/2006/relationships"><Relationship Id="rId1" Type="http://schemas.openxmlformats.org/officeDocument/2006/relationships/hyperlink" Target="http://www.thelatinlibrary.com/classics" TargetMode="External"/><Relationship Id="rId2" Type="http://schemas.openxmlformats.org/officeDocument/2006/relationships/hyperlink" Target="http://www.obta.uw.edu.pl/~draco/docs/voccomp.html" TargetMode="External"/><Relationship Id="rId3" Type="http://schemas.openxmlformats.org/officeDocument/2006/relationships/hyperlink" Target="http://www.obta.uw.edu.pl/~draco/docs/voccomp.html" TargetMode="External"/><Relationship Id="rId4" Type="http://schemas.openxmlformats.org/officeDocument/2006/relationships/image" Target="../media/image91.jpeg"/><Relationship Id="rId5" Type="http://schemas.openxmlformats.org/officeDocument/2006/relationships/slideLayout" Target="../slideLayouts/slideLayout8.xml"/>
</Relationships>
</file>

<file path=ppt/slides/_rels/slide153.xml.rels><?xml version="1.0" encoding="UTF-8"?>
<Relationships xmlns="http://schemas.openxmlformats.org/package/2006/relationships"><Relationship Id="rId1" Type="http://schemas.openxmlformats.org/officeDocument/2006/relationships/hyperlink" Target="http://www.ravendays.org/latin/carmina.html" TargetMode="External"/><Relationship Id="rId2" Type="http://schemas.openxmlformats.org/officeDocument/2006/relationships/hyperlink" Target="http://www.ravendays.org/latin/carmina.html" TargetMode="External"/><Relationship Id="rId3" Type="http://schemas.openxmlformats.org/officeDocument/2006/relationships/slideLayout" Target="../slideLayouts/slideLayout3.xml"/>
</Relationships>
</file>

<file path=ppt/slides/_rels/slide154.xml.rels><?xml version="1.0" encoding="UTF-8"?>
<Relationships xmlns="http://schemas.openxmlformats.org/package/2006/relationships"><Relationship Id="rId1" Type="http://schemas.openxmlformats.org/officeDocument/2006/relationships/image" Target="../media/image92.jpeg"/><Relationship Id="rId2" Type="http://schemas.openxmlformats.org/officeDocument/2006/relationships/slideLayout" Target="../slideLayouts/slideLayout14.xml"/>
</Relationships>
</file>

<file path=ppt/slides/_rels/slide155.xml.rels><?xml version="1.0" encoding="UTF-8"?>
<Relationships xmlns="http://schemas.openxmlformats.org/package/2006/relationships"><Relationship Id="rId1" Type="http://schemas.openxmlformats.org/officeDocument/2006/relationships/hyperlink" Target="http://www.yleradio1.fi/zgo.php?z=20031213131686314670" TargetMode="External"/><Relationship Id="rId2" Type="http://schemas.openxmlformats.org/officeDocument/2006/relationships/hyperlink" Target="http://www.radiobremen.de/nachrichten/latein/" TargetMode="External"/><Relationship Id="rId3" Type="http://schemas.openxmlformats.org/officeDocument/2006/relationships/image" Target="../media/image93.jpeg"/><Relationship Id="rId4" Type="http://schemas.openxmlformats.org/officeDocument/2006/relationships/image" Target="../media/image94.jpeg"/><Relationship Id="rId5" Type="http://schemas.openxmlformats.org/officeDocument/2006/relationships/slideLayout" Target="../slideLayouts/slideLayout1.xml"/>
</Relationships>
</file>

<file path=ppt/slides/_rels/slide156.xml.rels><?xml version="1.0" encoding="UTF-8"?>
<Relationships xmlns="http://schemas.openxmlformats.org/package/2006/relationships"><Relationship Id="rId1" Type="http://schemas.openxmlformats.org/officeDocument/2006/relationships/hyperlink" Target="http://chat.yle.fi/yleradio1/latini/index.php?c=1&amp;sid=88b32f11bc8da3788273d3072b7584fb" TargetMode="External"/><Relationship Id="rId2" Type="http://schemas.openxmlformats.org/officeDocument/2006/relationships/hyperlink" Target="http://chat.yle.fi/yleradio1/latini/viewforum.php?f=1&amp;sid=88b32f11bc8da3788273d3072b7584fb" TargetMode="External"/><Relationship Id="rId3" Type="http://schemas.openxmlformats.org/officeDocument/2006/relationships/hyperlink" Target="http://chat.yle.fi/yleradio1/latini/profile.php?mode=viewprofile&amp;u=7&amp;sid=88b32f11bc8da3788273d3072b7584fb" TargetMode="External"/><Relationship Id="rId4" Type="http://schemas.openxmlformats.org/officeDocument/2006/relationships/hyperlink" Target="http://chat.yle.fi/yleradio1/latini/profile.php?mode=viewprofile&amp;u=8&amp;sid=88b32f11bc8da3788273d3072b7584fb" TargetMode="External"/><Relationship Id="rId5" Type="http://schemas.openxmlformats.org/officeDocument/2006/relationships/hyperlink" Target="http://chat.yle.fi/yleradio1/latini/profile.php?mode=viewprofile&amp;u=4&amp;sid=88b32f11bc8da3788273d3072b7584fb" TargetMode="External"/><Relationship Id="rId6" Type="http://schemas.openxmlformats.org/officeDocument/2006/relationships/hyperlink" Target="http://chat.yle.fi/yleradio1/latini/viewtopic.php?p=2402&amp;sid=88b32f11bc8da3788273d3072b7584fb#2402" TargetMode="External"/><Relationship Id="rId7" Type="http://schemas.openxmlformats.org/officeDocument/2006/relationships/hyperlink" Target="http://chat.yle.fi/yleradio1/latini/viewforum.php?f=4&amp;sid=88b32f11bc8da3788273d3072b7584fb" TargetMode="External"/><Relationship Id="rId8" Type="http://schemas.openxmlformats.org/officeDocument/2006/relationships/hyperlink" Target="http://chat.yle.fi/yleradio1/latini/profile.php?mode=viewprofile&amp;u=7&amp;sid=88b32f11bc8da3788273d3072b7584fb" TargetMode="External"/><Relationship Id="rId9" Type="http://schemas.openxmlformats.org/officeDocument/2006/relationships/hyperlink" Target="http://chat.yle.fi/yleradio1/latini/profile.php?mode=viewprofile&amp;u=8&amp;sid=88b32f11bc8da3788273d3072b7584fb" TargetMode="External"/><Relationship Id="rId10" Type="http://schemas.openxmlformats.org/officeDocument/2006/relationships/hyperlink" Target="http://chat.yle.fi/yleradio1/latini/profile.php?mode=viewprofile&amp;u=14&amp;sid=88b32f11bc8da3788273d3072b7584fb" TargetMode="External"/><Relationship Id="rId11" Type="http://schemas.openxmlformats.org/officeDocument/2006/relationships/hyperlink" Target="http://chat.yle.fi/yleradio1/latini/viewtopic.php?p=2503&amp;sid=88b32f11bc8da3788273d3072b7584fb#2503" TargetMode="External"/><Relationship Id="rId12" Type="http://schemas.openxmlformats.org/officeDocument/2006/relationships/hyperlink" Target="http://chat.yle.fi/yleradio1/latini/viewforum.php?f=5&amp;sid=88b32f11bc8da3788273d3072b7584fb" TargetMode="External"/><Relationship Id="rId13" Type="http://schemas.openxmlformats.org/officeDocument/2006/relationships/hyperlink" Target="http://chat.yle.fi/yleradio1/latini/profile.php?mode=viewprofile&amp;u=7&amp;sid=88b32f11bc8da3788273d3072b7584fb" TargetMode="External"/><Relationship Id="rId14" Type="http://schemas.openxmlformats.org/officeDocument/2006/relationships/hyperlink" Target="http://chat.yle.fi/yleradio1/latini/profile.php?mode=viewprofile&amp;u=8&amp;sid=88b32f11bc8da3788273d3072b7584fb" TargetMode="External"/><Relationship Id="rId15" Type="http://schemas.openxmlformats.org/officeDocument/2006/relationships/hyperlink" Target="http://chat.yle.fi/yleradio1/latini/profile.php?mode=viewprofile&amp;u=9&amp;sid=88b32f11bc8da3788273d3072b7584fb" TargetMode="External"/><Relationship Id="rId16" Type="http://schemas.openxmlformats.org/officeDocument/2006/relationships/hyperlink" Target="http://chat.yle.fi/yleradio1/latini/profile.php?mode=viewprofile&amp;u=9&amp;sid=88b32f11bc8da3788273d3072b7584fb" TargetMode="External"/><Relationship Id="rId17" Type="http://schemas.openxmlformats.org/officeDocument/2006/relationships/hyperlink" Target="http://chat.yle.fi/yleradio1/latini/viewtopic.php?p=2496&amp;sid=88b32f11bc8da3788273d3072b7584fb#2496" TargetMode="External"/><Relationship Id="rId18" Type="http://schemas.openxmlformats.org/officeDocument/2006/relationships/hyperlink" Target="http://chat.yle.fi/yleradio1/latini/viewforum.php?f=2&amp;sid=88b32f11bc8da3788273d3072b7584fb" TargetMode="External"/><Relationship Id="rId19" Type="http://schemas.openxmlformats.org/officeDocument/2006/relationships/hyperlink" Target="http://chat.yle.fi/yleradio1/latini/profile.php?mode=viewprofile&amp;u=7&amp;sid=88b32f11bc8da3788273d3072b7584fb" TargetMode="External"/><Relationship Id="rId20" Type="http://schemas.openxmlformats.org/officeDocument/2006/relationships/slideLayout" Target="../slideLayouts/slideLayout3.xml"/>
</Relationships>
</file>

<file path=ppt/slides/_rels/slide157.xml.rels><?xml version="1.0" encoding="UTF-8"?>
<Relationships xmlns="http://schemas.openxmlformats.org/package/2006/relationships"><Relationship Id="rId1" Type="http://schemas.openxmlformats.org/officeDocument/2006/relationships/hyperlink" Target="http://www.informalmusic.com/latinsoc" TargetMode="External"/><Relationship Id="rId2" Type="http://schemas.openxmlformats.org/officeDocument/2006/relationships/hyperlink" Target="http://www.informalmusic.com/latinsoc" TargetMode="External"/><Relationship Id="rId3" Type="http://schemas.openxmlformats.org/officeDocument/2006/relationships/hyperlink" Target="http://www.informalmusic.com/latinsoc" TargetMode="External"/><Relationship Id="rId4" Type="http://schemas.openxmlformats.org/officeDocument/2006/relationships/hyperlink" Target="http://www.latin.org/" TargetMode="External"/><Relationship Id="rId5" Type="http://schemas.openxmlformats.org/officeDocument/2006/relationships/hyperlink" Target="file:///F/%5CConferenza%207%20marzo%20Agropoli%5Cmembers.surfeu.de%5Cipg" TargetMode="External"/><Relationship Id="rId6" Type="http://schemas.openxmlformats.org/officeDocument/2006/relationships/hyperlink" Target="http://www.pamparato.com/ima/latino/latino.html" TargetMode="External"/><Relationship Id="rId7" Type="http://schemas.openxmlformats.org/officeDocument/2006/relationships/hyperlink" Target="http://www.centrumlatinitatis.org/" TargetMode="External"/><Relationship Id="rId8" Type="http://schemas.openxmlformats.org/officeDocument/2006/relationships/hyperlink" Target="http://www.centrumlatinitatis.org/" TargetMode="External"/><Relationship Id="rId9" Type="http://schemas.openxmlformats.org/officeDocument/2006/relationships/hyperlink" Target="http://www.centrumlatinitatis.org/" TargetMode="External"/><Relationship Id="rId10" Type="http://schemas.openxmlformats.org/officeDocument/2006/relationships/hyperlink" Target="http://www.centrumlatinitatis.org/" TargetMode="External"/><Relationship Id="rId11" Type="http://schemas.openxmlformats.org/officeDocument/2006/relationships/hyperlink" Target="http://www.centrumlatinitatis.org/" TargetMode="External"/><Relationship Id="rId12" Type="http://schemas.openxmlformats.org/officeDocument/2006/relationships/slideLayout" Target="../slideLayouts/slideLayout3.xml"/><Relationship Id="rId13" Type="http://schemas.openxmlformats.org/officeDocument/2006/relationships/notesSlide" Target="../notesSlides/notesSlide157.xml"/>
</Relationships>
</file>

<file path=ppt/slides/_rels/slide158.xml.rels><?xml version="1.0" encoding="UTF-8"?>
<Relationships xmlns="http://schemas.openxmlformats.org/package/2006/relationships"><Relationship Id="rId1" Type="http://schemas.openxmlformats.org/officeDocument/2006/relationships/hyperlink" Target="file:///F/%5CConferenza%207%20marzo%20Agropoli%5Clatinitas.org" TargetMode="External"/><Relationship Id="rId2" Type="http://schemas.openxmlformats.org/officeDocument/2006/relationships/hyperlink" Target="http://www.tekhnai.es/alfconventus/index.htm" TargetMode="External"/><Relationship Id="rId3" Type="http://schemas.openxmlformats.org/officeDocument/2006/relationships/hyperlink" Target="http://www.grexlat.com/conventus.rtf" TargetMode="External"/><Relationship Id="rId4" Type="http://schemas.openxmlformats.org/officeDocument/2006/relationships/hyperlink" Target="file:///F/%5CConferenza%207%20marzo%20Agropoli%5Cspace.tin.it%5Cscuola%5Cstrocc%5Cindex.html" TargetMode="External"/><Relationship Id="rId5" Type="http://schemas.openxmlformats.org/officeDocument/2006/relationships/hyperlink" Target="file:///F/%5CConferenza%207%20marzo%20Agropoli%5Cspace.tin.it%5Cscuola%5Cstrocc%5Cindex.html" TargetMode="External"/><Relationship Id="rId6" Type="http://schemas.openxmlformats.org/officeDocument/2006/relationships/hyperlink" Target="http://www.livejournal.com/users/beluosus" TargetMode="External"/><Relationship Id="rId7" Type="http://schemas.openxmlformats.org/officeDocument/2006/relationships/hyperlink" Target="http://www.livejournal.com/users/beluosus" TargetMode="External"/><Relationship Id="rId8" Type="http://schemas.openxmlformats.org/officeDocument/2006/relationships/slideLayout" Target="../slideLayouts/slideLayout3.xml"/>
</Relationships>
</file>

<file path=ppt/slides/_rels/slide15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5.xml.rels><?xml version="1.0" encoding="UTF-8"?>
<Relationships xmlns="http://schemas.openxmlformats.org/package/2006/relationships"><Relationship Id="rId1" Type="http://schemas.openxmlformats.org/officeDocument/2006/relationships/hyperlink" Target="http://www.licialandi.com/sito2/ON/NIR2000.htm" TargetMode="External"/><Relationship Id="rId2" Type="http://schemas.openxmlformats.org/officeDocument/2006/relationships/slideLayout" Target="../slideLayouts/slideLayout3.xml"/>
</Relationships>
</file>

<file path=ppt/slides/_rels/slide16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8.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4.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4.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8.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3.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hyperlink" Target="file:///F/%5C..%5C..%5C..%5CNOMEN%5CNOMEN.EXE" TargetMode="External"/><Relationship Id="rId2" Type="http://schemas.openxmlformats.org/officeDocument/2006/relationships/hyperlink" Target="file:///F/%5C..%5C..%5C..%5CNOMEN%5CNOMEN.EXE" TargetMode="External"/><Relationship Id="rId3" Type="http://schemas.openxmlformats.org/officeDocument/2006/relationships/slideLayout" Target="../slideLayouts/slideLayout3.xml"/>
</Relationships>
</file>

<file path=ppt/slides/_rels/slide3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hyperlink" Target="http://xml.coverpages.org/tllHome.html#top" TargetMode="External"/><Relationship Id="rId2" Type="http://schemas.openxmlformats.org/officeDocument/2006/relationships/image" Target="../media/image20.jpeg"/><Relationship Id="rId3" Type="http://schemas.openxmlformats.org/officeDocument/2006/relationships/image" Target="../media/image21.png"/><Relationship Id="rId4" Type="http://schemas.openxmlformats.org/officeDocument/2006/relationships/slideLayout" Target="../slideLayouts/slideLayout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27.pct"/><Relationship Id="rId2"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7.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4.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0.pct"/><Relationship Id="rId3" Type="http://schemas.openxmlformats.org/officeDocument/2006/relationships/image" Target="../media/image31.png"/><Relationship Id="rId4" Type="http://schemas.openxmlformats.org/officeDocument/2006/relationships/slideLayout" Target="../slideLayouts/slideLayout8.xml"/>
</Relationships>
</file>

<file path=ppt/slides/_rels/slide53.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4.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60.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4.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62.xml.rels><?xml version="1.0" encoding="UTF-8"?>
<Relationships xmlns="http://schemas.openxmlformats.org/package/2006/relationships"><Relationship Id="rId1" Type="http://schemas.openxmlformats.org/officeDocument/2006/relationships/hyperlink" Target="http://www.burioni.it/cat/cd-rom/res_select.html?tipo=1&amp;param_select=47" TargetMode="External"/><Relationship Id="rId2" Type="http://schemas.openxmlformats.org/officeDocument/2006/relationships/hyperlink" Target="http://www.burioni.it/cat/cd-rom/res_select.html?tipo=1&amp;param_select=47" TargetMode="External"/><Relationship Id="rId3" Type="http://schemas.openxmlformats.org/officeDocument/2006/relationships/hyperlink" Target="http://www.burioni.it/cat/cd-rom/res_select.html?tipo=1&amp;param_select=42" TargetMode="External"/><Relationship Id="rId4" Type="http://schemas.openxmlformats.org/officeDocument/2006/relationships/slideLayout" Target="../slideLayouts/slideLayout3.xml"/><Relationship Id="rId5"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hyperlink" Target="http://www.indiana.edu/~letrs/texttools/textlists/phibibliog.html" TargetMode="External"/><Relationship Id="rId2" Type="http://schemas.openxmlformats.org/officeDocument/2006/relationships/image" Target="../media/image34.jpeg"/><Relationship Id="rId3" Type="http://schemas.openxmlformats.org/officeDocument/2006/relationships/slideLayout" Target="../slideLayouts/slideLayout1.xml"/><Relationship Id="rId4"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hyperlink" Target="http://www.sismel.it/it/dettagl.asp?p1=748" TargetMode="External"/><Relationship Id="rId2" Type="http://schemas.openxmlformats.org/officeDocument/2006/relationships/slideLayout" Target="../slideLayouts/slideLayout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7.xml.rels><?xml version="1.0" encoding="UTF-8"?>
<Relationships xmlns="http://schemas.openxmlformats.org/package/2006/relationships"><Relationship Id="rId1" Type="http://schemas.openxmlformats.org/officeDocument/2006/relationships/hyperlink" Target="http://www.burioni.it/cat/cd-rom/res_select.html?tipo=1&amp;param_select=303" TargetMode="External"/><Relationship Id="rId2" Type="http://schemas.openxmlformats.org/officeDocument/2006/relationships/hyperlink" Target="http://www.burioni.it/cat/cd-rom/res_select.html?tipo=1&amp;param_select=303" TargetMode="External"/><Relationship Id="rId3" Type="http://schemas.openxmlformats.org/officeDocument/2006/relationships/hyperlink" Target="http://www.burioni.it/cat/cd-rom/res_select.html?tipo=1&amp;param_select=303" TargetMode="External"/><Relationship Id="rId4" Type="http://schemas.openxmlformats.org/officeDocument/2006/relationships/hyperlink" Target="http://www.burioni.it/cat/cd-rom/res_select.html?tipo=1&amp;param_select=27" TargetMode="External"/><Relationship Id="rId5" Type="http://schemas.openxmlformats.org/officeDocument/2006/relationships/slideLayout" Target="../slideLayouts/slideLayout3.xml"/>
</Relationships>
</file>

<file path=ppt/slides/_rels/slide68.xml.rels><?xml version="1.0" encoding="UTF-8"?>
<Relationships xmlns="http://schemas.openxmlformats.org/package/2006/relationships"><Relationship Id="rId1" Type="http://schemas.openxmlformats.org/officeDocument/2006/relationships/hyperlink" Target="http://www.burioni.it/cat/cd-rom/res_select.html?tipo=1&amp;param_select=27" TargetMode="External"/><Relationship Id="rId2" Type="http://schemas.openxmlformats.org/officeDocument/2006/relationships/slideLayout" Target="../slideLayouts/slideLayout3.xml"/>
</Relationships>
</file>

<file path=ppt/slides/_rels/slide6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_rels/slide70.xml.rels><?xml version="1.0" encoding="UTF-8"?>
<Relationships xmlns="http://schemas.openxmlformats.org/package/2006/relationships"><Relationship Id="rId1" Type="http://schemas.openxmlformats.org/officeDocument/2006/relationships/hyperlink" Target="http://www.burioni.it/cat/cd-rom/res_select.html?tipo=1&amp;param_select=213" TargetMode="External"/><Relationship Id="rId2" Type="http://schemas.openxmlformats.org/officeDocument/2006/relationships/hyperlink" Target="http://www.burioni.it/cat/cd-rom/res_select.html?tipo=1&amp;param_select=213" TargetMode="External"/><Relationship Id="rId3" Type="http://schemas.openxmlformats.org/officeDocument/2006/relationships/slideLayout" Target="../slideLayouts/slideLayout3.xml"/>
</Relationships>
</file>

<file path=ppt/slides/_rels/slide71.xml.rels><?xml version="1.0" encoding="UTF-8"?>
<Relationships xmlns="http://schemas.openxmlformats.org/package/2006/relationships"><Relationship Id="rId1" Type="http://schemas.openxmlformats.org/officeDocument/2006/relationships/hyperlink" Target="http://www.burioni.it/cat/cd-rom/res_select.html?tipo=1&amp;param_select=124" TargetMode="External"/><Relationship Id="rId2" Type="http://schemas.openxmlformats.org/officeDocument/2006/relationships/hyperlink" Target="http://www.burioni.it/cat/cd-rom/res_select.html?tipo=1&amp;param_select=124" TargetMode="External"/><Relationship Id="rId3" Type="http://schemas.openxmlformats.org/officeDocument/2006/relationships/hyperlink" Target="http://www.burioni.it/cat/cd-rom/res_select.html?tipo=1&amp;param_select=124" TargetMode="External"/><Relationship Id="rId4" Type="http://schemas.openxmlformats.org/officeDocument/2006/relationships/hyperlink" Target="http://www.burioni.it/cat/cd-rom/res_select.html?tipo=1&amp;param_select=124" TargetMode="External"/><Relationship Id="rId5" Type="http://schemas.openxmlformats.org/officeDocument/2006/relationships/hyperlink" Target="http://www.burioni.it/cat/cd-rom/res_select.html?tipo=1&amp;param_select=124" TargetMode="External"/><Relationship Id="rId6" Type="http://schemas.openxmlformats.org/officeDocument/2006/relationships/slideLayout" Target="../slideLayouts/slideLayout3.xml"/>
</Relationships>
</file>

<file path=ppt/slides/_rels/slide72.xml.rels><?xml version="1.0" encoding="UTF-8"?>
<Relationships xmlns="http://schemas.openxmlformats.org/package/2006/relationships"><Relationship Id="rId1" Type="http://schemas.openxmlformats.org/officeDocument/2006/relationships/hyperlink" Target="http://www.burioni.it/cat/cd-rom/res_select.html?tipo=1&amp;param_select=47" TargetMode="External"/><Relationship Id="rId2" Type="http://schemas.openxmlformats.org/officeDocument/2006/relationships/hyperlink" Target="http://www.burioni.it/cat/cd-rom/res_select.html?tipo=1&amp;param_select=47" TargetMode="External"/><Relationship Id="rId3" Type="http://schemas.openxmlformats.org/officeDocument/2006/relationships/hyperlink" Target="http://www.burioni.it/cat/cd-rom/res_select.html?tipo=1&amp;param_select=47" TargetMode="External"/><Relationship Id="rId4" Type="http://schemas.openxmlformats.org/officeDocument/2006/relationships/hyperlink" Target="http://www.burioni.it/cat/cd-rom/res_select.html?tipo=1&amp;param_select=328" TargetMode="External"/><Relationship Id="rId5" Type="http://schemas.openxmlformats.org/officeDocument/2006/relationships/slideLayout" Target="../slideLayouts/slideLayout3.xml"/><Relationship Id="rId6"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hyperlink" Target="http://www.burioni.it/cat/cd-rom/res_select.html?tipo=1&amp;param_select=20" TargetMode="External"/><Relationship Id="rId3" Type="http://schemas.openxmlformats.org/officeDocument/2006/relationships/hyperlink" Target="http://www.burioni.it/cat/cd-rom/res_select.html?tipo=1&amp;param_select=20" TargetMode="External"/><Relationship Id="rId4" Type="http://schemas.openxmlformats.org/officeDocument/2006/relationships/hyperlink" Target="http://www.burioni.it/cat/cd-rom/res_select.html?tipo=1&amp;param_select=20" TargetMode="External"/><Relationship Id="rId5" Type="http://schemas.openxmlformats.org/officeDocument/2006/relationships/hyperlink" Target="http://www.burioni.it/cat/cd-rom/res_select.html?tipo=1&amp;param_select=20" TargetMode="External"/><Relationship Id="rId6" Type="http://schemas.openxmlformats.org/officeDocument/2006/relationships/hyperlink" Target="http://www.burioni.it/cat/cd-rom/res_select.html?tipo=1&amp;param_select=20" TargetMode="External"/><Relationship Id="rId7" Type="http://schemas.openxmlformats.org/officeDocument/2006/relationships/hyperlink" Target="http://www.burioni.it/cat/cd-rom/res_select.html?tipo=1&amp;param_select=20" TargetMode="External"/><Relationship Id="rId8" Type="http://schemas.openxmlformats.org/officeDocument/2006/relationships/hyperlink" Target="http://www.burioni.it/cat/cd-rom/res_select.html?tipo=1&amp;param_select=20" TargetMode="External"/><Relationship Id="rId9" Type="http://schemas.openxmlformats.org/officeDocument/2006/relationships/slideLayout" Target="../slideLayouts/slideLayout8.xml"/><Relationship Id="rId10"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hyperlink" Target="http://www.burioni.it/cat/cd-rom/res_select.html?tipo=1&amp;param_select=104" TargetMode="External"/><Relationship Id="rId2" Type="http://schemas.openxmlformats.org/officeDocument/2006/relationships/hyperlink" Target="http://www.burioni.it/cat/cd-rom/res_select.html?tipo=1&amp;param_select=104" TargetMode="External"/><Relationship Id="rId3" Type="http://schemas.openxmlformats.org/officeDocument/2006/relationships/slideLayout" Target="../slideLayouts/slideLayout3.xml"/><Relationship Id="rId4"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hyperlink" Target="http://www.burioni.it/cat/cd-rom/res_select.html?tipo=1&amp;param_select=131" TargetMode="External"/><Relationship Id="rId2" Type="http://schemas.openxmlformats.org/officeDocument/2006/relationships/hyperlink" Target="http://www.burioni.it/cat/cd-rom/res_select.html?tipo=1&amp;param_select=131" TargetMode="External"/><Relationship Id="rId3" Type="http://schemas.openxmlformats.org/officeDocument/2006/relationships/hyperlink" Target="http://www.burioni.it/cat/cd-rom/res_select.html?tipo=1&amp;param_select=131" TargetMode="External"/><Relationship Id="rId4" Type="http://schemas.openxmlformats.org/officeDocument/2006/relationships/hyperlink" Target="http://www.burioni.it/cat/cd-rom/res_select.html?tipo=2&amp;param_select=Pastmasters" TargetMode="External"/><Relationship Id="rId5" Type="http://schemas.openxmlformats.org/officeDocument/2006/relationships/slideLayout" Target="../slideLayouts/slideLayout3.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hyperlink" Target="http://www.burioni.it/cat/cd-rom/res_select.html?tipo=1&amp;param_select=66" TargetMode="External"/><Relationship Id="rId2" Type="http://schemas.openxmlformats.org/officeDocument/2006/relationships/hyperlink" Target="http://www.burioni.it/cat/cd-rom/res_select.html?tipo=1&amp;param_select=66" TargetMode="External"/><Relationship Id="rId3" Type="http://schemas.openxmlformats.org/officeDocument/2006/relationships/hyperlink" Target="http://www.burioni.it/cat/cd-rom/res_select.html?tipo=1&amp;param_select=66" TargetMode="External"/><Relationship Id="rId4" Type="http://schemas.openxmlformats.org/officeDocument/2006/relationships/hyperlink" Target="http://www.burioni.it/cat/cd-rom/res_select.html?tipo=1&amp;param_select=66" TargetMode="External"/><Relationship Id="rId5" Type="http://schemas.openxmlformats.org/officeDocument/2006/relationships/hyperlink" Target="http://www.burioni.it/cat/cd-rom/res_select.html?tipo=1&amp;param_select=66" TargetMode="External"/><Relationship Id="rId6" Type="http://schemas.openxmlformats.org/officeDocument/2006/relationships/hyperlink" Target="http://www.burioni.it/cat/cd-rom/res_select.html?tipo=1&amp;param_select=66" TargetMode="External"/><Relationship Id="rId7" Type="http://schemas.openxmlformats.org/officeDocument/2006/relationships/hyperlink" Target="http://www.burioni.it/cat/cd-rom/res_select.html?tipo=1&amp;param_select=66" TargetMode="External"/><Relationship Id="rId8" Type="http://schemas.openxmlformats.org/officeDocument/2006/relationships/slideLayout" Target="../slideLayouts/slideLayout3.xml"/><Relationship Id="rId9"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hyperlink" Target="http://www.tlg.uci.edu/" TargetMode="External"/><Relationship Id="rId2" Type="http://schemas.openxmlformats.org/officeDocument/2006/relationships/slideLayout" Target="../slideLayouts/slideLayout3.xml"/>
</Relationships>
</file>

<file path=ppt/slides/_rels/slide79.xml.rels><?xml version="1.0" encoding="UTF-8"?>
<Relationships xmlns="http://schemas.openxmlformats.org/package/2006/relationships"><Relationship Id="rId1" Type="http://schemas.openxmlformats.org/officeDocument/2006/relationships/hyperlink" Target="http://www.perseus.tufts.edu/rpers.html" TargetMode="External"/><Relationship Id="rId2" Type="http://schemas.openxmlformats.org/officeDocument/2006/relationships/slideLayout" Target="../slideLayouts/slideLayout3.xml"/><Relationship Id="rId3"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80.xml.rels><?xml version="1.0" encoding="UTF-8"?>
<Relationships xmlns="http://schemas.openxmlformats.org/package/2006/relationships"><Relationship Id="rId1" Type="http://schemas.openxmlformats.org/officeDocument/2006/relationships/hyperlink" Target="http://www.burioni.it/cat/cd-rom/res_select.html?tipo=1&amp;param_select=42" TargetMode="External"/><Relationship Id="rId2" Type="http://schemas.openxmlformats.org/officeDocument/2006/relationships/slideLayout" Target="../slideLayouts/slideLayout3.xml"/><Relationship Id="rId3"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hyperlink" Target="http://www.burioni.it/cat/cd-rom/res_select.html?tipo=1&amp;param_select=105" TargetMode="External"/><Relationship Id="rId2" Type="http://schemas.openxmlformats.org/officeDocument/2006/relationships/hyperlink" Target="http://www.burioni.it/cat/cd-rom/res_select.html?tipo=1&amp;param_select=105" TargetMode="External"/><Relationship Id="rId3" Type="http://schemas.openxmlformats.org/officeDocument/2006/relationships/hyperlink" Target="http://www.burioni.it/cat/cd-rom/res_select.html?tipo=1&amp;param_select=105" TargetMode="External"/><Relationship Id="rId4" Type="http://schemas.openxmlformats.org/officeDocument/2006/relationships/slideLayout" Target="../slideLayouts/slideLayout3.xml"/><Relationship Id="rId5" Type="http://schemas.openxmlformats.org/officeDocument/2006/relationships/notesSlide" Target="../notesSlides/notesSlide81.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3.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
</Relationships>
</file>

<file path=ppt/slides/_rels/slide84.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7.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xml"/><Relationship Id="rId3"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2.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6.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xml"/>
</Relationships>
</file>

<file path=ppt/slides/_rels/slide97.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xml"/>
</Relationships>
</file>

<file path=ppt/slides/_rels/slide98.xml.rels><?xml version="1.0" encoding="UTF-8"?>
<Relationships xmlns="http://schemas.openxmlformats.org/package/2006/relationships"><Relationship Id="rId1" Type="http://schemas.openxmlformats.org/officeDocument/2006/relationships/hyperlink" Target="http://www.musaios.com/" TargetMode="External"/><Relationship Id="rId2" Type="http://schemas.openxmlformats.org/officeDocument/2006/relationships/image" Target="../media/image44.png"/><Relationship Id="rId3" Type="http://schemas.openxmlformats.org/officeDocument/2006/relationships/slideLayout" Target="../slideLayouts/slideLayout1.xml"/>
</Relationships>
</file>

<file path=ppt/slides/_rels/slide99.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hyperlink" Target="http://silvermnt.com/" TargetMode="External"/><Relationship Id="rId3"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5" name="" descr=""/>
          <p:cNvPicPr/>
          <p:nvPr/>
        </p:nvPicPr>
        <p:blipFill>
          <a:blip r:embed="rId1"/>
          <a:stretch/>
        </p:blipFill>
        <p:spPr>
          <a:xfrm>
            <a:off x="1403280" y="3789360"/>
            <a:ext cx="3438720" cy="2428920"/>
          </a:xfrm>
          <a:prstGeom prst="rect">
            <a:avLst/>
          </a:prstGeom>
          <a:ln w="0">
            <a:noFill/>
          </a:ln>
        </p:spPr>
      </p:pic>
      <p:sp>
        <p:nvSpPr>
          <p:cNvPr id="126" name="TextShape 1"/>
          <p:cNvSpPr txBox="1"/>
          <p:nvPr/>
        </p:nvSpPr>
        <p:spPr>
          <a:xfrm>
            <a:off x="324000" y="404640"/>
            <a:ext cx="6912000" cy="2144880"/>
          </a:xfrm>
          <a:prstGeom prst="rect">
            <a:avLst/>
          </a:prstGeom>
          <a:noFill/>
          <a:ln w="0">
            <a:noFill/>
          </a:ln>
        </p:spPr>
        <p:txBody>
          <a:bodyPr lIns="92160" rIns="92160" tIns="46080" bIns="4608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000" spc="-1" strike="noStrike">
                <a:solidFill>
                  <a:srgbClr val="330066"/>
                </a:solidFill>
                <a:latin typeface="Arial"/>
              </a:rPr>
              <a:t>Risorse informatiche</a:t>
            </a:r>
            <a:br/>
            <a:r>
              <a:rPr b="1" lang="it-IT" sz="4000" spc="-1" strike="noStrike">
                <a:solidFill>
                  <a:srgbClr val="330066"/>
                </a:solidFill>
                <a:latin typeface="Arial"/>
              </a:rPr>
              <a:t>per la didattica</a:t>
            </a:r>
            <a:br/>
            <a:r>
              <a:rPr b="1" lang="it-IT" sz="4000" spc="-1" strike="noStrike">
                <a:solidFill>
                  <a:srgbClr val="330066"/>
                </a:solidFill>
                <a:latin typeface="Arial"/>
              </a:rPr>
              <a:t>delle discipline classiche</a:t>
            </a:r>
            <a:endParaRPr b="1" lang="it-IT" sz="4000" spc="-1" strike="noStrike">
              <a:solidFill>
                <a:srgbClr val="330066"/>
              </a:solidFill>
              <a:latin typeface="Arial"/>
            </a:endParaRPr>
          </a:p>
        </p:txBody>
      </p:sp>
      <p:sp>
        <p:nvSpPr>
          <p:cNvPr id="127" name="TextShape 2"/>
          <p:cNvSpPr txBox="1"/>
          <p:nvPr/>
        </p:nvSpPr>
        <p:spPr>
          <a:xfrm>
            <a:off x="468360" y="2997000"/>
            <a:ext cx="6696000" cy="502920"/>
          </a:xfrm>
          <a:prstGeom prst="rect">
            <a:avLst/>
          </a:prstGeom>
          <a:noFill/>
          <a:ln w="0">
            <a:noFill/>
          </a:ln>
        </p:spPr>
        <p:txBody>
          <a:bodyPr lIns="92160" rIns="92160" tIns="46080" bIns="46080">
            <a:noAutofit/>
          </a:bodyPr>
          <a:p>
            <a:pPr algn="ctr">
              <a:spcBef>
                <a:spcPts val="69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008080"/>
                </a:solidFill>
                <a:latin typeface="Arial"/>
              </a:rPr>
              <a:t>Liceo Classico Statale “Dante Alighieri”</a:t>
            </a:r>
            <a:endParaRPr b="0" lang="it-IT" sz="2800" spc="-1" strike="noStrike">
              <a:solidFill>
                <a:srgbClr val="008080"/>
              </a:solidFill>
              <a:latin typeface="Arial"/>
            </a:endParaRPr>
          </a:p>
          <a:p>
            <a:pPr algn="r">
              <a:lnSpc>
                <a:spcPct val="8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800" spc="-1" strike="noStrike">
              <a:solidFill>
                <a:srgbClr val="008080"/>
              </a:solidFill>
              <a:latin typeface="Arial"/>
            </a:endParaRPr>
          </a:p>
          <a:p>
            <a:pPr algn="r">
              <a:lnSpc>
                <a:spcPct val="8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800" spc="-1" strike="noStrike">
              <a:solidFill>
                <a:srgbClr val="008080"/>
              </a:solidFill>
              <a:latin typeface="Arial"/>
            </a:endParaRPr>
          </a:p>
          <a:p>
            <a:pPr algn="r">
              <a:lnSpc>
                <a:spcPct val="8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800" spc="-1" strike="noStrike">
              <a:solidFill>
                <a:srgbClr val="008080"/>
              </a:solidFill>
              <a:latin typeface="Arial"/>
            </a:endParaRPr>
          </a:p>
          <a:p>
            <a:pPr algn="r">
              <a:lnSpc>
                <a:spcPct val="8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800" spc="-1" strike="noStrike">
              <a:solidFill>
                <a:srgbClr val="008080"/>
              </a:solidFill>
              <a:latin typeface="Arial"/>
            </a:endParaRPr>
          </a:p>
        </p:txBody>
      </p:sp>
      <p:pic>
        <p:nvPicPr>
          <p:cNvPr id="128" name="" descr=""/>
          <p:cNvPicPr/>
          <p:nvPr/>
        </p:nvPicPr>
        <p:blipFill>
          <a:blip r:embed="rId2"/>
          <a:stretch/>
        </p:blipFill>
        <p:spPr>
          <a:xfrm>
            <a:off x="7596360" y="620640"/>
            <a:ext cx="1298520" cy="1974960"/>
          </a:xfrm>
          <a:prstGeom prst="rect">
            <a:avLst/>
          </a:prstGeom>
          <a:ln w="0">
            <a:noFill/>
          </a:ln>
        </p:spPr>
      </p:pic>
      <p:sp>
        <p:nvSpPr>
          <p:cNvPr id="129" name="CustomShape 3"/>
          <p:cNvSpPr/>
          <p:nvPr/>
        </p:nvSpPr>
        <p:spPr>
          <a:xfrm>
            <a:off x="611280" y="6237360"/>
            <a:ext cx="8281800" cy="354240"/>
          </a:xfrm>
          <a:prstGeom prst="rect">
            <a:avLst/>
          </a:prstGeom>
          <a:noFill/>
          <a:ln w="0">
            <a:noFill/>
          </a:ln>
        </p:spPr>
        <p:style>
          <a:lnRef idx="0"/>
          <a:fillRef idx="0"/>
          <a:effectRef idx="0"/>
          <a:fontRef idx="minor"/>
        </p:style>
        <p:txBody>
          <a:bodyPr lIns="90000" rIns="90000" tIns="46800" bIns="46800">
            <a:spAutoFit/>
          </a:bodyPr>
          <a:p>
            <a:pPr marL="342720" indent="-342720" algn="ctr">
              <a:lnSpc>
                <a:spcPct val="90000"/>
              </a:lnSpc>
              <a:spcBef>
                <a:spcPts val="47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008080"/>
                </a:solidFill>
                <a:latin typeface="Arial"/>
                <a:ea typeface="Arial"/>
              </a:rPr>
              <a:t>prof. Dario Ianneci - Agropoli (SA) - 7 marzo 2005</a:t>
            </a:r>
            <a:endParaRPr b="0" lang="it-IT" sz="1900" spc="-1" strike="noStrike">
              <a:solidFill>
                <a:srgbClr val="000000"/>
              </a:solidFill>
              <a:latin typeface="Times New Roman"/>
            </a:endParaRPr>
          </a:p>
        </p:txBody>
      </p:sp>
    </p:spTree>
  </p:cSld>
  <p:transition>
    <p:wedg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1">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4"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L’ipertesto</a:t>
            </a:r>
            <a:endParaRPr b="1" lang="it-IT" sz="3900" spc="-1" strike="noStrike">
              <a:solidFill>
                <a:srgbClr val="330066"/>
              </a:solidFill>
              <a:latin typeface="Arial"/>
            </a:endParaRPr>
          </a:p>
        </p:txBody>
      </p:sp>
      <p:sp>
        <p:nvSpPr>
          <p:cNvPr id="155" name="TextShape 2"/>
          <p:cNvSpPr txBox="1"/>
          <p:nvPr/>
        </p:nvSpPr>
        <p:spPr>
          <a:xfrm>
            <a:off x="456840" y="1719360"/>
            <a:ext cx="742788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Caratteristica strutturale dell’ipertesto :</a:t>
            </a:r>
            <a:endParaRPr b="0" lang="it-IT" sz="2600" spc="-1" strike="noStrike">
              <a:solidFill>
                <a:srgbClr val="008080"/>
              </a:solidFill>
              <a:latin typeface="Arial"/>
            </a:endParaRPr>
          </a:p>
          <a:p>
            <a:pPr lvl="1" marL="691920" indent="-347760">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ff6600"/>
              </a:solidFill>
              <a:latin typeface="Arial"/>
            </a:endParaRPr>
          </a:p>
          <a:p>
            <a:pPr lvl="1" marL="691920" indent="-347760">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E’ composto da </a:t>
            </a:r>
            <a:r>
              <a:rPr b="0" lang="it-IT" sz="2200" spc="-1" strike="noStrike" u="sng">
                <a:solidFill>
                  <a:srgbClr val="ff6600"/>
                </a:solidFill>
                <a:uFillTx/>
                <a:latin typeface="Arial"/>
              </a:rPr>
              <a:t>blocchi di testo</a:t>
            </a:r>
            <a:r>
              <a:rPr b="0" lang="it-IT" sz="2200" spc="-1" strike="noStrike">
                <a:solidFill>
                  <a:srgbClr val="ff6600"/>
                </a:solidFill>
                <a:latin typeface="Arial"/>
              </a:rPr>
              <a:t> (le “</a:t>
            </a:r>
            <a:r>
              <a:rPr b="0" lang="it-IT" sz="2200" spc="-1" strike="noStrike" u="sng">
                <a:solidFill>
                  <a:srgbClr val="ff6600"/>
                </a:solidFill>
                <a:uFillTx/>
                <a:latin typeface="Arial"/>
              </a:rPr>
              <a:t>lessìe</a:t>
            </a:r>
            <a:r>
              <a:rPr b="0" lang="it-IT" sz="2200" spc="-1" strike="noStrike">
                <a:solidFill>
                  <a:srgbClr val="ff6600"/>
                </a:solidFill>
                <a:latin typeface="Arial"/>
              </a:rPr>
              <a:t>” di cui parlava Barthes) </a:t>
            </a:r>
            <a:endParaRPr b="0" lang="it-IT" sz="2200" spc="-1" strike="noStrike">
              <a:solidFill>
                <a:srgbClr val="ff6600"/>
              </a:solidFill>
              <a:latin typeface="Arial"/>
            </a:endParaRPr>
          </a:p>
          <a:p>
            <a:pPr lvl="1" marL="691920" indent="-347760">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Presenta </a:t>
            </a:r>
            <a:r>
              <a:rPr b="0" lang="it-IT" sz="2200" spc="-1" strike="noStrike" u="sng">
                <a:solidFill>
                  <a:srgbClr val="ff6600"/>
                </a:solidFill>
                <a:uFillTx/>
                <a:latin typeface="Arial"/>
              </a:rPr>
              <a:t>collegamenti</a:t>
            </a:r>
            <a:r>
              <a:rPr b="0" lang="it-IT" sz="2200" spc="-1" strike="noStrike">
                <a:solidFill>
                  <a:srgbClr val="ff6600"/>
                </a:solidFill>
                <a:latin typeface="Arial"/>
              </a:rPr>
              <a:t> elettronici che uniscono tra loro questi blocchi</a:t>
            </a:r>
            <a:endParaRPr b="0" lang="it-IT" sz="2200" spc="-1" strike="noStrike">
              <a:solidFill>
                <a:srgbClr val="ff6600"/>
              </a:solidFill>
              <a:latin typeface="Arial"/>
            </a:endParaRPr>
          </a:p>
        </p:txBody>
      </p:sp>
    </p:spTree>
  </p:cSld>
  <p:transition>
    <p:wedge/>
  </p:transition>
  <p:timing>
    <p:tnLst>
      <p:par>
        <p:cTn id="217" dur="indefinite" restart="never" nodeType="tmRoot">
          <p:childTnLst>
            <p:seq>
              <p:cTn id="218" dur="indefinite" nodeType="mainSeq">
                <p:childTnLst>
                  <p:par>
                    <p:cTn id="219" fill="hold">
                      <p:stCondLst>
                        <p:cond delay="0"/>
                      </p:stCondLst>
                      <p:childTnLst>
                        <p:par>
                          <p:cTn id="220" fill="hold">
                            <p:stCondLst>
                              <p:cond delay="0"/>
                            </p:stCondLst>
                            <p:childTnLst>
                              <p:par>
                                <p:cTn id="221" nodeType="afterEffect" fill="hold" presetClass="entr" presetID="24">
                                  <p:stCondLst>
                                    <p:cond delay="0"/>
                                  </p:stCondLst>
                                  <p:childTnLst>
                                    <p:set>
                                      <p:cBhvr>
                                        <p:cTn id="222" dur="1" fill="hold">
                                          <p:stCondLst>
                                            <p:cond delay="0"/>
                                          </p:stCondLst>
                                        </p:cTn>
                                        <p:tgtEl>
                                          <p:spTgt spid="154"/>
                                        </p:tgtEl>
                                        <p:attrNameLst>
                                          <p:attrName>style.visibility</p:attrName>
                                        </p:attrNameLst>
                                      </p:cBhvr>
                                      <p:to>
                                        <p:strVal val="visible"/>
                                      </p:to>
                                    </p:set>
                                    <p:anim calcmode="lin" valueType="num">
                                      <p:cBhvr additive="repl">
                                        <p:cTn id="223" dur="500" fill="hold"/>
                                        <p:tgtEl>
                                          <p:spTgt spid="154"/>
                                        </p:tgtEl>
                                        <p:attrNameLst>
                                          <p:attrName>ppt_w</p:attrName>
                                        </p:attrNameLst>
                                      </p:cBhvr>
                                      <p:tavLst>
                                        <p:tav tm="0">
                                          <p:val>
                                            <p:strVal val="#ppt_w*2.5"/>
                                          </p:val>
                                        </p:tav>
                                        <p:tav tm="100000">
                                          <p:val>
                                            <p:strVal val="#ppt_w"/>
                                          </p:val>
                                        </p:tav>
                                      </p:tavLst>
                                    </p:anim>
                                    <p:anim calcmode="lin" valueType="num">
                                      <p:cBhvr additive="repl">
                                        <p:cTn id="224" dur="500" fill="hold"/>
                                        <p:tgtEl>
                                          <p:spTgt spid="154"/>
                                        </p:tgtEl>
                                        <p:attrNameLst>
                                          <p:attrName>ppt_h</p:attrName>
                                        </p:attrNameLst>
                                      </p:cBhvr>
                                      <p:tavLst>
                                        <p:tav tm="0">
                                          <p:val>
                                            <p:strVal val="#ppt_h*0.01"/>
                                          </p:val>
                                        </p:tav>
                                        <p:tav tm="100000">
                                          <p:val>
                                            <p:strVal val="#ppt_h"/>
                                          </p:val>
                                        </p:tav>
                                      </p:tavLst>
                                    </p:anim>
                                    <p:anim calcmode="lin" valueType="num">
                                      <p:cBhvr additive="repl">
                                        <p:cTn id="225" dur="500" fill="hold"/>
                                        <p:tgtEl>
                                          <p:spTgt spid="154"/>
                                        </p:tgtEl>
                                        <p:attrNameLst>
                                          <p:attrName>ppt_x</p:attrName>
                                        </p:attrNameLst>
                                      </p:cBhvr>
                                      <p:tavLst>
                                        <p:tav tm="0">
                                          <p:val>
                                            <p:strVal val="#ppt_x"/>
                                          </p:val>
                                        </p:tav>
                                        <p:tav tm="100000">
                                          <p:val>
                                            <p:strVal val="#ppt_x"/>
                                          </p:val>
                                        </p:tav>
                                      </p:tavLst>
                                    </p:anim>
                                    <p:anim calcmode="lin" valueType="num">
                                      <p:cBhvr additive="repl">
                                        <p:cTn id="226" dur="500" fill="hold"/>
                                        <p:tgtEl>
                                          <p:spTgt spid="154"/>
                                        </p:tgtEl>
                                        <p:attrNameLst>
                                          <p:attrName>ppt_y</p:attrName>
                                        </p:attrNameLst>
                                      </p:cBhvr>
                                      <p:tavLst>
                                        <p:tav tm="0">
                                          <p:val>
                                            <p:strVal val="#ppt_h+1"/>
                                          </p:val>
                                        </p:tav>
                                        <p:tav tm="100000">
                                          <p:val>
                                            <p:strVal val="#ppt_y"/>
                                          </p:val>
                                        </p:tav>
                                      </p:tavLst>
                                    </p:anim>
                                    <p:animEffect filter="fade" transition="in">
                                      <p:cBhvr additive="repl">
                                        <p:cTn id="227" dur="500"/>
                                        <p:tgtEl>
                                          <p:spTgt spid="154"/>
                                        </p:tgtEl>
                                      </p:cBhvr>
                                    </p:animEffect>
                                  </p:childTnLst>
                                </p:cTn>
                              </p:par>
                            </p:childTnLst>
                          </p:cTn>
                        </p:par>
                      </p:childTnLst>
                    </p:cTn>
                  </p:par>
                  <p:par>
                    <p:cTn id="228" fill="hold">
                      <p:stCondLst>
                        <p:cond delay="indefinite"/>
                      </p:stCondLst>
                      <p:childTnLst>
                        <p:par>
                          <p:cTn id="229" fill="hold">
                            <p:stCondLst>
                              <p:cond delay="0"/>
                            </p:stCondLst>
                            <p:childTnLst>
                              <p:par>
                                <p:cTn id="230" nodeType="clickEffect" fill="hold" presetClass="entr" presetID="1">
                                  <p:stCondLst>
                                    <p:cond delay="0"/>
                                  </p:stCondLst>
                                  <p:childTnLst>
                                    <p:set>
                                      <p:cBhvr>
                                        <p:cTn id="231"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nodeType="clickEffect" fill="hold" presetClass="entr" presetID="1">
                                  <p:stCondLst>
                                    <p:cond delay="0"/>
                                  </p:stCondLst>
                                  <p:childTnLst>
                                    <p:set>
                                      <p:cBhvr>
                                        <p:cTn id="235" dur="1" fill="hold">
                                          <p:stCondLst>
                                            <p:cond delay="0"/>
                                          </p:stCondLst>
                                        </p:cTn>
                                        <p:tgtEl>
                                          <p:spTgt spid="155">
                                            <p:txEl>
                                              <p:pRg st="2" end="2"/>
                                            </p:txEl>
                                          </p:spTgt>
                                        </p:tgtEl>
                                        <p:attrNameLst>
                                          <p:attrName>style.visibility</p:attrName>
                                        </p:attrNameLst>
                                      </p:cBhvr>
                                      <p:to>
                                        <p:strVal val="visible"/>
                                      </p:to>
                                    </p:set>
                                  </p:childTnLst>
                                </p:cTn>
                              </p:par>
                              <p:par>
                                <p:cTn id="236" nodeType="withEffect" fill="hold" presetClass="entr" presetID="1">
                                  <p:stCondLst>
                                    <p:cond delay="0"/>
                                  </p:stCondLst>
                                  <p:childTnLst>
                                    <p:set>
                                      <p:cBhvr>
                                        <p:cTn id="237"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9"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Diogenes</a:t>
            </a:r>
            <a:endParaRPr b="1" lang="it-IT" sz="3900" spc="-1" strike="noStrike">
              <a:solidFill>
                <a:srgbClr val="330066"/>
              </a:solidFill>
              <a:latin typeface="Arial"/>
            </a:endParaRPr>
          </a:p>
        </p:txBody>
      </p:sp>
      <p:pic>
        <p:nvPicPr>
          <p:cNvPr id="440" name="" descr=""/>
          <p:cNvPicPr/>
          <p:nvPr/>
        </p:nvPicPr>
        <p:blipFill>
          <a:blip r:embed="rId1"/>
          <a:stretch/>
        </p:blipFill>
        <p:spPr>
          <a:xfrm>
            <a:off x="395280" y="3213000"/>
            <a:ext cx="4038480" cy="3251160"/>
          </a:xfrm>
          <a:prstGeom prst="rect">
            <a:avLst/>
          </a:prstGeom>
          <a:ln w="0">
            <a:noFill/>
          </a:ln>
        </p:spPr>
      </p:pic>
      <p:pic>
        <p:nvPicPr>
          <p:cNvPr id="441" name="" descr=""/>
          <p:cNvPicPr/>
          <p:nvPr/>
        </p:nvPicPr>
        <p:blipFill>
          <a:blip r:embed="rId2"/>
          <a:stretch/>
        </p:blipFill>
        <p:spPr>
          <a:xfrm>
            <a:off x="6670800" y="549360"/>
            <a:ext cx="2473200" cy="1238040"/>
          </a:xfrm>
          <a:prstGeom prst="rect">
            <a:avLst/>
          </a:prstGeom>
          <a:ln w="0">
            <a:noFill/>
          </a:ln>
        </p:spPr>
      </p:pic>
      <p:sp>
        <p:nvSpPr>
          <p:cNvPr id="442" name="CustomShape 2"/>
          <p:cNvSpPr/>
          <p:nvPr/>
        </p:nvSpPr>
        <p:spPr>
          <a:xfrm>
            <a:off x="179280" y="1268280"/>
            <a:ext cx="8675640" cy="825480"/>
          </a:xfrm>
          <a:prstGeom prst="rect">
            <a:avLst/>
          </a:prstGeom>
          <a:noFill/>
          <a:ln w="0">
            <a:noFill/>
          </a:ln>
        </p:spPr>
        <p:style>
          <a:lnRef idx="0"/>
          <a:fillRef idx="0"/>
          <a:effectRef idx="0"/>
          <a:fontRef idx="minor"/>
        </p:style>
        <p:txBody>
          <a:bodyPr lIns="90000" rIns="90000" tIns="46800" bIns="46800">
            <a:spAutoFit/>
          </a:bodyPr>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400" spc="-1" strike="noStrike">
              <a:solidFill>
                <a:srgbClr val="000000"/>
              </a:solidFill>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400" spc="-1" strike="noStrike">
              <a:solidFill>
                <a:srgbClr val="000000"/>
              </a:solidFill>
              <a:latin typeface="Times New Roman"/>
            </a:endParaRPr>
          </a:p>
        </p:txBody>
      </p:sp>
      <p:pic>
        <p:nvPicPr>
          <p:cNvPr id="443" name="" descr=""/>
          <p:cNvPicPr/>
          <p:nvPr/>
        </p:nvPicPr>
        <p:blipFill>
          <a:blip r:embed="rId3"/>
          <a:stretch/>
        </p:blipFill>
        <p:spPr>
          <a:xfrm>
            <a:off x="4648320" y="1762200"/>
            <a:ext cx="4038480" cy="4325760"/>
          </a:xfrm>
          <a:prstGeom prst="rect">
            <a:avLst/>
          </a:prstGeom>
          <a:ln w="0">
            <a:noFill/>
          </a:ln>
        </p:spPr>
      </p:pic>
      <p:sp>
        <p:nvSpPr>
          <p:cNvPr id="444" name="CustomShape 3"/>
          <p:cNvSpPr/>
          <p:nvPr/>
        </p:nvSpPr>
        <p:spPr>
          <a:xfrm>
            <a:off x="539640" y="1700280"/>
            <a:ext cx="3816360" cy="1124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marL="342720" indent="-342720">
              <a:lnSpc>
                <a:spcPct val="90000"/>
              </a:lnSpc>
              <a:spcBef>
                <a:spcPts val="131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ea typeface="Arial"/>
              </a:rPr>
              <a:t>Programma gratuito</a:t>
            </a:r>
            <a:endParaRPr b="0" lang="it-IT" sz="2100" spc="-1" strike="noStrike">
              <a:solidFill>
                <a:srgbClr val="000000"/>
              </a:solidFill>
              <a:latin typeface="Times New Roman"/>
            </a:endParaRPr>
          </a:p>
          <a:p>
            <a:pPr marL="342720" indent="-342720">
              <a:lnSpc>
                <a:spcPct val="90000"/>
              </a:lnSpc>
              <a:spcBef>
                <a:spcPts val="131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ea typeface="Arial"/>
              </a:rPr>
              <a:t>Necessita dell’installazione del linguaggio Perl</a:t>
            </a:r>
            <a:endParaRPr b="0" lang="it-IT" sz="2100" spc="-1" strike="noStrike">
              <a:solidFill>
                <a:srgbClr val="000000"/>
              </a:solidFill>
              <a:latin typeface="Times New Roman"/>
            </a:endParaRPr>
          </a:p>
        </p:txBody>
      </p:sp>
    </p:spTree>
  </p:cSld>
  <p:transition>
    <p:wedge/>
  </p:transition>
  <p:timing>
    <p:tnLst>
      <p:par>
        <p:cTn id="2325" dur="indefinite" restart="never" nodeType="tmRoot">
          <p:childTnLst>
            <p:seq>
              <p:cTn id="2326" dur="indefinite" nodeType="mainSeq">
                <p:childTnLst>
                  <p:par>
                    <p:cTn id="2327" fill="hold">
                      <p:stCondLst>
                        <p:cond delay="0"/>
                      </p:stCondLst>
                      <p:childTnLst>
                        <p:par>
                          <p:cTn id="2328" fill="hold">
                            <p:stCondLst>
                              <p:cond delay="0"/>
                            </p:stCondLst>
                            <p:childTnLst>
                              <p:par>
                                <p:cTn id="2329" nodeType="afterEffect" fill="hold" presetClass="entr" presetID="24">
                                  <p:stCondLst>
                                    <p:cond delay="0"/>
                                  </p:stCondLst>
                                  <p:childTnLst>
                                    <p:set>
                                      <p:cBhvr>
                                        <p:cTn id="2330" dur="1" fill="hold">
                                          <p:stCondLst>
                                            <p:cond delay="0"/>
                                          </p:stCondLst>
                                        </p:cTn>
                                        <p:tgtEl>
                                          <p:spTgt spid="439"/>
                                        </p:tgtEl>
                                        <p:attrNameLst>
                                          <p:attrName>style.visibility</p:attrName>
                                        </p:attrNameLst>
                                      </p:cBhvr>
                                      <p:to>
                                        <p:strVal val="visible"/>
                                      </p:to>
                                    </p:set>
                                    <p:animEffect filter="fade" transition="in">
                                      <p:cBhvr additive="repl">
                                        <p:cTn id="2331" dur="2000"/>
                                        <p:tgtEl>
                                          <p:spTgt spid="439"/>
                                        </p:tgtEl>
                                      </p:cBhvr>
                                    </p:animEffect>
                                  </p:childTnLst>
                                </p:cTn>
                              </p:par>
                            </p:childTnLst>
                          </p:cTn>
                        </p:par>
                      </p:childTnLst>
                    </p:cTn>
                  </p:par>
                  <p:par>
                    <p:cTn id="2332" fill="hold">
                      <p:stCondLst>
                        <p:cond delay="indefinite"/>
                      </p:stCondLst>
                      <p:childTnLst>
                        <p:par>
                          <p:cTn id="2333" fill="hold">
                            <p:stCondLst>
                              <p:cond delay="0"/>
                            </p:stCondLst>
                            <p:childTnLst>
                              <p:par>
                                <p:cTn id="2334" nodeType="clickEffect" fill="hold" presetClass="entr" presetID="1">
                                  <p:stCondLst>
                                    <p:cond delay="0"/>
                                  </p:stCondLst>
                                  <p:childTnLst>
                                    <p:set>
                                      <p:cBhvr>
                                        <p:cTn id="2335" dur="1" fill="hold">
                                          <p:stCondLst>
                                            <p:cond delay="0"/>
                                          </p:stCondLst>
                                        </p:cTn>
                                        <p:tgtEl>
                                          <p:spTgt spid="440"/>
                                        </p:tgtEl>
                                        <p:attrNameLst>
                                          <p:attrName>style.visibility</p:attrName>
                                        </p:attrNameLst>
                                      </p:cBhvr>
                                      <p:to>
                                        <p:strVal val="visible"/>
                                      </p:to>
                                    </p:set>
                                  </p:childTnLst>
                                </p:cTn>
                              </p:par>
                            </p:childTnLst>
                          </p:cTn>
                        </p:par>
                      </p:childTnLst>
                    </p:cTn>
                  </p:par>
                  <p:par>
                    <p:cTn id="2336" fill="hold">
                      <p:stCondLst>
                        <p:cond delay="indefinite"/>
                      </p:stCondLst>
                      <p:childTnLst>
                        <p:par>
                          <p:cTn id="2337" fill="hold">
                            <p:stCondLst>
                              <p:cond delay="0"/>
                            </p:stCondLst>
                            <p:childTnLst>
                              <p:par>
                                <p:cTn id="2338" nodeType="clickEffect" fill="hold" presetClass="entr" presetID="1">
                                  <p:stCondLst>
                                    <p:cond delay="0"/>
                                  </p:stCondLst>
                                  <p:childTnLst>
                                    <p:set>
                                      <p:cBhvr>
                                        <p:cTn id="2339" dur="1" fill="hold">
                                          <p:stCondLst>
                                            <p:cond delay="0"/>
                                          </p:stCondLst>
                                        </p:cTn>
                                        <p:tgtEl>
                                          <p:spTgt spid="441"/>
                                        </p:tgtEl>
                                        <p:attrNameLst>
                                          <p:attrName>style.visibility</p:attrName>
                                        </p:attrNameLst>
                                      </p:cBhvr>
                                      <p:to>
                                        <p:strVal val="visible"/>
                                      </p:to>
                                    </p:set>
                                  </p:childTnLst>
                                </p:cTn>
                              </p:par>
                            </p:childTnLst>
                          </p:cTn>
                        </p:par>
                      </p:childTnLst>
                    </p:cTn>
                  </p:par>
                  <p:par>
                    <p:cTn id="2340" fill="hold">
                      <p:stCondLst>
                        <p:cond delay="indefinite"/>
                      </p:stCondLst>
                      <p:childTnLst>
                        <p:par>
                          <p:cTn id="2341" fill="hold">
                            <p:stCondLst>
                              <p:cond delay="0"/>
                            </p:stCondLst>
                            <p:childTnLst>
                              <p:par>
                                <p:cTn id="2342" nodeType="clickEffect" fill="hold" presetClass="entr" presetID="1">
                                  <p:stCondLst>
                                    <p:cond delay="0"/>
                                  </p:stCondLst>
                                  <p:childTnLst>
                                    <p:set>
                                      <p:cBhvr>
                                        <p:cTn id="2343"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5" name="TextShape 1"/>
          <p:cNvSpPr txBox="1"/>
          <p:nvPr/>
        </p:nvSpPr>
        <p:spPr>
          <a:xfrm>
            <a:off x="6629400" y="609480"/>
            <a:ext cx="2286000" cy="4648320"/>
          </a:xfrm>
          <a:prstGeom prst="rect">
            <a:avLst/>
          </a:prstGeom>
          <a:noFill/>
          <a:ln w="0">
            <a:noFill/>
          </a:ln>
        </p:spPr>
        <p:txBody>
          <a:bodyPr lIns="90000" rIns="90000" tIns="46800" bIns="46800" anchor="b">
            <a:no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100" spc="-1" strike="noStrike">
                <a:solidFill>
                  <a:srgbClr val="330066"/>
                </a:solidFill>
                <a:latin typeface="Arial"/>
              </a:rPr>
              <a:t>Esempio:</a:t>
            </a:r>
            <a:br/>
            <a:br/>
            <a:r>
              <a:rPr b="1" lang="it-IT" sz="3900" spc="-1" strike="noStrike">
                <a:solidFill>
                  <a:srgbClr val="330066"/>
                </a:solidFill>
                <a:latin typeface="Arial"/>
              </a:rPr>
              <a:t>Musaios</a:t>
            </a:r>
            <a:br/>
            <a:r>
              <a:rPr b="1" lang="it-IT" sz="3900" spc="-1" strike="noStrike">
                <a:solidFill>
                  <a:srgbClr val="330066"/>
                </a:solidFill>
                <a:latin typeface="Arial"/>
              </a:rPr>
              <a:t>ricerche semplici</a:t>
            </a:r>
            <a:br/>
            <a:r>
              <a:rPr b="1" lang="it-IT" sz="3900" spc="-1" strike="noStrike">
                <a:solidFill>
                  <a:srgbClr val="330066"/>
                </a:solidFill>
                <a:latin typeface="Arial"/>
              </a:rPr>
              <a:t> </a:t>
            </a:r>
            <a:r>
              <a:rPr b="1" lang="it-IT" sz="2600" spc="-1" strike="noStrike">
                <a:solidFill>
                  <a:srgbClr val="330066"/>
                </a:solidFill>
                <a:latin typeface="Arial"/>
              </a:rPr>
              <a:t>lettura di testi</a:t>
            </a:r>
            <a:endParaRPr b="1" lang="it-IT" sz="2600" spc="-1" strike="noStrike">
              <a:solidFill>
                <a:srgbClr val="330066"/>
              </a:solidFill>
              <a:latin typeface="Arial"/>
            </a:endParaRPr>
          </a:p>
        </p:txBody>
      </p:sp>
      <p:pic>
        <p:nvPicPr>
          <p:cNvPr id="446" name="" descr=""/>
          <p:cNvPicPr/>
          <p:nvPr/>
        </p:nvPicPr>
        <p:blipFill>
          <a:blip r:embed="rId1"/>
          <a:stretch/>
        </p:blipFill>
        <p:spPr>
          <a:xfrm>
            <a:off x="533520" y="304920"/>
            <a:ext cx="5968800" cy="5943600"/>
          </a:xfrm>
          <a:prstGeom prst="rect">
            <a:avLst/>
          </a:prstGeom>
          <a:ln w="0">
            <a:noFill/>
          </a:ln>
        </p:spPr>
      </p:pic>
    </p:spTree>
  </p:cSld>
  <p:transition>
    <p:wedge/>
  </p:transition>
  <p:timing>
    <p:tnLst>
      <p:par>
        <p:cTn id="2344" dur="indefinite" restart="never" nodeType="tmRoot">
          <p:childTnLst>
            <p:seq>
              <p:cTn id="2345" dur="indefinite" nodeType="mainSeq">
                <p:childTnLst>
                  <p:par>
                    <p:cTn id="2346" fill="hold">
                      <p:stCondLst>
                        <p:cond delay="indefinite"/>
                      </p:stCondLst>
                      <p:childTnLst>
                        <p:par>
                          <p:cTn id="2347" fill="hold">
                            <p:stCondLst>
                              <p:cond delay="0"/>
                            </p:stCondLst>
                            <p:childTnLst>
                              <p:par>
                                <p:cTn id="2348" nodeType="clickEffect" fill="hold" presetClass="entr" presetID="2" presetSubtype="12">
                                  <p:stCondLst>
                                    <p:cond delay="0"/>
                                  </p:stCondLst>
                                  <p:childTnLst>
                                    <p:set>
                                      <p:cBhvr>
                                        <p:cTn id="2349" dur="1" fill="hold">
                                          <p:stCondLst>
                                            <p:cond delay="0"/>
                                          </p:stCondLst>
                                        </p:cTn>
                                        <p:tgtEl>
                                          <p:spTgt spid="446"/>
                                        </p:tgtEl>
                                        <p:attrNameLst>
                                          <p:attrName>style.visibility</p:attrName>
                                        </p:attrNameLst>
                                      </p:cBhvr>
                                      <p:to>
                                        <p:strVal val="visible"/>
                                      </p:to>
                                    </p:set>
                                    <p:anim calcmode="lin" valueType="num">
                                      <p:cBhvr additive="base">
                                        <p:cTn id="2350" dur="500" fill="hold"/>
                                        <p:tgtEl>
                                          <p:spTgt spid="446"/>
                                        </p:tgtEl>
                                        <p:attrNameLst>
                                          <p:attrName>ppt_x</p:attrName>
                                        </p:attrNameLst>
                                      </p:cBhvr>
                                      <p:tavLst>
                                        <p:tav tm="0">
                                          <p:val>
                                            <p:strVal val="0-#ppt_w/2"/>
                                          </p:val>
                                        </p:tav>
                                        <p:tav tm="100000">
                                          <p:val>
                                            <p:strVal val="#ppt_x"/>
                                          </p:val>
                                        </p:tav>
                                      </p:tavLst>
                                    </p:anim>
                                    <p:anim calcmode="lin" valueType="num">
                                      <p:cBhvr additive="base">
                                        <p:cTn id="2351" dur="500" fill="hold"/>
                                        <p:tgtEl>
                                          <p:spTgt spid="4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7" name="TextShape 1"/>
          <p:cNvSpPr txBox="1"/>
          <p:nvPr/>
        </p:nvSpPr>
        <p:spPr>
          <a:xfrm>
            <a:off x="6933960" y="609120"/>
            <a:ext cx="1981080" cy="4800600"/>
          </a:xfrm>
          <a:prstGeom prst="rect">
            <a:avLst/>
          </a:prstGeom>
          <a:noFill/>
          <a:ln w="0">
            <a:noFill/>
          </a:ln>
        </p:spPr>
        <p:txBody>
          <a:bodyPr lIns="90000" rIns="90000" tIns="46800" bIns="4680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Musaios</a:t>
            </a:r>
            <a:br/>
            <a:br/>
            <a:r>
              <a:rPr b="1" lang="it-IT" sz="3500" spc="-1" strike="noStrike">
                <a:solidFill>
                  <a:srgbClr val="330066"/>
                </a:solidFill>
                <a:latin typeface="Arial"/>
              </a:rPr>
              <a:t>ricerche semplici</a:t>
            </a:r>
            <a:br/>
            <a:br/>
            <a:r>
              <a:rPr b="1" lang="it-IT" sz="2100" spc="-1" strike="noStrike">
                <a:solidFill>
                  <a:srgbClr val="330066"/>
                </a:solidFill>
                <a:latin typeface="Arial"/>
              </a:rPr>
              <a:t>ricerca semplice in uno o più autori</a:t>
            </a:r>
            <a:endParaRPr b="1" lang="it-IT" sz="2100" spc="-1" strike="noStrike">
              <a:solidFill>
                <a:srgbClr val="330066"/>
              </a:solidFill>
              <a:latin typeface="Arial"/>
            </a:endParaRPr>
          </a:p>
        </p:txBody>
      </p:sp>
      <p:pic>
        <p:nvPicPr>
          <p:cNvPr id="448" name="" descr=""/>
          <p:cNvPicPr/>
          <p:nvPr/>
        </p:nvPicPr>
        <p:blipFill>
          <a:blip r:embed="rId1"/>
          <a:stretch/>
        </p:blipFill>
        <p:spPr>
          <a:xfrm>
            <a:off x="304920" y="304920"/>
            <a:ext cx="6476760" cy="5771880"/>
          </a:xfrm>
          <a:prstGeom prst="rect">
            <a:avLst/>
          </a:prstGeom>
          <a:ln w="0">
            <a:noFill/>
          </a:ln>
        </p:spPr>
      </p:pic>
    </p:spTree>
  </p:cSld>
  <p:transition>
    <p:wedge/>
  </p:transition>
  <p:timing>
    <p:tnLst>
      <p:par>
        <p:cTn id="2352" dur="indefinite" restart="never" nodeType="tmRoot">
          <p:childTnLst>
            <p:seq>
              <p:cTn id="2353" dur="indefinite" nodeType="mainSeq">
                <p:childTnLst>
                  <p:par>
                    <p:cTn id="2354" fill="hold">
                      <p:stCondLst>
                        <p:cond delay="indefinite"/>
                      </p:stCondLst>
                      <p:childTnLst>
                        <p:par>
                          <p:cTn id="2355" fill="hold">
                            <p:stCondLst>
                              <p:cond delay="0"/>
                            </p:stCondLst>
                            <p:childTnLst>
                              <p:par>
                                <p:cTn id="2356" nodeType="clickEffect" fill="hold" presetClass="entr" presetID="12" presetSubtype="4">
                                  <p:stCondLst>
                                    <p:cond delay="0"/>
                                  </p:stCondLst>
                                  <p:childTnLst>
                                    <p:set>
                                      <p:cBhvr>
                                        <p:cTn id="2357" dur="1" fill="hold">
                                          <p:stCondLst>
                                            <p:cond delay="0"/>
                                          </p:stCondLst>
                                        </p:cTn>
                                        <p:tgtEl>
                                          <p:spTgt spid="448"/>
                                        </p:tgtEl>
                                        <p:attrNameLst>
                                          <p:attrName>style.visibility</p:attrName>
                                        </p:attrNameLst>
                                      </p:cBhvr>
                                      <p:to>
                                        <p:strVal val="visible"/>
                                      </p:to>
                                    </p:set>
                                    <p:animEffect filter="slide(fromBottom)" transition="in">
                                      <p:cBhvr additive="repl">
                                        <p:cTn id="2358" dur="5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9" name="TextShape 1"/>
          <p:cNvSpPr txBox="1"/>
          <p:nvPr/>
        </p:nvSpPr>
        <p:spPr>
          <a:xfrm>
            <a:off x="539640" y="691920"/>
            <a:ext cx="5703840" cy="1122120"/>
          </a:xfrm>
          <a:prstGeom prst="rect">
            <a:avLst/>
          </a:prstGeom>
          <a:noFill/>
          <a:ln w="0">
            <a:noFill/>
          </a:ln>
        </p:spPr>
        <p:txBody>
          <a:bodyPr lIns="90000" rIns="90000" tIns="46800" bIns="46800" anchor="b">
            <a:no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Musaios</a:t>
            </a:r>
            <a:br/>
            <a:r>
              <a:rPr b="1" lang="it-IT" sz="3900" spc="-1" strike="noStrike">
                <a:solidFill>
                  <a:srgbClr val="330066"/>
                </a:solidFill>
                <a:latin typeface="Arial"/>
              </a:rPr>
              <a:t>ricerche complesse </a:t>
            </a:r>
            <a:br/>
            <a:r>
              <a:rPr b="1" lang="it-IT" sz="2600" spc="-1" strike="noStrike">
                <a:solidFill>
                  <a:srgbClr val="330066"/>
                </a:solidFill>
                <a:latin typeface="Arial"/>
              </a:rPr>
              <a:t>con operatori booleani</a:t>
            </a:r>
            <a:endParaRPr b="1" lang="it-IT" sz="2600" spc="-1" strike="noStrike">
              <a:solidFill>
                <a:srgbClr val="330066"/>
              </a:solidFill>
              <a:latin typeface="Arial"/>
            </a:endParaRPr>
          </a:p>
        </p:txBody>
      </p:sp>
      <p:sp>
        <p:nvSpPr>
          <p:cNvPr id="450" name="CustomShape 2"/>
          <p:cNvSpPr/>
          <p:nvPr/>
        </p:nvSpPr>
        <p:spPr>
          <a:xfrm>
            <a:off x="6400800" y="2133720"/>
            <a:ext cx="2438280" cy="4338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2400" spc="-1" strike="noStrike">
                <a:solidFill>
                  <a:srgbClr val="000000"/>
                </a:solidFill>
                <a:latin typeface="Times New Roman"/>
              </a:rPr>
              <a:t>Operatori booleani:</a:t>
            </a:r>
            <a:endParaRPr b="0" lang="it-IT" sz="2400" spc="-1" strike="noStrike">
              <a:solidFill>
                <a:srgbClr val="000000"/>
              </a:solidFill>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2400" spc="-1" strike="noStrike">
                <a:solidFill>
                  <a:srgbClr val="000000"/>
                </a:solidFill>
                <a:latin typeface="Times New Roman"/>
              </a:rPr>
              <a:t>&amp; = and</a:t>
            </a:r>
            <a:endParaRPr b="0" lang="it-IT" sz="2400" spc="-1" strike="noStrike">
              <a:solidFill>
                <a:srgbClr val="000000"/>
              </a:solidFill>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2400" spc="-1" strike="noStrike">
                <a:solidFill>
                  <a:srgbClr val="000000"/>
                </a:solidFill>
                <a:latin typeface="Times New Roman"/>
              </a:rPr>
              <a:t>&amp; not: and not</a:t>
            </a:r>
            <a:endParaRPr b="0" lang="it-IT" sz="2400" spc="-1" strike="noStrike">
              <a:solidFill>
                <a:srgbClr val="000000"/>
              </a:solidFill>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2400" spc="-1" strike="noStrike">
                <a:solidFill>
                  <a:srgbClr val="000000"/>
                </a:solidFill>
                <a:latin typeface="Times New Roman"/>
              </a:rPr>
              <a:t>? = un carattere</a:t>
            </a:r>
            <a:endParaRPr b="0" lang="it-IT" sz="2400" spc="-1" strike="noStrike">
              <a:solidFill>
                <a:srgbClr val="000000"/>
              </a:solidFill>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2400" spc="-1" strike="noStrike">
                <a:solidFill>
                  <a:srgbClr val="000000"/>
                </a:solidFill>
                <a:latin typeface="Times New Roman"/>
              </a:rPr>
              <a:t>* = qualsivoglia numero di caratteri</a:t>
            </a:r>
            <a:endParaRPr b="0" lang="it-IT" sz="2400" spc="-1" strike="noStrike">
              <a:solidFill>
                <a:srgbClr val="000000"/>
              </a:solidFill>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400" spc="-1" strike="noStrike">
              <a:solidFill>
                <a:srgbClr val="000000"/>
              </a:solidFill>
              <a:latin typeface="Times New Roman"/>
            </a:endParaRPr>
          </a:p>
        </p:txBody>
      </p:sp>
      <p:pic>
        <p:nvPicPr>
          <p:cNvPr id="451" name="" descr=""/>
          <p:cNvPicPr/>
          <p:nvPr/>
        </p:nvPicPr>
        <p:blipFill>
          <a:blip r:embed="rId1"/>
          <a:stretch/>
        </p:blipFill>
        <p:spPr>
          <a:xfrm>
            <a:off x="304920" y="2209680"/>
            <a:ext cx="5867280" cy="3657600"/>
          </a:xfrm>
          <a:prstGeom prst="rect">
            <a:avLst/>
          </a:prstGeom>
          <a:ln w="0">
            <a:noFill/>
          </a:ln>
        </p:spPr>
      </p:pic>
      <p:sp>
        <p:nvSpPr>
          <p:cNvPr id="452" name="CustomShape 3"/>
          <p:cNvSpPr/>
          <p:nvPr/>
        </p:nvSpPr>
        <p:spPr>
          <a:xfrm>
            <a:off x="6300720" y="981000"/>
            <a:ext cx="1295640" cy="685800"/>
          </a:xfrm>
          <a:custGeom>
            <a:avLst/>
            <a:gdLst/>
            <a:ahLst/>
            <a:rect l="0" t="0" r="r" b="b"/>
            <a:pathLst>
              <a:path w="3600" h="1907">
                <a:moveTo>
                  <a:pt x="0" y="0"/>
                </a:moveTo>
                <a:lnTo>
                  <a:pt x="3599" y="0"/>
                </a:lnTo>
                <a:lnTo>
                  <a:pt x="3599" y="1906"/>
                </a:lnTo>
                <a:lnTo>
                  <a:pt x="0" y="1906"/>
                </a:lnTo>
                <a:lnTo>
                  <a:pt x="0" y="0"/>
                </a:lnTo>
                <a:moveTo>
                  <a:pt x="0" y="0"/>
                </a:moveTo>
                <a:lnTo>
                  <a:pt x="3599" y="0"/>
                </a:lnTo>
                <a:lnTo>
                  <a:pt x="3476" y="123"/>
                </a:lnTo>
                <a:lnTo>
                  <a:pt x="123" y="123"/>
                </a:lnTo>
                <a:lnTo>
                  <a:pt x="0" y="0"/>
                </a:lnTo>
                <a:moveTo>
                  <a:pt x="3599" y="0"/>
                </a:moveTo>
                <a:lnTo>
                  <a:pt x="3599" y="1906"/>
                </a:lnTo>
                <a:lnTo>
                  <a:pt x="3476" y="1782"/>
                </a:lnTo>
                <a:lnTo>
                  <a:pt x="3476" y="123"/>
                </a:lnTo>
                <a:lnTo>
                  <a:pt x="3599" y="0"/>
                </a:lnTo>
                <a:moveTo>
                  <a:pt x="3599" y="1906"/>
                </a:moveTo>
                <a:lnTo>
                  <a:pt x="0" y="1906"/>
                </a:lnTo>
                <a:lnTo>
                  <a:pt x="123" y="1782"/>
                </a:lnTo>
                <a:lnTo>
                  <a:pt x="3476" y="1782"/>
                </a:lnTo>
                <a:lnTo>
                  <a:pt x="3599" y="1906"/>
                </a:lnTo>
                <a:moveTo>
                  <a:pt x="0" y="1906"/>
                </a:moveTo>
                <a:lnTo>
                  <a:pt x="0" y="0"/>
                </a:lnTo>
                <a:lnTo>
                  <a:pt x="123" y="123"/>
                </a:lnTo>
                <a:lnTo>
                  <a:pt x="123" y="1782"/>
                </a:lnTo>
                <a:lnTo>
                  <a:pt x="0" y="1906"/>
                </a:lnTo>
                <a:moveTo>
                  <a:pt x="1181" y="953"/>
                </a:moveTo>
                <a:lnTo>
                  <a:pt x="2418" y="334"/>
                </a:lnTo>
                <a:lnTo>
                  <a:pt x="2418" y="1571"/>
                </a:lnTo>
                <a:lnTo>
                  <a:pt x="1181" y="953"/>
                </a:lnTo>
              </a:path>
            </a:pathLst>
          </a:custGeom>
          <a:solidFill>
            <a:srgbClr val="cccc00"/>
          </a:solidFill>
          <a:ln w="9360">
            <a:solidFill>
              <a:srgbClr val="000000"/>
            </a:solidFill>
            <a:miter/>
          </a:ln>
        </p:spPr>
        <p:style>
          <a:lnRef idx="0"/>
          <a:fillRef idx="0"/>
          <a:effectRef idx="0"/>
          <a:fontRef idx="minor"/>
        </p:style>
      </p:sp>
    </p:spTree>
  </p:cSld>
  <p:transition>
    <p:wedge/>
  </p:transition>
  <p:timing>
    <p:tnLst>
      <p:par>
        <p:cTn id="2359" dur="indefinite" restart="never" nodeType="tmRoot">
          <p:childTnLst>
            <p:seq>
              <p:cTn id="2360" dur="indefinite" nodeType="mainSeq">
                <p:childTnLst>
                  <p:par>
                    <p:cTn id="2361" fill="hold">
                      <p:stCondLst>
                        <p:cond delay="indefinite"/>
                      </p:stCondLst>
                      <p:childTnLst>
                        <p:par>
                          <p:cTn id="2362" fill="hold">
                            <p:stCondLst>
                              <p:cond delay="0"/>
                            </p:stCondLst>
                            <p:childTnLst>
                              <p:par>
                                <p:cTn id="2363" nodeType="clickEffect" fill="hold" presetClass="entr" presetID="23" presetSubtype="16">
                                  <p:stCondLst>
                                    <p:cond delay="0"/>
                                  </p:stCondLst>
                                  <p:childTnLst>
                                    <p:set>
                                      <p:cBhvr>
                                        <p:cTn id="2364" dur="1" fill="hold">
                                          <p:stCondLst>
                                            <p:cond delay="0"/>
                                          </p:stCondLst>
                                        </p:cTn>
                                        <p:tgtEl>
                                          <p:spTgt spid="451"/>
                                        </p:tgtEl>
                                        <p:attrNameLst>
                                          <p:attrName>style.visibility</p:attrName>
                                        </p:attrNameLst>
                                      </p:cBhvr>
                                      <p:to>
                                        <p:strVal val="visible"/>
                                      </p:to>
                                    </p:set>
                                    <p:anim calcmode="lin" valueType="num">
                                      <p:cBhvr additive="repl">
                                        <p:cTn id="2365" dur="500" fill="hold"/>
                                        <p:tgtEl>
                                          <p:spTgt spid="451"/>
                                        </p:tgtEl>
                                        <p:attrNameLst>
                                          <p:attrName>ppt_w</p:attrName>
                                        </p:attrNameLst>
                                      </p:cBhvr>
                                      <p:tavLst>
                                        <p:tav tm="0">
                                          <p:val>
                                            <p:fltVal val="0"/>
                                          </p:val>
                                        </p:tav>
                                        <p:tav tm="100000">
                                          <p:val>
                                            <p:strVal val="#ppt_w"/>
                                          </p:val>
                                        </p:tav>
                                      </p:tavLst>
                                    </p:anim>
                                    <p:anim calcmode="lin" valueType="num">
                                      <p:cBhvr additive="repl">
                                        <p:cTn id="2366" dur="500" fill="hold"/>
                                        <p:tgtEl>
                                          <p:spTgt spid="451"/>
                                        </p:tgtEl>
                                        <p:attrNameLst>
                                          <p:attrName>ppt_h</p:attrName>
                                        </p:attrNameLst>
                                      </p:cBhvr>
                                      <p:tavLst>
                                        <p:tav tm="0">
                                          <p:val>
                                            <p:fltVal val="0"/>
                                          </p:val>
                                        </p:tav>
                                        <p:tav tm="100000">
                                          <p:val>
                                            <p:strVal val="#ppt_h"/>
                                          </p:val>
                                        </p:tav>
                                      </p:tavLst>
                                    </p:anim>
                                  </p:childTnLst>
                                </p:cTn>
                              </p:par>
                            </p:childTnLst>
                          </p:cTn>
                        </p:par>
                      </p:childTnLst>
                    </p:cTn>
                  </p:par>
                  <p:par>
                    <p:cTn id="2367" fill="hold">
                      <p:stCondLst>
                        <p:cond delay="indefinite"/>
                      </p:stCondLst>
                      <p:childTnLst>
                        <p:par>
                          <p:cTn id="2368" fill="hold">
                            <p:stCondLst>
                              <p:cond delay="0"/>
                            </p:stCondLst>
                            <p:childTnLst>
                              <p:par>
                                <p:cTn id="2369" nodeType="clickEffect" fill="hold" presetClass="entr" presetID="12" presetSubtype="2">
                                  <p:stCondLst>
                                    <p:cond delay="0"/>
                                  </p:stCondLst>
                                  <p:childTnLst>
                                    <p:set>
                                      <p:cBhvr>
                                        <p:cTn id="2370" dur="1" fill="hold">
                                          <p:stCondLst>
                                            <p:cond delay="0"/>
                                          </p:stCondLst>
                                        </p:cTn>
                                        <p:tgtEl>
                                          <p:spTgt spid="450">
                                            <p:txEl>
                                              <p:pRg st="0" end="0"/>
                                            </p:txEl>
                                          </p:spTgt>
                                        </p:tgtEl>
                                        <p:attrNameLst>
                                          <p:attrName>style.visibility</p:attrName>
                                        </p:attrNameLst>
                                      </p:cBhvr>
                                      <p:to>
                                        <p:strVal val="visible"/>
                                      </p:to>
                                    </p:set>
                                    <p:animEffect filter="slide(fromRight)" transition="in">
                                      <p:cBhvr additive="repl">
                                        <p:cTn id="2371" dur="500"/>
                                        <p:tgtEl>
                                          <p:spTgt spid="450">
                                            <p:txEl>
                                              <p:pRg st="0" end="0"/>
                                            </p:txEl>
                                          </p:spTgt>
                                        </p:tgtEl>
                                      </p:cBhvr>
                                    </p:animEffect>
                                  </p:childTnLst>
                                </p:cTn>
                              </p:par>
                            </p:childTnLst>
                          </p:cTn>
                        </p:par>
                      </p:childTnLst>
                    </p:cTn>
                  </p:par>
                  <p:par>
                    <p:cTn id="2372" fill="hold">
                      <p:stCondLst>
                        <p:cond delay="indefinite"/>
                      </p:stCondLst>
                      <p:childTnLst>
                        <p:par>
                          <p:cTn id="2373" fill="hold">
                            <p:stCondLst>
                              <p:cond delay="0"/>
                            </p:stCondLst>
                            <p:childTnLst>
                              <p:par>
                                <p:cTn id="2374" nodeType="clickEffect" fill="hold" presetClass="entr" presetID="12" presetSubtype="2">
                                  <p:stCondLst>
                                    <p:cond delay="0"/>
                                  </p:stCondLst>
                                  <p:childTnLst>
                                    <p:set>
                                      <p:cBhvr>
                                        <p:cTn id="2375" dur="1" fill="hold">
                                          <p:stCondLst>
                                            <p:cond delay="0"/>
                                          </p:stCondLst>
                                        </p:cTn>
                                        <p:tgtEl>
                                          <p:spTgt spid="450">
                                            <p:txEl>
                                              <p:pRg st="1" end="1"/>
                                            </p:txEl>
                                          </p:spTgt>
                                        </p:tgtEl>
                                        <p:attrNameLst>
                                          <p:attrName>style.visibility</p:attrName>
                                        </p:attrNameLst>
                                      </p:cBhvr>
                                      <p:to>
                                        <p:strVal val="visible"/>
                                      </p:to>
                                    </p:set>
                                    <p:animEffect filter="slide(fromRight)" transition="in">
                                      <p:cBhvr additive="repl">
                                        <p:cTn id="2376" dur="500"/>
                                        <p:tgtEl>
                                          <p:spTgt spid="450">
                                            <p:txEl>
                                              <p:pRg st="1" end="1"/>
                                            </p:txEl>
                                          </p:spTgt>
                                        </p:tgtEl>
                                      </p:cBhvr>
                                    </p:animEffect>
                                  </p:childTnLst>
                                </p:cTn>
                              </p:par>
                            </p:childTnLst>
                          </p:cTn>
                        </p:par>
                      </p:childTnLst>
                    </p:cTn>
                  </p:par>
                  <p:par>
                    <p:cTn id="2377" fill="hold">
                      <p:stCondLst>
                        <p:cond delay="indefinite"/>
                      </p:stCondLst>
                      <p:childTnLst>
                        <p:par>
                          <p:cTn id="2378" fill="hold">
                            <p:stCondLst>
                              <p:cond delay="0"/>
                            </p:stCondLst>
                            <p:childTnLst>
                              <p:par>
                                <p:cTn id="2379" nodeType="clickEffect" fill="hold" presetClass="entr" presetID="12" presetSubtype="2">
                                  <p:stCondLst>
                                    <p:cond delay="0"/>
                                  </p:stCondLst>
                                  <p:childTnLst>
                                    <p:set>
                                      <p:cBhvr>
                                        <p:cTn id="2380" dur="1" fill="hold">
                                          <p:stCondLst>
                                            <p:cond delay="0"/>
                                          </p:stCondLst>
                                        </p:cTn>
                                        <p:tgtEl>
                                          <p:spTgt spid="450">
                                            <p:txEl>
                                              <p:pRg st="2" end="2"/>
                                            </p:txEl>
                                          </p:spTgt>
                                        </p:tgtEl>
                                        <p:attrNameLst>
                                          <p:attrName>style.visibility</p:attrName>
                                        </p:attrNameLst>
                                      </p:cBhvr>
                                      <p:to>
                                        <p:strVal val="visible"/>
                                      </p:to>
                                    </p:set>
                                    <p:animEffect filter="slide(fromRight)" transition="in">
                                      <p:cBhvr additive="repl">
                                        <p:cTn id="2381" dur="500"/>
                                        <p:tgtEl>
                                          <p:spTgt spid="450">
                                            <p:txEl>
                                              <p:pRg st="2" end="2"/>
                                            </p:txEl>
                                          </p:spTgt>
                                        </p:tgtEl>
                                      </p:cBhvr>
                                    </p:animEffect>
                                  </p:childTnLst>
                                </p:cTn>
                              </p:par>
                            </p:childTnLst>
                          </p:cTn>
                        </p:par>
                      </p:childTnLst>
                    </p:cTn>
                  </p:par>
                  <p:par>
                    <p:cTn id="2382" fill="hold">
                      <p:stCondLst>
                        <p:cond delay="indefinite"/>
                      </p:stCondLst>
                      <p:childTnLst>
                        <p:par>
                          <p:cTn id="2383" fill="hold">
                            <p:stCondLst>
                              <p:cond delay="0"/>
                            </p:stCondLst>
                            <p:childTnLst>
                              <p:par>
                                <p:cTn id="2384" nodeType="clickEffect" fill="hold" presetClass="entr" presetID="12" presetSubtype="2">
                                  <p:stCondLst>
                                    <p:cond delay="0"/>
                                  </p:stCondLst>
                                  <p:childTnLst>
                                    <p:set>
                                      <p:cBhvr>
                                        <p:cTn id="2385" dur="1" fill="hold">
                                          <p:stCondLst>
                                            <p:cond delay="0"/>
                                          </p:stCondLst>
                                        </p:cTn>
                                        <p:tgtEl>
                                          <p:spTgt spid="450">
                                            <p:txEl>
                                              <p:pRg st="3" end="3"/>
                                            </p:txEl>
                                          </p:spTgt>
                                        </p:tgtEl>
                                        <p:attrNameLst>
                                          <p:attrName>style.visibility</p:attrName>
                                        </p:attrNameLst>
                                      </p:cBhvr>
                                      <p:to>
                                        <p:strVal val="visible"/>
                                      </p:to>
                                    </p:set>
                                    <p:animEffect filter="slide(fromRight)" transition="in">
                                      <p:cBhvr additive="repl">
                                        <p:cTn id="2386" dur="500"/>
                                        <p:tgtEl>
                                          <p:spTgt spid="450">
                                            <p:txEl>
                                              <p:pRg st="3" end="3"/>
                                            </p:txEl>
                                          </p:spTgt>
                                        </p:tgtEl>
                                      </p:cBhvr>
                                    </p:animEffect>
                                  </p:childTnLst>
                                </p:cTn>
                              </p:par>
                            </p:childTnLst>
                          </p:cTn>
                        </p:par>
                      </p:childTnLst>
                    </p:cTn>
                  </p:par>
                  <p:par>
                    <p:cTn id="2387" fill="hold">
                      <p:stCondLst>
                        <p:cond delay="indefinite"/>
                      </p:stCondLst>
                      <p:childTnLst>
                        <p:par>
                          <p:cTn id="2388" fill="hold">
                            <p:stCondLst>
                              <p:cond delay="0"/>
                            </p:stCondLst>
                            <p:childTnLst>
                              <p:par>
                                <p:cTn id="2389" nodeType="clickEffect" fill="hold" presetClass="entr" presetID="12" presetSubtype="2">
                                  <p:stCondLst>
                                    <p:cond delay="0"/>
                                  </p:stCondLst>
                                  <p:childTnLst>
                                    <p:set>
                                      <p:cBhvr>
                                        <p:cTn id="2390" dur="1" fill="hold">
                                          <p:stCondLst>
                                            <p:cond delay="0"/>
                                          </p:stCondLst>
                                        </p:cTn>
                                        <p:tgtEl>
                                          <p:spTgt spid="450">
                                            <p:txEl>
                                              <p:pRg st="4" end="4"/>
                                            </p:txEl>
                                          </p:spTgt>
                                        </p:tgtEl>
                                        <p:attrNameLst>
                                          <p:attrName>style.visibility</p:attrName>
                                        </p:attrNameLst>
                                      </p:cBhvr>
                                      <p:to>
                                        <p:strVal val="visible"/>
                                      </p:to>
                                    </p:set>
                                    <p:animEffect filter="slide(fromRight)" transition="in">
                                      <p:cBhvr additive="repl">
                                        <p:cTn id="2391" dur="500"/>
                                        <p:tgtEl>
                                          <p:spTgt spid="45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Per le edizioni critiche </a:t>
            </a:r>
            <a:endParaRPr b="1" lang="it-IT" sz="3900" spc="-1" strike="noStrike">
              <a:solidFill>
                <a:srgbClr val="330066"/>
              </a:solidFill>
              <a:latin typeface="Arial"/>
            </a:endParaRPr>
          </a:p>
        </p:txBody>
      </p:sp>
      <p:sp>
        <p:nvSpPr>
          <p:cNvPr id="454"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3000" spc="-1" strike="noStrike">
                <a:solidFill>
                  <a:srgbClr val="008080"/>
                </a:solidFill>
                <a:latin typeface="Arial"/>
              </a:rPr>
              <a:t>Classical Text Editor </a:t>
            </a:r>
            <a:endParaRPr b="0" lang="it-IT" sz="3000" spc="-1" strike="noStrike">
              <a:solidFill>
                <a:srgbClr val="008080"/>
              </a:solidFill>
              <a:latin typeface="Arial"/>
            </a:endParaRPr>
          </a:p>
          <a:p>
            <a:pPr marL="342720" indent="-342720">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lvl="1" marL="691920" indent="-347760">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Utile per </a:t>
            </a:r>
            <a:endParaRPr b="0" lang="it-IT" sz="26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ff6600"/>
                </a:solidFill>
                <a:latin typeface="Arial"/>
              </a:rPr>
              <a:t>edizioni critiche</a:t>
            </a:r>
            <a:endParaRPr b="0" lang="it-IT" sz="26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ff6600"/>
                </a:solidFill>
                <a:latin typeface="Arial"/>
              </a:rPr>
              <a:t>commentari </a:t>
            </a:r>
            <a:endParaRPr b="0" lang="it-IT" sz="26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ff6600"/>
                </a:solidFill>
                <a:latin typeface="Arial"/>
              </a:rPr>
              <a:t>pubblicazioni elettroniche</a:t>
            </a:r>
            <a:br/>
            <a:r>
              <a:rPr b="0" lang="it-IT" sz="2600" spc="-1" strike="noStrike">
                <a:solidFill>
                  <a:srgbClr val="ff6600"/>
                </a:solidFill>
                <a:latin typeface="Arial"/>
              </a:rPr>
              <a:t>(</a:t>
            </a:r>
            <a:r>
              <a:rPr b="1" lang="it-IT" sz="2600" spc="-1" strike="noStrike">
                <a:solidFill>
                  <a:srgbClr val="ff6600"/>
                </a:solidFill>
                <a:latin typeface="Arial"/>
              </a:rPr>
              <a:t>apparatus</a:t>
            </a:r>
            <a:r>
              <a:rPr b="0" lang="it-IT" sz="2600" spc="-1" strike="noStrike">
                <a:solidFill>
                  <a:srgbClr val="ff6600"/>
                </a:solidFill>
                <a:latin typeface="Arial"/>
              </a:rPr>
              <a:t> - </a:t>
            </a:r>
            <a:r>
              <a:rPr b="1" lang="it-IT" sz="2600" spc="-1" strike="noStrike">
                <a:solidFill>
                  <a:srgbClr val="ff6600"/>
                </a:solidFill>
                <a:latin typeface="Arial"/>
              </a:rPr>
              <a:t>bidirectional text</a:t>
            </a:r>
            <a:r>
              <a:rPr b="0" lang="it-IT" sz="2600" spc="-1" strike="noStrike">
                <a:solidFill>
                  <a:srgbClr val="ff6600"/>
                </a:solidFill>
                <a:latin typeface="Arial"/>
              </a:rPr>
              <a:t> – </a:t>
            </a:r>
            <a:r>
              <a:rPr b="1" lang="it-IT" sz="2600" spc="-1" strike="noStrike">
                <a:solidFill>
                  <a:srgbClr val="ff6600"/>
                </a:solidFill>
                <a:latin typeface="Arial"/>
              </a:rPr>
              <a:t>sigla)</a:t>
            </a:r>
            <a:r>
              <a:rPr b="0" lang="it-IT" sz="2600" spc="-1" strike="noStrike">
                <a:solidFill>
                  <a:srgbClr val="ff6600"/>
                </a:solidFill>
                <a:latin typeface="Arial"/>
              </a:rPr>
              <a:t> </a:t>
            </a:r>
            <a:endParaRPr b="0" lang="it-IT" sz="26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spTree>
  </p:cSld>
  <p:transition>
    <p:wedge/>
  </p:transition>
  <p:timing>
    <p:tnLst>
      <p:par>
        <p:cTn id="2392" dur="indefinite" restart="never" nodeType="tmRoot">
          <p:childTnLst>
            <p:seq>
              <p:cTn id="2393" dur="indefinite" nodeType="mainSeq">
                <p:childTnLst>
                  <p:par>
                    <p:cTn id="2394" fill="hold">
                      <p:stCondLst>
                        <p:cond delay="0"/>
                      </p:stCondLst>
                      <p:childTnLst>
                        <p:par>
                          <p:cTn id="2395" fill="hold">
                            <p:stCondLst>
                              <p:cond delay="0"/>
                            </p:stCondLst>
                            <p:childTnLst>
                              <p:par>
                                <p:cTn id="2396" nodeType="afterEffect" fill="hold" presetClass="entr" presetID="24">
                                  <p:stCondLst>
                                    <p:cond delay="0"/>
                                  </p:stCondLst>
                                  <p:childTnLst>
                                    <p:set>
                                      <p:cBhvr>
                                        <p:cTn id="2397" dur="1" fill="hold">
                                          <p:stCondLst>
                                            <p:cond delay="0"/>
                                          </p:stCondLst>
                                        </p:cTn>
                                        <p:tgtEl>
                                          <p:spTgt spid="453"/>
                                        </p:tgtEl>
                                        <p:attrNameLst>
                                          <p:attrName>style.visibility</p:attrName>
                                        </p:attrNameLst>
                                      </p:cBhvr>
                                      <p:to>
                                        <p:strVal val="visible"/>
                                      </p:to>
                                    </p:set>
                                    <p:animEffect filter="fade" transition="in">
                                      <p:cBhvr additive="repl">
                                        <p:cTn id="2398" dur="2000"/>
                                        <p:tgtEl>
                                          <p:spTgt spid="453"/>
                                        </p:tgtEl>
                                      </p:cBhvr>
                                    </p:animEffect>
                                    <p:anim calcmode="lin" valueType="num">
                                      <p:cBhvr additive="repl">
                                        <p:cTn id="2399" dur="2000" fill="hold"/>
                                        <p:tgtEl>
                                          <p:spTgt spid="453"/>
                                        </p:tgtEl>
                                        <p:attrNameLst>
                                          <p:attrName>ppt_w</p:attrName>
                                        </p:attrNameLst>
                                      </p:cBhvr>
                                      <p:tavLst>
                                        <p:tav fmla="width*sin(2.5*pi*$)" tm="0">
                                          <p:val>
                                            <p:strVal val="0"/>
                                          </p:val>
                                        </p:tav>
                                        <p:tav fmla="width*sin(2.5*pi*$)" tm="100000">
                                          <p:val>
                                            <p:strVal val="1"/>
                                          </p:val>
                                        </p:tav>
                                      </p:tavLst>
                                    </p:anim>
                                    <p:anim calcmode="lin" valueType="num">
                                      <p:cBhvr additive="repl">
                                        <p:cTn id="2400" dur="2000" fill="hold"/>
                                        <p:tgtEl>
                                          <p:spTgt spid="453"/>
                                        </p:tgtEl>
                                        <p:attrNameLst>
                                          <p:attrName>ppt_h</p:attrName>
                                        </p:attrNameLst>
                                      </p:cBhvr>
                                      <p:tavLst>
                                        <p:tav tm="0">
                                          <p:val>
                                            <p:strVal val="#ppt_h"/>
                                          </p:val>
                                        </p:tav>
                                        <p:tav tm="100000">
                                          <p:val>
                                            <p:strVal val="#ppt_h"/>
                                          </p:val>
                                        </p:tav>
                                      </p:tavLst>
                                    </p:anim>
                                  </p:childTnLst>
                                </p:cTn>
                              </p:par>
                            </p:childTnLst>
                          </p:cTn>
                        </p:par>
                      </p:childTnLst>
                    </p:cTn>
                  </p:par>
                  <p:par>
                    <p:cTn id="2401" fill="hold">
                      <p:stCondLst>
                        <p:cond delay="indefinite"/>
                      </p:stCondLst>
                      <p:childTnLst>
                        <p:par>
                          <p:cTn id="2402" fill="hold">
                            <p:stCondLst>
                              <p:cond delay="0"/>
                            </p:stCondLst>
                            <p:childTnLst>
                              <p:par>
                                <p:cTn id="2403" nodeType="clickEffect" fill="hold" presetClass="entr" presetID="1">
                                  <p:stCondLst>
                                    <p:cond delay="0"/>
                                  </p:stCondLst>
                                  <p:childTnLst>
                                    <p:set>
                                      <p:cBhvr>
                                        <p:cTn id="2404" dur="1" fill="hold">
                                          <p:stCondLst>
                                            <p:cond delay="0"/>
                                          </p:stCondLst>
                                        </p:cTn>
                                        <p:tgtEl>
                                          <p:spTgt spid="454">
                                            <p:txEl>
                                              <p:pRg st="0" end="0"/>
                                            </p:txEl>
                                          </p:spTgt>
                                        </p:tgtEl>
                                        <p:attrNameLst>
                                          <p:attrName>style.visibility</p:attrName>
                                        </p:attrNameLst>
                                      </p:cBhvr>
                                      <p:to>
                                        <p:strVal val="visible"/>
                                      </p:to>
                                    </p:set>
                                  </p:childTnLst>
                                </p:cTn>
                              </p:par>
                            </p:childTnLst>
                          </p:cTn>
                        </p:par>
                      </p:childTnLst>
                    </p:cTn>
                  </p:par>
                  <p:par>
                    <p:cTn id="2405" fill="hold">
                      <p:stCondLst>
                        <p:cond delay="indefinite"/>
                      </p:stCondLst>
                      <p:childTnLst>
                        <p:par>
                          <p:cTn id="2406" fill="hold">
                            <p:stCondLst>
                              <p:cond delay="0"/>
                            </p:stCondLst>
                            <p:childTnLst>
                              <p:par>
                                <p:cTn id="2407" nodeType="clickEffect" fill="hold" presetClass="entr" presetID="1">
                                  <p:stCondLst>
                                    <p:cond delay="0"/>
                                  </p:stCondLst>
                                  <p:childTnLst>
                                    <p:set>
                                      <p:cBhvr>
                                        <p:cTn id="2408" dur="1" fill="hold">
                                          <p:stCondLst>
                                            <p:cond delay="0"/>
                                          </p:stCondLst>
                                        </p:cTn>
                                        <p:tgtEl>
                                          <p:spTgt spid="454">
                                            <p:txEl>
                                              <p:pRg st="2" end="2"/>
                                            </p:txEl>
                                          </p:spTgt>
                                        </p:tgtEl>
                                        <p:attrNameLst>
                                          <p:attrName>style.visibility</p:attrName>
                                        </p:attrNameLst>
                                      </p:cBhvr>
                                      <p:to>
                                        <p:strVal val="visible"/>
                                      </p:to>
                                    </p:set>
                                  </p:childTnLst>
                                </p:cTn>
                              </p:par>
                              <p:par>
                                <p:cTn id="2409" nodeType="withEffect" fill="hold" presetClass="entr" presetID="1">
                                  <p:stCondLst>
                                    <p:cond delay="0"/>
                                  </p:stCondLst>
                                  <p:childTnLst>
                                    <p:set>
                                      <p:cBhvr>
                                        <p:cTn id="2410" dur="1" fill="hold">
                                          <p:stCondLst>
                                            <p:cond delay="0"/>
                                          </p:stCondLst>
                                        </p:cTn>
                                        <p:tgtEl>
                                          <p:spTgt spid="454">
                                            <p:txEl>
                                              <p:pRg st="3" end="3"/>
                                            </p:txEl>
                                          </p:spTgt>
                                        </p:tgtEl>
                                        <p:attrNameLst>
                                          <p:attrName>style.visibility</p:attrName>
                                        </p:attrNameLst>
                                      </p:cBhvr>
                                      <p:to>
                                        <p:strVal val="visible"/>
                                      </p:to>
                                    </p:set>
                                  </p:childTnLst>
                                </p:cTn>
                              </p:par>
                              <p:par>
                                <p:cTn id="2411" nodeType="withEffect" fill="hold" presetClass="entr" presetID="1">
                                  <p:stCondLst>
                                    <p:cond delay="0"/>
                                  </p:stCondLst>
                                  <p:childTnLst>
                                    <p:set>
                                      <p:cBhvr>
                                        <p:cTn id="2412" dur="1" fill="hold">
                                          <p:stCondLst>
                                            <p:cond delay="0"/>
                                          </p:stCondLst>
                                        </p:cTn>
                                        <p:tgtEl>
                                          <p:spTgt spid="454">
                                            <p:txEl>
                                              <p:pRg st="4" end="4"/>
                                            </p:txEl>
                                          </p:spTgt>
                                        </p:tgtEl>
                                        <p:attrNameLst>
                                          <p:attrName>style.visibility</p:attrName>
                                        </p:attrNameLst>
                                      </p:cBhvr>
                                      <p:to>
                                        <p:strVal val="visible"/>
                                      </p:to>
                                    </p:set>
                                  </p:childTnLst>
                                </p:cTn>
                              </p:par>
                              <p:par>
                                <p:cTn id="2413" nodeType="withEffect" fill="hold" presetClass="entr" presetID="1">
                                  <p:stCondLst>
                                    <p:cond delay="0"/>
                                  </p:stCondLst>
                                  <p:childTnLst>
                                    <p:set>
                                      <p:cBhvr>
                                        <p:cTn id="2414" dur="1" fill="hold">
                                          <p:stCondLst>
                                            <p:cond delay="0"/>
                                          </p:stCondLst>
                                        </p:cTn>
                                        <p:tgtEl>
                                          <p:spTgt spid="45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3900" spc="-1" strike="noStrike">
                <a:solidFill>
                  <a:srgbClr val="330066"/>
                </a:solidFill>
                <a:latin typeface="Arial"/>
              </a:rPr>
              <a:t>Hyperlatino</a:t>
            </a:r>
            <a:endParaRPr b="1" lang="it-IT" sz="3900" spc="-1" strike="noStrike">
              <a:solidFill>
                <a:srgbClr val="330066"/>
              </a:solidFill>
              <a:latin typeface="Arial"/>
            </a:endParaRPr>
          </a:p>
        </p:txBody>
      </p:sp>
      <p:sp>
        <p:nvSpPr>
          <p:cNvPr id="456" name="TextShape 2"/>
          <p:cNvSpPr txBox="1"/>
          <p:nvPr/>
        </p:nvSpPr>
        <p:spPr>
          <a:xfrm>
            <a:off x="395280" y="1125360"/>
            <a:ext cx="4038480" cy="4530960"/>
          </a:xfrm>
          <a:prstGeom prst="rect">
            <a:avLst/>
          </a:prstGeom>
          <a:noFill/>
          <a:ln w="0">
            <a:noFill/>
          </a:ln>
        </p:spPr>
        <p:txBody>
          <a:bodyPr lIns="90000" rIns="90000" tIns="46800" bIns="46800">
            <a:normAutofit/>
          </a:bodyPr>
          <a:p>
            <a:pPr marL="342720" indent="-342720">
              <a:lnSpc>
                <a:spcPct val="80000"/>
              </a:lnSpc>
              <a:spcBef>
                <a:spcPts val="42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Antologia ipertestuale della letteratura latina in 3 cd-rom</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Testi in originale e in traduzione italiana, con note sulla traduzione, sullo stile e sul contesto storico e culturale nel quale si inseriscono</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Lettura metrica</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Contiene circa duemila pagine di testo “navigabili” attraverso link ipertestuali, </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Quattro ore di ascolto di brani poetici degli autori presenti nell’antologia. </a:t>
            </a:r>
            <a:endParaRPr b="0" lang="it-IT" sz="2100" spc="-1" strike="noStrike">
              <a:solidFill>
                <a:srgbClr val="008080"/>
              </a:solidFill>
              <a:latin typeface="Arial"/>
            </a:endParaRPr>
          </a:p>
        </p:txBody>
      </p:sp>
      <p:pic>
        <p:nvPicPr>
          <p:cNvPr id="457" name="" descr=""/>
          <p:cNvPicPr/>
          <p:nvPr/>
        </p:nvPicPr>
        <p:blipFill>
          <a:blip r:embed="rId1"/>
          <a:stretch/>
        </p:blipFill>
        <p:spPr>
          <a:xfrm>
            <a:off x="4356000" y="1413000"/>
            <a:ext cx="4038840" cy="3028680"/>
          </a:xfrm>
          <a:prstGeom prst="rect">
            <a:avLst/>
          </a:prstGeom>
          <a:ln w="0">
            <a:noFill/>
          </a:ln>
        </p:spPr>
      </p:pic>
      <p:sp>
        <p:nvSpPr>
          <p:cNvPr id="458" name="CustomShape 3"/>
          <p:cNvSpPr/>
          <p:nvPr/>
        </p:nvSpPr>
        <p:spPr>
          <a:xfrm>
            <a:off x="4500720" y="4941720"/>
            <a:ext cx="4105080" cy="1117800"/>
          </a:xfrm>
          <a:prstGeom prst="rect">
            <a:avLst/>
          </a:prstGeom>
          <a:noFill/>
          <a:ln w="0">
            <a:noFill/>
          </a:ln>
        </p:spPr>
        <p:style>
          <a:lnRef idx="0"/>
          <a:fillRef idx="0"/>
          <a:effectRef idx="0"/>
          <a:fontRef idx="minor"/>
        </p:style>
        <p:txBody>
          <a:bodyPr lIns="90000" rIns="90000" tIns="46800" bIns="46800">
            <a:spAutoFit/>
          </a:bodyPr>
          <a:p>
            <a:pPr>
              <a:lnSpc>
                <a:spcPct val="80000"/>
              </a:lnSpc>
              <a:spcBef>
                <a:spcPts val="524"/>
              </a:spcBef>
              <a:buClr>
                <a:srgbClr val="cccc00"/>
              </a:buClr>
              <a:buSzPct val="6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0000"/>
                </a:solidFill>
                <a:latin typeface="Arial"/>
              </a:rPr>
              <a:t>Presenta un Dizionario, Cartine storico-geografiche, Quaderno degli appunti nel quale registrare le proprie note </a:t>
            </a:r>
            <a:endParaRPr b="0" lang="it-IT" sz="2100" spc="-1" strike="noStrike">
              <a:solidFill>
                <a:srgbClr val="000000"/>
              </a:solidFill>
              <a:latin typeface="Times New Roman"/>
            </a:endParaRPr>
          </a:p>
        </p:txBody>
      </p:sp>
    </p:spTree>
  </p:cSld>
  <p:transition>
    <p:wedge/>
  </p:transition>
  <p:timing>
    <p:tnLst>
      <p:par>
        <p:cTn id="2415" dur="indefinite" restart="never" nodeType="tmRoot">
          <p:childTnLst>
            <p:seq>
              <p:cTn id="2416" dur="indefinite" nodeType="mainSeq">
                <p:childTnLst>
                  <p:par>
                    <p:cTn id="2417" fill="hold">
                      <p:stCondLst>
                        <p:cond delay="0"/>
                      </p:stCondLst>
                      <p:childTnLst>
                        <p:par>
                          <p:cTn id="2418" fill="hold">
                            <p:stCondLst>
                              <p:cond delay="0"/>
                            </p:stCondLst>
                            <p:childTnLst>
                              <p:par>
                                <p:cTn id="2419" nodeType="afterEffect" fill="hold" presetClass="entr" presetID="24">
                                  <p:stCondLst>
                                    <p:cond delay="0"/>
                                  </p:stCondLst>
                                  <p:childTnLst>
                                    <p:set>
                                      <p:cBhvr>
                                        <p:cTn id="2420" dur="1" fill="hold">
                                          <p:stCondLst>
                                            <p:cond delay="0"/>
                                          </p:stCondLst>
                                        </p:cTn>
                                        <p:tgtEl>
                                          <p:spTgt spid="455"/>
                                        </p:tgtEl>
                                        <p:attrNameLst>
                                          <p:attrName>style.visibility</p:attrName>
                                        </p:attrNameLst>
                                      </p:cBhvr>
                                      <p:to>
                                        <p:strVal val="visible"/>
                                      </p:to>
                                    </p:set>
                                    <p:anim calcmode="lin" valueType="num">
                                      <p:cBhvr additive="repl">
                                        <p:cTn id="2421" dur="500" fill="hold"/>
                                        <p:tgtEl>
                                          <p:spTgt spid="455"/>
                                        </p:tgtEl>
                                        <p:attrNameLst>
                                          <p:attrName>ppt_w</p:attrName>
                                        </p:attrNameLst>
                                      </p:cBhvr>
                                      <p:tavLst>
                                        <p:tav tm="0">
                                          <p:val>
                                            <p:strVal val="0"/>
                                          </p:val>
                                        </p:tav>
                                        <p:tav tm="100000">
                                          <p:val>
                                            <p:strVal val="#ppt_w"/>
                                          </p:val>
                                        </p:tav>
                                      </p:tavLst>
                                    </p:anim>
                                    <p:anim calcmode="lin" valueType="num">
                                      <p:cBhvr additive="repl">
                                        <p:cTn id="2422" dur="500" fill="hold"/>
                                        <p:tgtEl>
                                          <p:spTgt spid="455"/>
                                        </p:tgtEl>
                                        <p:attrNameLst>
                                          <p:attrName>ppt_h</p:attrName>
                                        </p:attrNameLst>
                                      </p:cBhvr>
                                      <p:tavLst>
                                        <p:tav tm="0">
                                          <p:val>
                                            <p:strVal val="0"/>
                                          </p:val>
                                        </p:tav>
                                        <p:tav tm="100000">
                                          <p:val>
                                            <p:strVal val="#ppt_h"/>
                                          </p:val>
                                        </p:tav>
                                      </p:tavLst>
                                    </p:anim>
                                    <p:animEffect filter="fade" transition="in">
                                      <p:cBhvr additive="repl">
                                        <p:cTn id="2423" dur="500"/>
                                        <p:tgtEl>
                                          <p:spTgt spid="455"/>
                                        </p:tgtEl>
                                      </p:cBhvr>
                                    </p:animEffect>
                                  </p:childTnLst>
                                </p:cTn>
                              </p:par>
                            </p:childTnLst>
                          </p:cTn>
                        </p:par>
                      </p:childTnLst>
                    </p:cTn>
                  </p:par>
                  <p:par>
                    <p:cTn id="2424" fill="hold">
                      <p:stCondLst>
                        <p:cond delay="indefinite"/>
                      </p:stCondLst>
                      <p:childTnLst>
                        <p:par>
                          <p:cTn id="2425" fill="hold">
                            <p:stCondLst>
                              <p:cond delay="0"/>
                            </p:stCondLst>
                            <p:childTnLst>
                              <p:par>
                                <p:cTn id="2426" nodeType="clickEffect" fill="hold" presetClass="entr" presetID="1">
                                  <p:stCondLst>
                                    <p:cond delay="0"/>
                                  </p:stCondLst>
                                  <p:childTnLst>
                                    <p:set>
                                      <p:cBhvr>
                                        <p:cTn id="2427" dur="1" fill="hold">
                                          <p:stCondLst>
                                            <p:cond delay="0"/>
                                          </p:stCondLst>
                                        </p:cTn>
                                        <p:tgtEl>
                                          <p:spTgt spid="456">
                                            <p:txEl>
                                              <p:pRg st="1" end="1"/>
                                            </p:txEl>
                                          </p:spTgt>
                                        </p:tgtEl>
                                        <p:attrNameLst>
                                          <p:attrName>style.visibility</p:attrName>
                                        </p:attrNameLst>
                                      </p:cBhvr>
                                      <p:to>
                                        <p:strVal val="visible"/>
                                      </p:to>
                                    </p:set>
                                  </p:childTnLst>
                                </p:cTn>
                              </p:par>
                            </p:childTnLst>
                          </p:cTn>
                        </p:par>
                      </p:childTnLst>
                    </p:cTn>
                  </p:par>
                  <p:par>
                    <p:cTn id="2428" fill="hold">
                      <p:stCondLst>
                        <p:cond delay="indefinite"/>
                      </p:stCondLst>
                      <p:childTnLst>
                        <p:par>
                          <p:cTn id="2429" fill="hold">
                            <p:stCondLst>
                              <p:cond delay="0"/>
                            </p:stCondLst>
                            <p:childTnLst>
                              <p:par>
                                <p:cTn id="2430" nodeType="clickEffect" fill="hold" presetClass="entr" presetID="1">
                                  <p:stCondLst>
                                    <p:cond delay="0"/>
                                  </p:stCondLst>
                                  <p:childTnLst>
                                    <p:set>
                                      <p:cBhvr>
                                        <p:cTn id="2431" dur="1" fill="hold">
                                          <p:stCondLst>
                                            <p:cond delay="0"/>
                                          </p:stCondLst>
                                        </p:cTn>
                                        <p:tgtEl>
                                          <p:spTgt spid="456">
                                            <p:txEl>
                                              <p:pRg st="2" end="2"/>
                                            </p:txEl>
                                          </p:spTgt>
                                        </p:tgtEl>
                                        <p:attrNameLst>
                                          <p:attrName>style.visibility</p:attrName>
                                        </p:attrNameLst>
                                      </p:cBhvr>
                                      <p:to>
                                        <p:strVal val="visible"/>
                                      </p:to>
                                    </p:set>
                                  </p:childTnLst>
                                </p:cTn>
                              </p:par>
                            </p:childTnLst>
                          </p:cTn>
                        </p:par>
                      </p:childTnLst>
                    </p:cTn>
                  </p:par>
                  <p:par>
                    <p:cTn id="2432" fill="hold">
                      <p:stCondLst>
                        <p:cond delay="indefinite"/>
                      </p:stCondLst>
                      <p:childTnLst>
                        <p:par>
                          <p:cTn id="2433" fill="hold">
                            <p:stCondLst>
                              <p:cond delay="0"/>
                            </p:stCondLst>
                            <p:childTnLst>
                              <p:par>
                                <p:cTn id="2434" nodeType="clickEffect" fill="hold" presetClass="entr" presetID="1">
                                  <p:stCondLst>
                                    <p:cond delay="0"/>
                                  </p:stCondLst>
                                  <p:childTnLst>
                                    <p:set>
                                      <p:cBhvr>
                                        <p:cTn id="2435" dur="1" fill="hold">
                                          <p:stCondLst>
                                            <p:cond delay="0"/>
                                          </p:stCondLst>
                                        </p:cTn>
                                        <p:tgtEl>
                                          <p:spTgt spid="456">
                                            <p:txEl>
                                              <p:pRg st="3" end="3"/>
                                            </p:txEl>
                                          </p:spTgt>
                                        </p:tgtEl>
                                        <p:attrNameLst>
                                          <p:attrName>style.visibility</p:attrName>
                                        </p:attrNameLst>
                                      </p:cBhvr>
                                      <p:to>
                                        <p:strVal val="visible"/>
                                      </p:to>
                                    </p:set>
                                  </p:childTnLst>
                                </p:cTn>
                              </p:par>
                            </p:childTnLst>
                          </p:cTn>
                        </p:par>
                      </p:childTnLst>
                    </p:cTn>
                  </p:par>
                  <p:par>
                    <p:cTn id="2436" fill="hold">
                      <p:stCondLst>
                        <p:cond delay="indefinite"/>
                      </p:stCondLst>
                      <p:childTnLst>
                        <p:par>
                          <p:cTn id="2437" fill="hold">
                            <p:stCondLst>
                              <p:cond delay="0"/>
                            </p:stCondLst>
                            <p:childTnLst>
                              <p:par>
                                <p:cTn id="2438" nodeType="clickEffect" fill="hold" presetClass="entr" presetID="1">
                                  <p:stCondLst>
                                    <p:cond delay="0"/>
                                  </p:stCondLst>
                                  <p:childTnLst>
                                    <p:set>
                                      <p:cBhvr>
                                        <p:cTn id="2439" dur="1" fill="hold">
                                          <p:stCondLst>
                                            <p:cond delay="0"/>
                                          </p:stCondLst>
                                        </p:cTn>
                                        <p:tgtEl>
                                          <p:spTgt spid="456">
                                            <p:txEl>
                                              <p:pRg st="4" end="4"/>
                                            </p:txEl>
                                          </p:spTgt>
                                        </p:tgtEl>
                                        <p:attrNameLst>
                                          <p:attrName>style.visibility</p:attrName>
                                        </p:attrNameLst>
                                      </p:cBhvr>
                                      <p:to>
                                        <p:strVal val="visible"/>
                                      </p:to>
                                    </p:set>
                                  </p:childTnLst>
                                </p:cTn>
                              </p:par>
                            </p:childTnLst>
                          </p:cTn>
                        </p:par>
                      </p:childTnLst>
                    </p:cTn>
                  </p:par>
                  <p:par>
                    <p:cTn id="2440" fill="hold">
                      <p:stCondLst>
                        <p:cond delay="indefinite"/>
                      </p:stCondLst>
                      <p:childTnLst>
                        <p:par>
                          <p:cTn id="2441" fill="hold">
                            <p:stCondLst>
                              <p:cond delay="0"/>
                            </p:stCondLst>
                            <p:childTnLst>
                              <p:par>
                                <p:cTn id="2442" nodeType="clickEffect" fill="hold" presetClass="entr" presetID="1">
                                  <p:stCondLst>
                                    <p:cond delay="0"/>
                                  </p:stCondLst>
                                  <p:childTnLst>
                                    <p:set>
                                      <p:cBhvr>
                                        <p:cTn id="2443" dur="1" fill="hold">
                                          <p:stCondLst>
                                            <p:cond delay="0"/>
                                          </p:stCondLst>
                                        </p:cTn>
                                        <p:tgtEl>
                                          <p:spTgt spid="456">
                                            <p:txEl>
                                              <p:pRg st="5" end="5"/>
                                            </p:txEl>
                                          </p:spTgt>
                                        </p:tgtEl>
                                        <p:attrNameLst>
                                          <p:attrName>style.visibility</p:attrName>
                                        </p:attrNameLst>
                                      </p:cBhvr>
                                      <p:to>
                                        <p:strVal val="visible"/>
                                      </p:to>
                                    </p:set>
                                  </p:childTnLst>
                                </p:cTn>
                              </p:par>
                            </p:childTnLst>
                          </p:cTn>
                        </p:par>
                      </p:childTnLst>
                    </p:cTn>
                  </p:par>
                  <p:par>
                    <p:cTn id="2444" fill="hold">
                      <p:stCondLst>
                        <p:cond delay="indefinite"/>
                      </p:stCondLst>
                      <p:childTnLst>
                        <p:par>
                          <p:cTn id="2445" fill="hold">
                            <p:stCondLst>
                              <p:cond delay="0"/>
                            </p:stCondLst>
                            <p:childTnLst>
                              <p:par>
                                <p:cTn id="2446" nodeType="clickEffect" fill="hold" presetClass="entr" presetID="1">
                                  <p:stCondLst>
                                    <p:cond delay="0"/>
                                  </p:stCondLst>
                                  <p:childTnLst>
                                    <p:set>
                                      <p:cBhvr>
                                        <p:cTn id="2447"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9" name="TextShape 1"/>
          <p:cNvSpPr txBox="1"/>
          <p:nvPr/>
        </p:nvSpPr>
        <p:spPr>
          <a:xfrm>
            <a:off x="596880" y="202680"/>
            <a:ext cx="3238560" cy="103212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3900" spc="-1" strike="noStrike">
                <a:solidFill>
                  <a:srgbClr val="330066"/>
                </a:solidFill>
                <a:latin typeface="Arial"/>
              </a:rPr>
              <a:t>Plenis Velis </a:t>
            </a:r>
            <a:endParaRPr b="1" lang="it-IT" sz="3900" spc="-1" strike="noStrike">
              <a:solidFill>
                <a:srgbClr val="330066"/>
              </a:solidFill>
              <a:latin typeface="Arial"/>
            </a:endParaRPr>
          </a:p>
        </p:txBody>
      </p:sp>
      <p:sp>
        <p:nvSpPr>
          <p:cNvPr id="460" name="TextShape 2"/>
          <p:cNvSpPr txBox="1"/>
          <p:nvPr/>
        </p:nvSpPr>
        <p:spPr>
          <a:xfrm>
            <a:off x="250920" y="1773000"/>
            <a:ext cx="4038480" cy="4608360"/>
          </a:xfrm>
          <a:prstGeom prst="rect">
            <a:avLst/>
          </a:prstGeom>
          <a:noFill/>
          <a:ln w="0">
            <a:noFill/>
          </a:ln>
        </p:spPr>
        <p:txBody>
          <a:bodyPr lIns="90000" rIns="90000" tIns="46800" bIns="46800">
            <a:normAutofit fontScale="91000"/>
          </a:bodyPr>
          <a:p>
            <a:pPr marL="342720" indent="-342720">
              <a:lnSpc>
                <a:spcPct val="80000"/>
              </a:lnSpc>
              <a:spcBef>
                <a:spcPts val="4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008080"/>
                </a:solidFill>
                <a:latin typeface="Arial"/>
              </a:rPr>
              <a:t>Antologia ipertestuale con opere da Plauto ad Ambrogio, Girolamo, Agostino, Dante, Petrarca, Pontano</a:t>
            </a:r>
            <a:endParaRPr b="0" lang="it-IT" sz="1800" spc="-1" strike="noStrike">
              <a:solidFill>
                <a:srgbClr val="008080"/>
              </a:solidFill>
              <a:latin typeface="Arial"/>
            </a:endParaRPr>
          </a:p>
          <a:p>
            <a:pPr marL="342720" indent="-342720">
              <a:lnSpc>
                <a:spcPct val="80000"/>
              </a:lnSpc>
              <a:spcBef>
                <a:spcPts val="4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u="sng">
                <a:solidFill>
                  <a:srgbClr val="008080"/>
                </a:solidFill>
                <a:uFillTx/>
                <a:latin typeface="Arial"/>
              </a:rPr>
              <a:t>Analisi grammaticale</a:t>
            </a:r>
            <a:r>
              <a:rPr b="0" lang="it-IT" sz="1800" spc="-1" strike="noStrike">
                <a:solidFill>
                  <a:srgbClr val="008080"/>
                </a:solidFill>
                <a:latin typeface="Arial"/>
              </a:rPr>
              <a:t>, linguistica, morfosintattica, retorica dei passi </a:t>
            </a:r>
            <a:endParaRPr b="0" lang="it-IT" sz="1800" spc="-1" strike="noStrike">
              <a:solidFill>
                <a:srgbClr val="008080"/>
              </a:solidFill>
              <a:latin typeface="Arial"/>
            </a:endParaRPr>
          </a:p>
          <a:p>
            <a:pPr marL="342720" indent="-342720">
              <a:lnSpc>
                <a:spcPct val="80000"/>
              </a:lnSpc>
              <a:spcBef>
                <a:spcPts val="4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u="sng">
                <a:solidFill>
                  <a:srgbClr val="008080"/>
                </a:solidFill>
                <a:uFillTx/>
                <a:latin typeface="Arial"/>
              </a:rPr>
              <a:t>Questionario</a:t>
            </a:r>
            <a:r>
              <a:rPr b="0" lang="it-IT" sz="1800" spc="-1" strike="noStrike">
                <a:solidFill>
                  <a:srgbClr val="008080"/>
                </a:solidFill>
                <a:latin typeface="Arial"/>
              </a:rPr>
              <a:t> di verifica con dieci domande a riposta multipla e approfondimenti critici. </a:t>
            </a:r>
            <a:endParaRPr b="0" lang="it-IT" sz="1800" spc="-1" strike="noStrike">
              <a:solidFill>
                <a:srgbClr val="008080"/>
              </a:solidFill>
              <a:latin typeface="Arial"/>
            </a:endParaRPr>
          </a:p>
          <a:p>
            <a:pPr marL="342720" indent="-342720">
              <a:lnSpc>
                <a:spcPct val="80000"/>
              </a:lnSpc>
              <a:spcBef>
                <a:spcPts val="4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u="sng">
                <a:solidFill>
                  <a:srgbClr val="008080"/>
                </a:solidFill>
                <a:uFillTx/>
                <a:latin typeface="Arial"/>
              </a:rPr>
              <a:t>Scansione metrica</a:t>
            </a:r>
            <a:r>
              <a:rPr b="0" lang="it-IT" sz="1800" spc="-1" strike="noStrike">
                <a:solidFill>
                  <a:srgbClr val="008080"/>
                </a:solidFill>
                <a:latin typeface="Arial"/>
              </a:rPr>
              <a:t> e ascolto contemporaneo della lettura metrica (possibilità di </a:t>
            </a:r>
            <a:r>
              <a:rPr b="0" lang="it-IT" sz="1800" spc="-1" strike="noStrike" u="sng">
                <a:solidFill>
                  <a:srgbClr val="008080"/>
                </a:solidFill>
                <a:uFillTx/>
                <a:latin typeface="Arial"/>
              </a:rPr>
              <a:t>registrazione</a:t>
            </a:r>
            <a:r>
              <a:rPr b="0" lang="it-IT" sz="1800" spc="-1" strike="noStrike">
                <a:solidFill>
                  <a:srgbClr val="008080"/>
                </a:solidFill>
                <a:latin typeface="Arial"/>
              </a:rPr>
              <a:t> della propria lettura)</a:t>
            </a:r>
            <a:endParaRPr b="0" lang="it-IT" sz="1800" spc="-1" strike="noStrike">
              <a:solidFill>
                <a:srgbClr val="008080"/>
              </a:solidFill>
              <a:latin typeface="Arial"/>
            </a:endParaRPr>
          </a:p>
          <a:p>
            <a:pPr marL="342720" indent="-342720">
              <a:lnSpc>
                <a:spcPct val="80000"/>
              </a:lnSpc>
              <a:spcBef>
                <a:spcPts val="4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008080"/>
                </a:solidFill>
                <a:latin typeface="Arial"/>
              </a:rPr>
              <a:t>Sezioni di </a:t>
            </a:r>
            <a:r>
              <a:rPr b="0" lang="it-IT" sz="1900" spc="-1" strike="noStrike" u="sng">
                <a:solidFill>
                  <a:srgbClr val="008080"/>
                </a:solidFill>
                <a:uFillTx/>
                <a:latin typeface="Arial"/>
              </a:rPr>
              <a:t>laboratorio</a:t>
            </a:r>
            <a:r>
              <a:rPr b="0" lang="it-IT" sz="1900" spc="-1" strike="noStrike">
                <a:solidFill>
                  <a:srgbClr val="008080"/>
                </a:solidFill>
                <a:latin typeface="Arial"/>
              </a:rPr>
              <a:t>: </a:t>
            </a:r>
            <a:endParaRPr b="0" lang="it-IT" sz="1900" spc="-1" strike="noStrike">
              <a:solidFill>
                <a:srgbClr val="008080"/>
              </a:solidFill>
              <a:latin typeface="Arial"/>
            </a:endParaRPr>
          </a:p>
          <a:p>
            <a:pPr lvl="1" marL="691920" indent="-347760">
              <a:lnSpc>
                <a:spcPct val="80000"/>
              </a:lnSpc>
              <a:spcBef>
                <a:spcPts val="422"/>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700" spc="-1" strike="noStrike">
                <a:solidFill>
                  <a:srgbClr val="ff6600"/>
                </a:solidFill>
                <a:latin typeface="Arial"/>
              </a:rPr>
              <a:t>nomi e aggettivi</a:t>
            </a:r>
            <a:r>
              <a:rPr b="1" lang="it-IT" sz="1700" spc="-1" strike="noStrike">
                <a:solidFill>
                  <a:srgbClr val="ff6600"/>
                </a:solidFill>
                <a:latin typeface="Arial"/>
              </a:rPr>
              <a:t> </a:t>
            </a:r>
            <a:r>
              <a:rPr b="0" lang="it-IT" sz="1700" spc="-1" strike="noStrike">
                <a:solidFill>
                  <a:srgbClr val="ff6600"/>
                </a:solidFill>
                <a:latin typeface="Arial"/>
              </a:rPr>
              <a:t>declinati</a:t>
            </a:r>
            <a:r>
              <a:rPr b="1" lang="it-IT" sz="1700" spc="-1" strike="noStrike">
                <a:solidFill>
                  <a:srgbClr val="ff6600"/>
                </a:solidFill>
                <a:latin typeface="Arial"/>
              </a:rPr>
              <a:t>, </a:t>
            </a:r>
            <a:endParaRPr b="0" lang="it-IT" sz="1700" spc="-1" strike="noStrike">
              <a:solidFill>
                <a:srgbClr val="ff6600"/>
              </a:solidFill>
              <a:latin typeface="Arial"/>
            </a:endParaRPr>
          </a:p>
          <a:p>
            <a:pPr lvl="1" marL="691920" indent="-347760">
              <a:lnSpc>
                <a:spcPct val="80000"/>
              </a:lnSpc>
              <a:spcBef>
                <a:spcPts val="422"/>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700" spc="-1" strike="noStrike">
                <a:solidFill>
                  <a:srgbClr val="ff6600"/>
                </a:solidFill>
                <a:latin typeface="Arial"/>
              </a:rPr>
              <a:t>coniugazione di tutti i verbi dei passi antologici (circa duemila), </a:t>
            </a:r>
            <a:endParaRPr b="0" lang="it-IT" sz="1700" spc="-1" strike="noStrike">
              <a:solidFill>
                <a:srgbClr val="ff6600"/>
              </a:solidFill>
              <a:latin typeface="Arial"/>
            </a:endParaRPr>
          </a:p>
          <a:p>
            <a:pPr lvl="1" marL="691920" indent="-347760">
              <a:lnSpc>
                <a:spcPct val="80000"/>
              </a:lnSpc>
              <a:spcBef>
                <a:spcPts val="422"/>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700" spc="-1" strike="noStrike">
                <a:solidFill>
                  <a:srgbClr val="ff6600"/>
                </a:solidFill>
                <a:latin typeface="Arial"/>
              </a:rPr>
              <a:t>ascolto della pronuncia corretta del lemma e del paradigma del verbo. </a:t>
            </a:r>
            <a:endParaRPr b="0" lang="it-IT" sz="1700" spc="-1" strike="noStrike">
              <a:solidFill>
                <a:srgbClr val="ff6600"/>
              </a:solidFill>
              <a:latin typeface="Arial"/>
            </a:endParaRPr>
          </a:p>
          <a:p>
            <a:pPr marL="342720" indent="-342720">
              <a:lnSpc>
                <a:spcPct val="80000"/>
              </a:lnSpc>
              <a:spcBef>
                <a:spcPts val="42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700" spc="-1" strike="noStrike">
              <a:solidFill>
                <a:srgbClr val="008080"/>
              </a:solidFill>
              <a:latin typeface="Arial"/>
            </a:endParaRPr>
          </a:p>
        </p:txBody>
      </p:sp>
      <p:pic>
        <p:nvPicPr>
          <p:cNvPr id="461" name="" descr=""/>
          <p:cNvPicPr/>
          <p:nvPr/>
        </p:nvPicPr>
        <p:blipFill>
          <a:blip r:embed="rId1"/>
          <a:stretch/>
        </p:blipFill>
        <p:spPr>
          <a:xfrm>
            <a:off x="4211640" y="1052640"/>
            <a:ext cx="4038480" cy="3043080"/>
          </a:xfrm>
          <a:prstGeom prst="rect">
            <a:avLst/>
          </a:prstGeom>
          <a:ln w="0">
            <a:noFill/>
          </a:ln>
        </p:spPr>
      </p:pic>
      <p:sp>
        <p:nvSpPr>
          <p:cNvPr id="462" name="CustomShape 3"/>
          <p:cNvSpPr/>
          <p:nvPr/>
        </p:nvSpPr>
        <p:spPr>
          <a:xfrm>
            <a:off x="4427640" y="4365720"/>
            <a:ext cx="4284720" cy="1739880"/>
          </a:xfrm>
          <a:prstGeom prst="rect">
            <a:avLst/>
          </a:pr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000000"/>
                </a:solidFill>
                <a:latin typeface="Arial"/>
              </a:rPr>
              <a:t>Sezioni relative alla mitologia, con schede informative, ai termini tecnici (principali figure retoriche e di altri termini adoperati nelle analisi dei brani), testi relativi alla vita, alle opere e allo stile dei vari autori. </a:t>
            </a:r>
            <a:endParaRPr b="0" lang="it-IT" sz="1800" spc="-1" strike="noStrike">
              <a:solidFill>
                <a:srgbClr val="000000"/>
              </a:solidFill>
              <a:latin typeface="Times New Roman"/>
            </a:endParaRPr>
          </a:p>
        </p:txBody>
      </p:sp>
    </p:spTree>
  </p:cSld>
  <p:transition>
    <p:wedge/>
  </p:transition>
  <p:timing>
    <p:tnLst>
      <p:par>
        <p:cTn id="2448" dur="indefinite" restart="never" nodeType="tmRoot">
          <p:childTnLst>
            <p:seq>
              <p:cTn id="2449" dur="indefinite" nodeType="mainSeq">
                <p:childTnLst>
                  <p:par>
                    <p:cTn id="2450" fill="hold">
                      <p:stCondLst>
                        <p:cond delay="0"/>
                      </p:stCondLst>
                      <p:childTnLst>
                        <p:par>
                          <p:cTn id="2451" fill="hold">
                            <p:stCondLst>
                              <p:cond delay="0"/>
                            </p:stCondLst>
                            <p:childTnLst>
                              <p:par>
                                <p:cTn id="2452" nodeType="afterEffect" fill="hold" presetClass="entr" presetID="24">
                                  <p:stCondLst>
                                    <p:cond delay="0"/>
                                  </p:stCondLst>
                                  <p:childTnLst>
                                    <p:set>
                                      <p:cBhvr>
                                        <p:cTn id="2453" dur="1" fill="hold">
                                          <p:stCondLst>
                                            <p:cond delay="0"/>
                                          </p:stCondLst>
                                        </p:cTn>
                                        <p:tgtEl>
                                          <p:spTgt spid="459"/>
                                        </p:tgtEl>
                                        <p:attrNameLst>
                                          <p:attrName>style.visibility</p:attrName>
                                        </p:attrNameLst>
                                      </p:cBhvr>
                                      <p:to>
                                        <p:strVal val="visible"/>
                                      </p:to>
                                    </p:set>
                                    <p:animEffect filter="fade" transition="in">
                                      <p:cBhvr additive="repl">
                                        <p:cTn id="2454" dur="2000"/>
                                        <p:tgtEl>
                                          <p:spTgt spid="459"/>
                                        </p:tgtEl>
                                      </p:cBhvr>
                                    </p:animEffect>
                                    <p:anim calcmode="lin" valueType="num">
                                      <p:cBhvr additive="repl">
                                        <p:cTn id="2455" dur="2000" fill="hold"/>
                                        <p:tgtEl>
                                          <p:spTgt spid="459"/>
                                        </p:tgtEl>
                                        <p:attrNameLst>
                                          <p:attrName>ppt_w</p:attrName>
                                        </p:attrNameLst>
                                      </p:cBhvr>
                                      <p:tavLst>
                                        <p:tav fmla="width*sin(2.5*pi*$)" tm="0">
                                          <p:val>
                                            <p:strVal val="0"/>
                                          </p:val>
                                        </p:tav>
                                        <p:tav fmla="width*sin(2.5*pi*$)" tm="100000">
                                          <p:val>
                                            <p:strVal val="1"/>
                                          </p:val>
                                        </p:tav>
                                      </p:tavLst>
                                    </p:anim>
                                    <p:anim calcmode="lin" valueType="num">
                                      <p:cBhvr additive="repl">
                                        <p:cTn id="2456" dur="2000" fill="hold"/>
                                        <p:tgtEl>
                                          <p:spTgt spid="459"/>
                                        </p:tgtEl>
                                        <p:attrNameLst>
                                          <p:attrName>ppt_h</p:attrName>
                                        </p:attrNameLst>
                                      </p:cBhvr>
                                      <p:tavLst>
                                        <p:tav tm="0">
                                          <p:val>
                                            <p:strVal val="#ppt_h"/>
                                          </p:val>
                                        </p:tav>
                                        <p:tav tm="100000">
                                          <p:val>
                                            <p:strVal val="#ppt_h"/>
                                          </p:val>
                                        </p:tav>
                                      </p:tavLst>
                                    </p:anim>
                                  </p:childTnLst>
                                </p:cTn>
                              </p:par>
                            </p:childTnLst>
                          </p:cTn>
                        </p:par>
                      </p:childTnLst>
                    </p:cTn>
                  </p:par>
                  <p:par>
                    <p:cTn id="2457" fill="hold">
                      <p:stCondLst>
                        <p:cond delay="indefinite"/>
                      </p:stCondLst>
                      <p:childTnLst>
                        <p:par>
                          <p:cTn id="2458" fill="hold">
                            <p:stCondLst>
                              <p:cond delay="0"/>
                            </p:stCondLst>
                            <p:childTnLst>
                              <p:par>
                                <p:cTn id="2459" nodeType="clickEffect" fill="hold" presetClass="entr" presetID="1">
                                  <p:stCondLst>
                                    <p:cond delay="0"/>
                                  </p:stCondLst>
                                  <p:childTnLst>
                                    <p:set>
                                      <p:cBhvr>
                                        <p:cTn id="2460" dur="1" fill="hold">
                                          <p:stCondLst>
                                            <p:cond delay="0"/>
                                          </p:stCondLst>
                                        </p:cTn>
                                        <p:tgtEl>
                                          <p:spTgt spid="460">
                                            <p:txEl>
                                              <p:pRg st="0" end="0"/>
                                            </p:txEl>
                                          </p:spTgt>
                                        </p:tgtEl>
                                        <p:attrNameLst>
                                          <p:attrName>style.visibility</p:attrName>
                                        </p:attrNameLst>
                                      </p:cBhvr>
                                      <p:to>
                                        <p:strVal val="visible"/>
                                      </p:to>
                                    </p:set>
                                  </p:childTnLst>
                                </p:cTn>
                              </p:par>
                            </p:childTnLst>
                          </p:cTn>
                        </p:par>
                      </p:childTnLst>
                    </p:cTn>
                  </p:par>
                  <p:par>
                    <p:cTn id="2461" fill="hold">
                      <p:stCondLst>
                        <p:cond delay="indefinite"/>
                      </p:stCondLst>
                      <p:childTnLst>
                        <p:par>
                          <p:cTn id="2462" fill="hold">
                            <p:stCondLst>
                              <p:cond delay="0"/>
                            </p:stCondLst>
                            <p:childTnLst>
                              <p:par>
                                <p:cTn id="2463" nodeType="clickEffect" fill="hold" presetClass="entr" presetID="1">
                                  <p:stCondLst>
                                    <p:cond delay="0"/>
                                  </p:stCondLst>
                                  <p:childTnLst>
                                    <p:set>
                                      <p:cBhvr>
                                        <p:cTn id="2464" dur="1" fill="hold">
                                          <p:stCondLst>
                                            <p:cond delay="0"/>
                                          </p:stCondLst>
                                        </p:cTn>
                                        <p:tgtEl>
                                          <p:spTgt spid="460">
                                            <p:txEl>
                                              <p:pRg st="1" end="1"/>
                                            </p:txEl>
                                          </p:spTgt>
                                        </p:tgtEl>
                                        <p:attrNameLst>
                                          <p:attrName>style.visibility</p:attrName>
                                        </p:attrNameLst>
                                      </p:cBhvr>
                                      <p:to>
                                        <p:strVal val="visible"/>
                                      </p:to>
                                    </p:set>
                                  </p:childTnLst>
                                </p:cTn>
                              </p:par>
                            </p:childTnLst>
                          </p:cTn>
                        </p:par>
                      </p:childTnLst>
                    </p:cTn>
                  </p:par>
                  <p:par>
                    <p:cTn id="2465" fill="hold">
                      <p:stCondLst>
                        <p:cond delay="indefinite"/>
                      </p:stCondLst>
                      <p:childTnLst>
                        <p:par>
                          <p:cTn id="2466" fill="hold">
                            <p:stCondLst>
                              <p:cond delay="0"/>
                            </p:stCondLst>
                            <p:childTnLst>
                              <p:par>
                                <p:cTn id="2467" nodeType="clickEffect" fill="hold" presetClass="entr" presetID="1">
                                  <p:stCondLst>
                                    <p:cond delay="0"/>
                                  </p:stCondLst>
                                  <p:childTnLst>
                                    <p:set>
                                      <p:cBhvr>
                                        <p:cTn id="2468" dur="1" fill="hold">
                                          <p:stCondLst>
                                            <p:cond delay="0"/>
                                          </p:stCondLst>
                                        </p:cTn>
                                        <p:tgtEl>
                                          <p:spTgt spid="460">
                                            <p:txEl>
                                              <p:pRg st="2" end="2"/>
                                            </p:txEl>
                                          </p:spTgt>
                                        </p:tgtEl>
                                        <p:attrNameLst>
                                          <p:attrName>style.visibility</p:attrName>
                                        </p:attrNameLst>
                                      </p:cBhvr>
                                      <p:to>
                                        <p:strVal val="visible"/>
                                      </p:to>
                                    </p:set>
                                  </p:childTnLst>
                                </p:cTn>
                              </p:par>
                            </p:childTnLst>
                          </p:cTn>
                        </p:par>
                      </p:childTnLst>
                    </p:cTn>
                  </p:par>
                  <p:par>
                    <p:cTn id="2469" fill="hold">
                      <p:stCondLst>
                        <p:cond delay="indefinite"/>
                      </p:stCondLst>
                      <p:childTnLst>
                        <p:par>
                          <p:cTn id="2470" fill="hold">
                            <p:stCondLst>
                              <p:cond delay="0"/>
                            </p:stCondLst>
                            <p:childTnLst>
                              <p:par>
                                <p:cTn id="2471" nodeType="clickEffect" fill="hold" presetClass="entr" presetID="1">
                                  <p:stCondLst>
                                    <p:cond delay="0"/>
                                  </p:stCondLst>
                                  <p:childTnLst>
                                    <p:set>
                                      <p:cBhvr>
                                        <p:cTn id="2472" dur="1" fill="hold">
                                          <p:stCondLst>
                                            <p:cond delay="0"/>
                                          </p:stCondLst>
                                        </p:cTn>
                                        <p:tgtEl>
                                          <p:spTgt spid="460">
                                            <p:txEl>
                                              <p:pRg st="3" end="3"/>
                                            </p:txEl>
                                          </p:spTgt>
                                        </p:tgtEl>
                                        <p:attrNameLst>
                                          <p:attrName>style.visibility</p:attrName>
                                        </p:attrNameLst>
                                      </p:cBhvr>
                                      <p:to>
                                        <p:strVal val="visible"/>
                                      </p:to>
                                    </p:set>
                                  </p:childTnLst>
                                </p:cTn>
                              </p:par>
                            </p:childTnLst>
                          </p:cTn>
                        </p:par>
                      </p:childTnLst>
                    </p:cTn>
                  </p:par>
                  <p:par>
                    <p:cTn id="2473" fill="hold">
                      <p:stCondLst>
                        <p:cond delay="indefinite"/>
                      </p:stCondLst>
                      <p:childTnLst>
                        <p:par>
                          <p:cTn id="2474" fill="hold">
                            <p:stCondLst>
                              <p:cond delay="0"/>
                            </p:stCondLst>
                            <p:childTnLst>
                              <p:par>
                                <p:cTn id="2475" nodeType="clickEffect" fill="hold" presetClass="entr" presetID="1">
                                  <p:stCondLst>
                                    <p:cond delay="0"/>
                                  </p:stCondLst>
                                  <p:childTnLst>
                                    <p:set>
                                      <p:cBhvr>
                                        <p:cTn id="2476" dur="1" fill="hold">
                                          <p:stCondLst>
                                            <p:cond delay="0"/>
                                          </p:stCondLst>
                                        </p:cTn>
                                        <p:tgtEl>
                                          <p:spTgt spid="460">
                                            <p:txEl>
                                              <p:pRg st="4" end="4"/>
                                            </p:txEl>
                                          </p:spTgt>
                                        </p:tgtEl>
                                        <p:attrNameLst>
                                          <p:attrName>style.visibility</p:attrName>
                                        </p:attrNameLst>
                                      </p:cBhvr>
                                      <p:to>
                                        <p:strVal val="visible"/>
                                      </p:to>
                                    </p:set>
                                  </p:childTnLst>
                                </p:cTn>
                              </p:par>
                              <p:par>
                                <p:cTn id="2477" nodeType="withEffect" fill="hold" presetClass="entr" presetID="1">
                                  <p:stCondLst>
                                    <p:cond delay="0"/>
                                  </p:stCondLst>
                                  <p:childTnLst>
                                    <p:set>
                                      <p:cBhvr>
                                        <p:cTn id="2478" dur="1" fill="hold">
                                          <p:stCondLst>
                                            <p:cond delay="0"/>
                                          </p:stCondLst>
                                        </p:cTn>
                                        <p:tgtEl>
                                          <p:spTgt spid="460">
                                            <p:txEl>
                                              <p:pRg st="5" end="5"/>
                                            </p:txEl>
                                          </p:spTgt>
                                        </p:tgtEl>
                                        <p:attrNameLst>
                                          <p:attrName>style.visibility</p:attrName>
                                        </p:attrNameLst>
                                      </p:cBhvr>
                                      <p:to>
                                        <p:strVal val="visible"/>
                                      </p:to>
                                    </p:set>
                                  </p:childTnLst>
                                </p:cTn>
                              </p:par>
                              <p:par>
                                <p:cTn id="2479" nodeType="withEffect" fill="hold" presetClass="entr" presetID="1">
                                  <p:stCondLst>
                                    <p:cond delay="0"/>
                                  </p:stCondLst>
                                  <p:childTnLst>
                                    <p:set>
                                      <p:cBhvr>
                                        <p:cTn id="2480" dur="1" fill="hold">
                                          <p:stCondLst>
                                            <p:cond delay="0"/>
                                          </p:stCondLst>
                                        </p:cTn>
                                        <p:tgtEl>
                                          <p:spTgt spid="460">
                                            <p:txEl>
                                              <p:pRg st="6" end="6"/>
                                            </p:txEl>
                                          </p:spTgt>
                                        </p:tgtEl>
                                        <p:attrNameLst>
                                          <p:attrName>style.visibility</p:attrName>
                                        </p:attrNameLst>
                                      </p:cBhvr>
                                      <p:to>
                                        <p:strVal val="visible"/>
                                      </p:to>
                                    </p:set>
                                  </p:childTnLst>
                                </p:cTn>
                              </p:par>
                              <p:par>
                                <p:cTn id="2481" nodeType="withEffect" fill="hold" presetClass="entr" presetID="1">
                                  <p:stCondLst>
                                    <p:cond delay="0"/>
                                  </p:stCondLst>
                                  <p:childTnLst>
                                    <p:set>
                                      <p:cBhvr>
                                        <p:cTn id="2482" dur="1" fill="hold">
                                          <p:stCondLst>
                                            <p:cond delay="0"/>
                                          </p:stCondLst>
                                        </p:cTn>
                                        <p:tgtEl>
                                          <p:spTgt spid="460">
                                            <p:txEl>
                                              <p:pRg st="7" end="7"/>
                                            </p:txEl>
                                          </p:spTgt>
                                        </p:tgtEl>
                                        <p:attrNameLst>
                                          <p:attrName>style.visibility</p:attrName>
                                        </p:attrNameLst>
                                      </p:cBhvr>
                                      <p:to>
                                        <p:strVal val="visible"/>
                                      </p:to>
                                    </p:set>
                                  </p:childTnLst>
                                </p:cTn>
                              </p:par>
                            </p:childTnLst>
                          </p:cTn>
                        </p:par>
                      </p:childTnLst>
                    </p:cTn>
                  </p:par>
                  <p:par>
                    <p:cTn id="2483" fill="hold">
                      <p:stCondLst>
                        <p:cond delay="indefinite"/>
                      </p:stCondLst>
                      <p:childTnLst>
                        <p:par>
                          <p:cTn id="2484" fill="hold">
                            <p:stCondLst>
                              <p:cond delay="0"/>
                            </p:stCondLst>
                            <p:childTnLst>
                              <p:par>
                                <p:cTn id="2485" nodeType="clickEffect" fill="hold" presetClass="entr" presetID="1">
                                  <p:stCondLst>
                                    <p:cond delay="0"/>
                                  </p:stCondLst>
                                  <p:childTnLst>
                                    <p:set>
                                      <p:cBhvr>
                                        <p:cTn id="2486" dur="1" fill="hold">
                                          <p:stCondLst>
                                            <p:cond delay="0"/>
                                          </p:stCondLst>
                                        </p:cTn>
                                        <p:tgtEl>
                                          <p:spTgt spid="4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3" name="TextShape 1"/>
          <p:cNvSpPr txBox="1"/>
          <p:nvPr/>
        </p:nvSpPr>
        <p:spPr>
          <a:xfrm>
            <a:off x="468000" y="33336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Alcuni cd-rom tematici multimediale</a:t>
            </a:r>
            <a:endParaRPr b="1" lang="it-IT" sz="3900" spc="-1" strike="noStrike">
              <a:solidFill>
                <a:srgbClr val="330066"/>
              </a:solidFill>
              <a:latin typeface="Arial"/>
            </a:endParaRPr>
          </a:p>
        </p:txBody>
      </p:sp>
      <p:sp>
        <p:nvSpPr>
          <p:cNvPr id="464" name="TextShape 2"/>
          <p:cNvSpPr txBox="1"/>
          <p:nvPr/>
        </p:nvSpPr>
        <p:spPr>
          <a:xfrm>
            <a:off x="539280" y="2491920"/>
            <a:ext cx="4103640" cy="3816360"/>
          </a:xfrm>
          <a:prstGeom prst="rect">
            <a:avLst/>
          </a:prstGeom>
          <a:noFill/>
          <a:ln w="0">
            <a:noFill/>
          </a:ln>
        </p:spPr>
        <p:txBody>
          <a:bodyPr lIns="90000" rIns="90000" tIns="46800" bIns="46800">
            <a:normAutofit/>
          </a:bodyPr>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Odissea (Calzecchi-Onesti)</a:t>
            </a: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Villa Adriana</a:t>
            </a: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Pompei Virtual Tour</a:t>
            </a: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Le grandi epoche storiche (L’Espresso):</a:t>
            </a:r>
            <a:endParaRPr b="0" lang="it-IT" sz="22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L’antico Egitto</a:t>
            </a:r>
            <a:endParaRPr b="0" lang="it-IT" sz="2000" spc="-1" strike="noStrike">
              <a:solidFill>
                <a:srgbClr val="ff660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Il mondo greco</a:t>
            </a:r>
            <a:endParaRPr b="0" lang="it-IT" sz="2000" spc="-1" strike="noStrike">
              <a:solidFill>
                <a:srgbClr val="ff660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I romani</a:t>
            </a:r>
            <a:endParaRPr b="0" lang="it-IT" sz="2000" spc="-1" strike="noStrike">
              <a:solidFill>
                <a:srgbClr val="ff6600"/>
              </a:solidFill>
              <a:latin typeface="Arial"/>
            </a:endParaRPr>
          </a:p>
          <a:p>
            <a:pPr marL="342720" indent="-342720">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008080"/>
              </a:solidFill>
              <a:latin typeface="Arial"/>
            </a:endParaRPr>
          </a:p>
        </p:txBody>
      </p:sp>
      <p:pic>
        <p:nvPicPr>
          <p:cNvPr id="465" name="" descr=""/>
          <p:cNvPicPr/>
          <p:nvPr/>
        </p:nvPicPr>
        <p:blipFill>
          <a:blip r:embed="rId1"/>
          <a:stretch/>
        </p:blipFill>
        <p:spPr>
          <a:xfrm>
            <a:off x="5076720" y="2492280"/>
            <a:ext cx="3024360" cy="2268720"/>
          </a:xfrm>
          <a:prstGeom prst="rect">
            <a:avLst/>
          </a:prstGeom>
          <a:ln w="0">
            <a:noFill/>
          </a:ln>
        </p:spPr>
      </p:pic>
      <p:sp>
        <p:nvSpPr>
          <p:cNvPr id="466" name="CustomShape 3"/>
          <p:cNvSpPr/>
          <p:nvPr/>
        </p:nvSpPr>
        <p:spPr>
          <a:xfrm>
            <a:off x="5511600" y="5157720"/>
            <a:ext cx="2197080" cy="368280"/>
          </a:xfrm>
          <a:prstGeom prst="rect">
            <a:avLst/>
          </a:prstGeom>
          <a:noFill/>
          <a:ln w="0">
            <a:noFill/>
          </a:ln>
        </p:spPr>
        <p:style>
          <a:lnRef idx="0"/>
          <a:fillRef idx="0"/>
          <a:effectRef idx="0"/>
          <a:fontRef idx="minor"/>
        </p:style>
        <p:txBody>
          <a:bodyPr wrap="none"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000000"/>
                </a:solidFill>
                <a:latin typeface="Arial"/>
              </a:rPr>
              <a:t>Pompei Virtual Tour</a:t>
            </a:r>
            <a:endParaRPr b="0" lang="it-IT" sz="1800" spc="-1" strike="noStrike">
              <a:solidFill>
                <a:srgbClr val="000000"/>
              </a:solidFill>
              <a:latin typeface="Times New Roman"/>
            </a:endParaRPr>
          </a:p>
        </p:txBody>
      </p:sp>
    </p:spTree>
  </p:cSld>
  <p:transition>
    <p:wedge/>
  </p:transition>
  <p:timing>
    <p:tnLst>
      <p:par>
        <p:cTn id="2487" dur="indefinite" restart="never" nodeType="tmRoot">
          <p:childTnLst>
            <p:seq>
              <p:cTn id="2488" dur="indefinite" nodeType="mainSeq">
                <p:childTnLst>
                  <p:par>
                    <p:cTn id="2489" fill="hold">
                      <p:stCondLst>
                        <p:cond delay="0"/>
                      </p:stCondLst>
                      <p:childTnLst>
                        <p:par>
                          <p:cTn id="2490" fill="hold">
                            <p:stCondLst>
                              <p:cond delay="0"/>
                            </p:stCondLst>
                            <p:childTnLst>
                              <p:par>
                                <p:cTn id="2491" nodeType="afterEffect" fill="hold" presetClass="entr" presetID="24">
                                  <p:stCondLst>
                                    <p:cond delay="0"/>
                                  </p:stCondLst>
                                  <p:childTnLst>
                                    <p:set>
                                      <p:cBhvr>
                                        <p:cTn id="2492" dur="1" fill="hold">
                                          <p:stCondLst>
                                            <p:cond delay="0"/>
                                          </p:stCondLst>
                                        </p:cTn>
                                        <p:tgtEl>
                                          <p:spTgt spid="463"/>
                                        </p:tgtEl>
                                        <p:attrNameLst>
                                          <p:attrName>style.visibility</p:attrName>
                                        </p:attrNameLst>
                                      </p:cBhvr>
                                      <p:to>
                                        <p:strVal val="visible"/>
                                      </p:to>
                                    </p:set>
                                    <p:anim calcmode="lin" valueType="num">
                                      <p:cBhvr additive="repl">
                                        <p:cTn id="2493" dur="500" fill="hold"/>
                                        <p:tgtEl>
                                          <p:spTgt spid="463"/>
                                        </p:tgtEl>
                                        <p:attrNameLst>
                                          <p:attrName>ppt_w</p:attrName>
                                        </p:attrNameLst>
                                      </p:cBhvr>
                                      <p:tavLst>
                                        <p:tav tm="0">
                                          <p:val>
                                            <p:strVal val="#ppt_w*2.5"/>
                                          </p:val>
                                        </p:tav>
                                        <p:tav tm="100000">
                                          <p:val>
                                            <p:strVal val="#ppt_w"/>
                                          </p:val>
                                        </p:tav>
                                      </p:tavLst>
                                    </p:anim>
                                    <p:anim calcmode="lin" valueType="num">
                                      <p:cBhvr additive="repl">
                                        <p:cTn id="2494" dur="500" fill="hold"/>
                                        <p:tgtEl>
                                          <p:spTgt spid="463"/>
                                        </p:tgtEl>
                                        <p:attrNameLst>
                                          <p:attrName>ppt_h</p:attrName>
                                        </p:attrNameLst>
                                      </p:cBhvr>
                                      <p:tavLst>
                                        <p:tav tm="0">
                                          <p:val>
                                            <p:strVal val="#ppt_h*0.01"/>
                                          </p:val>
                                        </p:tav>
                                        <p:tav tm="100000">
                                          <p:val>
                                            <p:strVal val="#ppt_h"/>
                                          </p:val>
                                        </p:tav>
                                      </p:tavLst>
                                    </p:anim>
                                    <p:anim calcmode="lin" valueType="num">
                                      <p:cBhvr additive="repl">
                                        <p:cTn id="2495" dur="500" fill="hold"/>
                                        <p:tgtEl>
                                          <p:spTgt spid="463"/>
                                        </p:tgtEl>
                                        <p:attrNameLst>
                                          <p:attrName>ppt_x</p:attrName>
                                        </p:attrNameLst>
                                      </p:cBhvr>
                                      <p:tavLst>
                                        <p:tav tm="0">
                                          <p:val>
                                            <p:strVal val="#ppt_x"/>
                                          </p:val>
                                        </p:tav>
                                        <p:tav tm="100000">
                                          <p:val>
                                            <p:strVal val="#ppt_x"/>
                                          </p:val>
                                        </p:tav>
                                      </p:tavLst>
                                    </p:anim>
                                    <p:anim calcmode="lin" valueType="num">
                                      <p:cBhvr additive="repl">
                                        <p:cTn id="2496" dur="500" fill="hold"/>
                                        <p:tgtEl>
                                          <p:spTgt spid="463"/>
                                        </p:tgtEl>
                                        <p:attrNameLst>
                                          <p:attrName>ppt_y</p:attrName>
                                        </p:attrNameLst>
                                      </p:cBhvr>
                                      <p:tavLst>
                                        <p:tav tm="0">
                                          <p:val>
                                            <p:strVal val="#ppt_h+1"/>
                                          </p:val>
                                        </p:tav>
                                        <p:tav tm="100000">
                                          <p:val>
                                            <p:strVal val="#ppt_y"/>
                                          </p:val>
                                        </p:tav>
                                      </p:tavLst>
                                    </p:anim>
                                    <p:animEffect filter="fade" transition="in">
                                      <p:cBhvr additive="repl">
                                        <p:cTn id="2497" dur="500"/>
                                        <p:tgtEl>
                                          <p:spTgt spid="463"/>
                                        </p:tgtEl>
                                      </p:cBhvr>
                                    </p:animEffect>
                                  </p:childTnLst>
                                </p:cTn>
                              </p:par>
                            </p:childTnLst>
                          </p:cTn>
                        </p:par>
                      </p:childTnLst>
                    </p:cTn>
                  </p:par>
                  <p:par>
                    <p:cTn id="2498" fill="hold">
                      <p:stCondLst>
                        <p:cond delay="indefinite"/>
                      </p:stCondLst>
                      <p:childTnLst>
                        <p:par>
                          <p:cTn id="2499" fill="hold">
                            <p:stCondLst>
                              <p:cond delay="0"/>
                            </p:stCondLst>
                            <p:childTnLst>
                              <p:par>
                                <p:cTn id="2500" nodeType="clickEffect" fill="hold" presetClass="entr" presetID="1">
                                  <p:stCondLst>
                                    <p:cond delay="0"/>
                                  </p:stCondLst>
                                  <p:childTnLst>
                                    <p:set>
                                      <p:cBhvr>
                                        <p:cTn id="2501" dur="1" fill="hold">
                                          <p:stCondLst>
                                            <p:cond delay="0"/>
                                          </p:stCondLst>
                                        </p:cTn>
                                        <p:tgtEl>
                                          <p:spTgt spid="464">
                                            <p:txEl>
                                              <p:pRg st="0" end="0"/>
                                            </p:txEl>
                                          </p:spTgt>
                                        </p:tgtEl>
                                        <p:attrNameLst>
                                          <p:attrName>style.visibility</p:attrName>
                                        </p:attrNameLst>
                                      </p:cBhvr>
                                      <p:to>
                                        <p:strVal val="visible"/>
                                      </p:to>
                                    </p:set>
                                  </p:childTnLst>
                                </p:cTn>
                              </p:par>
                            </p:childTnLst>
                          </p:cTn>
                        </p:par>
                      </p:childTnLst>
                    </p:cTn>
                  </p:par>
                  <p:par>
                    <p:cTn id="2502" fill="hold">
                      <p:stCondLst>
                        <p:cond delay="indefinite"/>
                      </p:stCondLst>
                      <p:childTnLst>
                        <p:par>
                          <p:cTn id="2503" fill="hold">
                            <p:stCondLst>
                              <p:cond delay="0"/>
                            </p:stCondLst>
                            <p:childTnLst>
                              <p:par>
                                <p:cTn id="2504" nodeType="clickEffect" fill="hold" presetClass="entr" presetID="1">
                                  <p:stCondLst>
                                    <p:cond delay="0"/>
                                  </p:stCondLst>
                                  <p:childTnLst>
                                    <p:set>
                                      <p:cBhvr>
                                        <p:cTn id="2505" dur="1" fill="hold">
                                          <p:stCondLst>
                                            <p:cond delay="0"/>
                                          </p:stCondLst>
                                        </p:cTn>
                                        <p:tgtEl>
                                          <p:spTgt spid="464">
                                            <p:txEl>
                                              <p:pRg st="1" end="1"/>
                                            </p:txEl>
                                          </p:spTgt>
                                        </p:tgtEl>
                                        <p:attrNameLst>
                                          <p:attrName>style.visibility</p:attrName>
                                        </p:attrNameLst>
                                      </p:cBhvr>
                                      <p:to>
                                        <p:strVal val="visible"/>
                                      </p:to>
                                    </p:set>
                                  </p:childTnLst>
                                </p:cTn>
                              </p:par>
                            </p:childTnLst>
                          </p:cTn>
                        </p:par>
                      </p:childTnLst>
                    </p:cTn>
                  </p:par>
                  <p:par>
                    <p:cTn id="2506" fill="hold">
                      <p:stCondLst>
                        <p:cond delay="indefinite"/>
                      </p:stCondLst>
                      <p:childTnLst>
                        <p:par>
                          <p:cTn id="2507" fill="hold">
                            <p:stCondLst>
                              <p:cond delay="0"/>
                            </p:stCondLst>
                            <p:childTnLst>
                              <p:par>
                                <p:cTn id="2508" nodeType="clickEffect" fill="hold" presetClass="entr" presetID="1">
                                  <p:stCondLst>
                                    <p:cond delay="0"/>
                                  </p:stCondLst>
                                  <p:childTnLst>
                                    <p:set>
                                      <p:cBhvr>
                                        <p:cTn id="2509" dur="1" fill="hold">
                                          <p:stCondLst>
                                            <p:cond delay="0"/>
                                          </p:stCondLst>
                                        </p:cTn>
                                        <p:tgtEl>
                                          <p:spTgt spid="464">
                                            <p:txEl>
                                              <p:pRg st="2" end="2"/>
                                            </p:txEl>
                                          </p:spTgt>
                                        </p:tgtEl>
                                        <p:attrNameLst>
                                          <p:attrName>style.visibility</p:attrName>
                                        </p:attrNameLst>
                                      </p:cBhvr>
                                      <p:to>
                                        <p:strVal val="visible"/>
                                      </p:to>
                                    </p:set>
                                  </p:childTnLst>
                                </p:cTn>
                              </p:par>
                            </p:childTnLst>
                          </p:cTn>
                        </p:par>
                      </p:childTnLst>
                    </p:cTn>
                  </p:par>
                  <p:par>
                    <p:cTn id="2510" fill="hold">
                      <p:stCondLst>
                        <p:cond delay="indefinite"/>
                      </p:stCondLst>
                      <p:childTnLst>
                        <p:par>
                          <p:cTn id="2511" fill="hold">
                            <p:stCondLst>
                              <p:cond delay="0"/>
                            </p:stCondLst>
                            <p:childTnLst>
                              <p:par>
                                <p:cTn id="2512" nodeType="clickEffect" fill="hold" presetClass="entr" presetID="1">
                                  <p:stCondLst>
                                    <p:cond delay="0"/>
                                  </p:stCondLst>
                                  <p:childTnLst>
                                    <p:set>
                                      <p:cBhvr>
                                        <p:cTn id="2513" dur="1" fill="hold">
                                          <p:stCondLst>
                                            <p:cond delay="0"/>
                                          </p:stCondLst>
                                        </p:cTn>
                                        <p:tgtEl>
                                          <p:spTgt spid="464">
                                            <p:txEl>
                                              <p:pRg st="4" end="4"/>
                                            </p:txEl>
                                          </p:spTgt>
                                        </p:tgtEl>
                                        <p:attrNameLst>
                                          <p:attrName>style.visibility</p:attrName>
                                        </p:attrNameLst>
                                      </p:cBhvr>
                                      <p:to>
                                        <p:strVal val="visible"/>
                                      </p:to>
                                    </p:set>
                                  </p:childTnLst>
                                </p:cTn>
                              </p:par>
                              <p:par>
                                <p:cTn id="2514" nodeType="withEffect" fill="hold" presetClass="entr" presetID="1">
                                  <p:stCondLst>
                                    <p:cond delay="0"/>
                                  </p:stCondLst>
                                  <p:childTnLst>
                                    <p:set>
                                      <p:cBhvr>
                                        <p:cTn id="2515" dur="1" fill="hold">
                                          <p:stCondLst>
                                            <p:cond delay="0"/>
                                          </p:stCondLst>
                                        </p:cTn>
                                        <p:tgtEl>
                                          <p:spTgt spid="464">
                                            <p:txEl>
                                              <p:pRg st="5" end="5"/>
                                            </p:txEl>
                                          </p:spTgt>
                                        </p:tgtEl>
                                        <p:attrNameLst>
                                          <p:attrName>style.visibility</p:attrName>
                                        </p:attrNameLst>
                                      </p:cBhvr>
                                      <p:to>
                                        <p:strVal val="visible"/>
                                      </p:to>
                                    </p:set>
                                  </p:childTnLst>
                                </p:cTn>
                              </p:par>
                              <p:par>
                                <p:cTn id="2516" nodeType="withEffect" fill="hold" presetClass="entr" presetID="1">
                                  <p:stCondLst>
                                    <p:cond delay="0"/>
                                  </p:stCondLst>
                                  <p:childTnLst>
                                    <p:set>
                                      <p:cBhvr>
                                        <p:cTn id="2517" dur="1" fill="hold">
                                          <p:stCondLst>
                                            <p:cond delay="0"/>
                                          </p:stCondLst>
                                        </p:cTn>
                                        <p:tgtEl>
                                          <p:spTgt spid="464">
                                            <p:txEl>
                                              <p:pRg st="6" end="6"/>
                                            </p:txEl>
                                          </p:spTgt>
                                        </p:tgtEl>
                                        <p:attrNameLst>
                                          <p:attrName>style.visibility</p:attrName>
                                        </p:attrNameLst>
                                      </p:cBhvr>
                                      <p:to>
                                        <p:strVal val="visible"/>
                                      </p:to>
                                    </p:set>
                                  </p:childTnLst>
                                </p:cTn>
                              </p:par>
                              <p:par>
                                <p:cTn id="2518" nodeType="withEffect" fill="hold" presetClass="entr" presetID="1">
                                  <p:stCondLst>
                                    <p:cond delay="0"/>
                                  </p:stCondLst>
                                  <p:childTnLst>
                                    <p:set>
                                      <p:cBhvr>
                                        <p:cTn id="2519" dur="1" fill="hold">
                                          <p:stCondLst>
                                            <p:cond delay="0"/>
                                          </p:stCondLst>
                                        </p:cTn>
                                        <p:tgtEl>
                                          <p:spTgt spid="464">
                                            <p:txEl>
                                              <p:pRg st="7" end="7"/>
                                            </p:txEl>
                                          </p:spTgt>
                                        </p:tgtEl>
                                        <p:attrNameLst>
                                          <p:attrName>style.visibility</p:attrName>
                                        </p:attrNameLst>
                                      </p:cBhvr>
                                      <p:to>
                                        <p:strVal val="visible"/>
                                      </p:to>
                                    </p:set>
                                  </p:childTnLst>
                                </p:cTn>
                              </p:par>
                            </p:childTnLst>
                          </p:cTn>
                        </p:par>
                      </p:childTnLst>
                    </p:cTn>
                  </p:par>
                  <p:par>
                    <p:cTn id="2520" fill="hold">
                      <p:stCondLst>
                        <p:cond delay="indefinite"/>
                      </p:stCondLst>
                      <p:childTnLst>
                        <p:par>
                          <p:cTn id="2521" fill="hold">
                            <p:stCondLst>
                              <p:cond delay="0"/>
                            </p:stCondLst>
                            <p:childTnLst>
                              <p:par>
                                <p:cTn id="2522" nodeType="clickEffect" fill="hold" presetClass="entr" presetID="1">
                                  <p:stCondLst>
                                    <p:cond delay="0"/>
                                  </p:stCondLst>
                                  <p:childTnLst>
                                    <p:set>
                                      <p:cBhvr>
                                        <p:cTn id="2523"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cc00"/>
        </a:solidFill>
      </p:bgPr>
    </p:bg>
    <p:spTree>
      <p:nvGrpSpPr>
        <p:cNvPr id="1" name=""/>
        <p:cNvGrpSpPr/>
        <p:nvPr/>
      </p:nvGrpSpPr>
      <p:grpSpPr>
        <a:xfrm>
          <a:off x="0" y="0"/>
          <a:ext cx="0" cy="0"/>
          <a:chOff x="0" y="0"/>
          <a:chExt cx="0" cy="0"/>
        </a:xfrm>
      </p:grpSpPr>
      <p:sp>
        <p:nvSpPr>
          <p:cNvPr id="467" name="TextShape 1"/>
          <p:cNvSpPr txBox="1"/>
          <p:nvPr/>
        </p:nvSpPr>
        <p:spPr>
          <a:xfrm>
            <a:off x="2123640" y="620640"/>
            <a:ext cx="6627960" cy="1524240"/>
          </a:xfrm>
          <a:prstGeom prst="rect">
            <a:avLst/>
          </a:prstGeom>
          <a:noFill/>
          <a:ln w="0">
            <a:noFill/>
          </a:ln>
        </p:spPr>
        <p:txBody>
          <a:bodyPr lIns="90000" rIns="90000" tIns="46800" bIns="4680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SEZIONE III</a:t>
            </a:r>
            <a:endParaRPr b="1" lang="it-IT" sz="4800" spc="-1" strike="noStrike">
              <a:solidFill>
                <a:srgbClr val="330066"/>
              </a:solidFill>
              <a:latin typeface="Arial"/>
            </a:endParaRPr>
          </a:p>
        </p:txBody>
      </p:sp>
      <p:sp>
        <p:nvSpPr>
          <p:cNvPr id="468" name="TextShape 2"/>
          <p:cNvSpPr txBox="1"/>
          <p:nvPr/>
        </p:nvSpPr>
        <p:spPr>
          <a:xfrm>
            <a:off x="684360" y="2997360"/>
            <a:ext cx="6324480" cy="3504960"/>
          </a:xfrm>
          <a:prstGeom prst="rect">
            <a:avLst/>
          </a:prstGeom>
          <a:noFill/>
          <a:ln w="0">
            <a:noFill/>
          </a:ln>
        </p:spPr>
        <p:txBody>
          <a:bodyPr lIns="90000" rIns="90000" tIns="46800" bIns="46800">
            <a:noAutofit/>
          </a:bodyPr>
          <a:p>
            <a:pPr algn="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600" spc="-1" strike="noStrike">
                <a:solidFill>
                  <a:srgbClr val="008080"/>
                </a:solidFill>
                <a:latin typeface="Arial"/>
              </a:rPr>
              <a:t>LE RISORSE ON LINE</a:t>
            </a:r>
            <a:br/>
            <a:endParaRPr b="0" lang="it-IT" sz="3600" spc="-1" strike="noStrike">
              <a:solidFill>
                <a:srgbClr val="008080"/>
              </a:solidFill>
              <a:latin typeface="Arial"/>
            </a:endParaRPr>
          </a:p>
          <a:p>
            <a:pPr algn="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600" spc="-1" strike="noStrike">
              <a:solidFill>
                <a:srgbClr val="008080"/>
              </a:solidFill>
              <a:latin typeface="Arial"/>
            </a:endParaRPr>
          </a:p>
          <a:p>
            <a:pPr algn="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600" spc="-1" strike="noStrike">
              <a:solidFill>
                <a:srgbClr val="008080"/>
              </a:solidFill>
              <a:latin typeface="Arial"/>
            </a:endParaRPr>
          </a:p>
        </p:txBody>
      </p:sp>
    </p:spTree>
  </p:cSld>
  <p:transition>
    <p:wedge/>
  </p:transition>
  <p:timing>
    <p:tnLst>
      <p:par>
        <p:cTn id="2524" dur="indefinite" restart="never" nodeType="tmRoot">
          <p:childTnLst>
            <p:seq>
              <p:cTn id="2525" dur="indefinite" nodeType="mainSeq">
                <p:childTnLst>
                  <p:par>
                    <p:cTn id="2526" fill="hold">
                      <p:stCondLst>
                        <p:cond delay="0"/>
                      </p:stCondLst>
                      <p:childTnLst>
                        <p:par>
                          <p:cTn id="2527" fill="hold">
                            <p:stCondLst>
                              <p:cond delay="0"/>
                            </p:stCondLst>
                            <p:childTnLst>
                              <p:par>
                                <p:cTn id="2528" nodeType="afterEffect" fill="hold" presetClass="entr" presetID="1">
                                  <p:stCondLst>
                                    <p:cond delay="0"/>
                                  </p:stCondLst>
                                  <p:childTnLst>
                                    <p:set>
                                      <p:cBhvr>
                                        <p:cTn id="2529" dur="1" fill="hold">
                                          <p:stCondLst>
                                            <p:cond delay="0"/>
                                          </p:stCondLst>
                                        </p:cTn>
                                        <p:tgtEl>
                                          <p:spTgt spid="467"/>
                                        </p:tgtEl>
                                        <p:attrNameLst>
                                          <p:attrName>style.visibility</p:attrName>
                                        </p:attrNameLst>
                                      </p:cBhvr>
                                      <p:to>
                                        <p:strVal val="visible"/>
                                      </p:to>
                                    </p:set>
                                  </p:childTnLst>
                                </p:cTn>
                              </p:par>
                            </p:childTnLst>
                          </p:cTn>
                        </p:par>
                      </p:childTnLst>
                    </p:cTn>
                  </p:par>
                  <p:par>
                    <p:cTn id="2530" fill="hold">
                      <p:stCondLst>
                        <p:cond delay="indefinite"/>
                      </p:stCondLst>
                      <p:childTnLst>
                        <p:par>
                          <p:cTn id="2531" fill="hold">
                            <p:stCondLst>
                              <p:cond delay="0"/>
                            </p:stCondLst>
                            <p:childTnLst>
                              <p:par>
                                <p:cTn id="2532" nodeType="clickEffect" fill="hold" presetClass="entr" presetID="1">
                                  <p:stCondLst>
                                    <p:cond delay="0"/>
                                  </p:stCondLst>
                                  <p:childTnLst>
                                    <p:set>
                                      <p:cBhvr>
                                        <p:cTn id="2533" dur="1" fill="hold">
                                          <p:stCondLst>
                                            <p:cond delay="0"/>
                                          </p:stCondLst>
                                        </p:cTn>
                                        <p:tgtEl>
                                          <p:spTgt spid="468">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9"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Risorse on line </a:t>
            </a:r>
            <a:endParaRPr b="1" lang="it-IT" sz="3900" spc="-1" strike="noStrike">
              <a:solidFill>
                <a:srgbClr val="330066"/>
              </a:solidFill>
              <a:latin typeface="Arial"/>
            </a:endParaRPr>
          </a:p>
        </p:txBody>
      </p:sp>
      <p:sp>
        <p:nvSpPr>
          <p:cNvPr id="470" name="TextShape 2"/>
          <p:cNvSpPr txBox="1"/>
          <p:nvPr/>
        </p:nvSpPr>
        <p:spPr>
          <a:xfrm>
            <a:off x="457200" y="1719360"/>
            <a:ext cx="8229600" cy="4014720"/>
          </a:xfrm>
          <a:prstGeom prst="rect">
            <a:avLst/>
          </a:prstGeom>
          <a:noFill/>
          <a:ln w="0">
            <a:noFill/>
          </a:ln>
        </p:spPr>
        <p:txBody>
          <a:bodyPr lIns="90000" rIns="90000" tIns="46800" bIns="46800">
            <a:normAutofit/>
          </a:bodyPr>
          <a:p>
            <a:pPr marL="342720" indent="-342720">
              <a:lnSpc>
                <a:spcPct val="90000"/>
              </a:lnSpc>
              <a:buClr>
                <a:srgbClr val="008080"/>
              </a:buClr>
              <a:buSzPct val="7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400" spc="-1" strike="noStrike">
                <a:solidFill>
                  <a:srgbClr val="008080"/>
                </a:solidFill>
                <a:latin typeface="Times New Roman"/>
                <a:ea typeface="SimSun"/>
              </a:rPr>
              <a:t>Le grandi enciclopedie</a:t>
            </a:r>
            <a:endParaRPr b="0" lang="it-IT" sz="3400" spc="-1" strike="noStrike">
              <a:solidFill>
                <a:srgbClr val="008080"/>
              </a:solidFill>
              <a:latin typeface="Arial"/>
            </a:endParaRPr>
          </a:p>
          <a:p>
            <a:pPr marL="342720" indent="-342720">
              <a:lnSpc>
                <a:spcPct val="90000"/>
              </a:lnSpc>
              <a:buClr>
                <a:srgbClr val="008080"/>
              </a:buClr>
              <a:buSzPct val="7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400" spc="-1" strike="noStrike">
                <a:solidFill>
                  <a:srgbClr val="008080"/>
                </a:solidFill>
                <a:latin typeface="Times New Roman"/>
                <a:ea typeface="SimSun"/>
              </a:rPr>
              <a:t>Raccolte di testi</a:t>
            </a:r>
            <a:endParaRPr b="0" lang="it-IT" sz="3400" spc="-1" strike="noStrike">
              <a:solidFill>
                <a:srgbClr val="008080"/>
              </a:solidFill>
              <a:latin typeface="Arial"/>
            </a:endParaRPr>
          </a:p>
          <a:p>
            <a:pPr marL="342720" indent="-342720">
              <a:lnSpc>
                <a:spcPct val="90000"/>
              </a:lnSpc>
              <a:buClr>
                <a:srgbClr val="008080"/>
              </a:buClr>
              <a:buSzPct val="7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400" spc="-1" strike="noStrike">
                <a:solidFill>
                  <a:srgbClr val="008080"/>
                </a:solidFill>
                <a:latin typeface="Times New Roman"/>
                <a:ea typeface="SimSun"/>
              </a:rPr>
              <a:t>Siti tematici</a:t>
            </a:r>
            <a:endParaRPr b="0" lang="it-IT" sz="3400" spc="-1" strike="noStrike">
              <a:solidFill>
                <a:srgbClr val="008080"/>
              </a:solidFill>
              <a:latin typeface="Arial"/>
            </a:endParaRPr>
          </a:p>
          <a:p>
            <a:pPr marL="342720" indent="-342720">
              <a:lnSpc>
                <a:spcPct val="90000"/>
              </a:lnSpc>
              <a:buClr>
                <a:srgbClr val="008080"/>
              </a:buClr>
              <a:buSzPct val="7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400" spc="-1" strike="noStrike">
              <a:solidFill>
                <a:srgbClr val="008080"/>
              </a:solidFill>
              <a:latin typeface="Arial"/>
            </a:endParaRPr>
          </a:p>
          <a:p>
            <a:pPr lvl="1" marL="691920" indent="-347760">
              <a:lnSpc>
                <a:spcPct val="90000"/>
              </a:lnSpc>
              <a:buClr>
                <a:srgbClr val="ff6600"/>
              </a:buClr>
              <a:buSzPct val="7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ff6600"/>
                </a:solidFill>
                <a:latin typeface="Times New Roman"/>
                <a:ea typeface="SimSun"/>
              </a:rPr>
              <a:t>Grammatiche e sussidi</a:t>
            </a:r>
            <a:endParaRPr b="0" lang="it-IT" sz="3000" spc="-1" strike="noStrike">
              <a:solidFill>
                <a:srgbClr val="ff6600"/>
              </a:solidFill>
              <a:latin typeface="Arial"/>
            </a:endParaRPr>
          </a:p>
          <a:p>
            <a:pPr marL="342720" indent="-342720">
              <a:lnSpc>
                <a:spcPct val="90000"/>
              </a:lnSpc>
              <a:buClr>
                <a:srgbClr val="008080"/>
              </a:buClr>
              <a:buSzPct val="7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100" spc="-1" strike="noStrike">
                <a:solidFill>
                  <a:srgbClr val="008080"/>
                </a:solidFill>
                <a:latin typeface="Times New Roman"/>
                <a:ea typeface="SimSun"/>
              </a:rPr>
              <a:t>Forum e newsgroup</a:t>
            </a:r>
            <a:endParaRPr b="0" lang="it-IT" sz="3100" spc="-1" strike="noStrike">
              <a:solidFill>
                <a:srgbClr val="008080"/>
              </a:solidFill>
              <a:latin typeface="Arial"/>
            </a:endParaRPr>
          </a:p>
          <a:p>
            <a:pPr marL="342720" indent="-342720">
              <a:lnSpc>
                <a:spcPct val="90000"/>
              </a:lnSpc>
              <a:buClr>
                <a:srgbClr val="008080"/>
              </a:buClr>
              <a:buSzPct val="7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100" spc="-1" strike="noStrike">
                <a:solidFill>
                  <a:srgbClr val="008080"/>
                </a:solidFill>
                <a:latin typeface="Times New Roman"/>
                <a:ea typeface="SimSun"/>
              </a:rPr>
              <a:t>Siti degli studenti per studenti</a:t>
            </a:r>
            <a:endParaRPr b="0" lang="it-IT" sz="3100" spc="-1" strike="noStrike">
              <a:solidFill>
                <a:srgbClr val="008080"/>
              </a:solidFill>
              <a:latin typeface="Arial"/>
            </a:endParaRPr>
          </a:p>
          <a:p>
            <a:pPr marL="342720" indent="-342720">
              <a:lnSpc>
                <a:spcPct val="90000"/>
              </a:lnSpc>
              <a:buClr>
                <a:srgbClr val="008080"/>
              </a:buClr>
              <a:buSzPct val="7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100" spc="-1" strike="noStrike">
                <a:solidFill>
                  <a:srgbClr val="008080"/>
                </a:solidFill>
                <a:latin typeface="Times New Roman"/>
                <a:ea typeface="SimSun"/>
              </a:rPr>
              <a:t>Altre risorse</a:t>
            </a:r>
            <a:endParaRPr b="0" lang="it-IT" sz="3100" spc="-1" strike="noStrike">
              <a:solidFill>
                <a:srgbClr val="008080"/>
              </a:solidFill>
              <a:latin typeface="Arial"/>
            </a:endParaRPr>
          </a:p>
          <a:p>
            <a:pPr marL="342720" indent="-34272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100" spc="-1" strike="noStrike">
              <a:solidFill>
                <a:srgbClr val="008080"/>
              </a:solidFill>
              <a:latin typeface="Arial"/>
            </a:endParaRPr>
          </a:p>
        </p:txBody>
      </p:sp>
    </p:spTree>
  </p:cSld>
  <p:transition>
    <p:wedge/>
  </p:transition>
  <p:timing>
    <p:tnLst>
      <p:par>
        <p:cTn id="2534" dur="indefinite" restart="never" nodeType="tmRoot">
          <p:childTnLst>
            <p:seq>
              <p:cTn id="2535" dur="indefinite" nodeType="mainSeq">
                <p:childTnLst>
                  <p:par>
                    <p:cTn id="2536" fill="hold">
                      <p:stCondLst>
                        <p:cond delay="0"/>
                      </p:stCondLst>
                      <p:childTnLst>
                        <p:par>
                          <p:cTn id="2537" fill="hold">
                            <p:stCondLst>
                              <p:cond delay="0"/>
                            </p:stCondLst>
                            <p:childTnLst>
                              <p:par>
                                <p:cTn id="2538" nodeType="afterEffect" fill="hold" presetClass="entr" presetID="24">
                                  <p:stCondLst>
                                    <p:cond delay="0"/>
                                  </p:stCondLst>
                                  <p:childTnLst>
                                    <p:set>
                                      <p:cBhvr>
                                        <p:cTn id="2539" dur="1" fill="hold">
                                          <p:stCondLst>
                                            <p:cond delay="0"/>
                                          </p:stCondLst>
                                        </p:cTn>
                                        <p:tgtEl>
                                          <p:spTgt spid="469"/>
                                        </p:tgtEl>
                                        <p:attrNameLst>
                                          <p:attrName>style.visibility</p:attrName>
                                        </p:attrNameLst>
                                      </p:cBhvr>
                                      <p:to>
                                        <p:strVal val="visible"/>
                                      </p:to>
                                    </p:set>
                                    <p:animEffect filter="fade" transition="in">
                                      <p:cBhvr additive="repl">
                                        <p:cTn id="2540" dur="800"/>
                                        <p:tgtEl>
                                          <p:spTgt spid="469"/>
                                        </p:tgtEl>
                                      </p:cBhvr>
                                    </p:animEffect>
                                    <p:anim calcmode="lin" valueType="num">
                                      <p:cBhvr additive="repl">
                                        <p:cTn id="2541" dur="800" fill="hold"/>
                                        <p:tgtEl>
                                          <p:spTgt spid="469"/>
                                        </p:tgtEl>
                                        <p:attrNameLst>
                                          <p:attrName>r</p:attrName>
                                        </p:attrNameLst>
                                      </p:cBhvr>
                                      <p:tavLst>
                                        <p:tav tm="0">
                                          <p:val>
                                            <p:strVal val="-90"/>
                                          </p:val>
                                        </p:tav>
                                        <p:tav tm="100000">
                                          <p:val>
                                            <p:strVal val="0"/>
                                          </p:val>
                                        </p:tav>
                                      </p:tavLst>
                                    </p:anim>
                                    <p:anim calcmode="lin" valueType="num">
                                      <p:cBhvr additive="repl">
                                        <p:cTn id="2542" dur="800" fill="hold"/>
                                        <p:tgtEl>
                                          <p:spTgt spid="469"/>
                                        </p:tgtEl>
                                        <p:attrNameLst>
                                          <p:attrName>ppt_x</p:attrName>
                                        </p:attrNameLst>
                                      </p:cBhvr>
                                      <p:tavLst>
                                        <p:tav tm="0">
                                          <p:val>
                                            <p:strVal val="#ppt_x+0.4"/>
                                          </p:val>
                                        </p:tav>
                                        <p:tav tm="100000">
                                          <p:val>
                                            <p:strVal val="#ppt_x-0.05"/>
                                          </p:val>
                                        </p:tav>
                                      </p:tavLst>
                                    </p:anim>
                                    <p:anim calcmode="lin" valueType="num">
                                      <p:cBhvr additive="repl">
                                        <p:cTn id="2543" dur="800" fill="hold"/>
                                        <p:tgtEl>
                                          <p:spTgt spid="469"/>
                                        </p:tgtEl>
                                        <p:attrNameLst>
                                          <p:attrName>ppt_y</p:attrName>
                                        </p:attrNameLst>
                                      </p:cBhvr>
                                      <p:tavLst>
                                        <p:tav tm="0">
                                          <p:val>
                                            <p:strVal val="#ppt_y-0.4"/>
                                          </p:val>
                                        </p:tav>
                                        <p:tav tm="100000">
                                          <p:val>
                                            <p:strVal val="#ppt_y+0.1"/>
                                          </p:val>
                                        </p:tav>
                                      </p:tavLst>
                                    </p:anim>
                                    <p:anim calcmode="lin" valueType="num">
                                      <p:cBhvr additive="repl">
                                        <p:cTn id="2544" dur="200" fill="hold">
                                          <p:stCondLst>
                                            <p:cond delay="800"/>
                                          </p:stCondLst>
                                        </p:cTn>
                                        <p:tgtEl>
                                          <p:spTgt spid="469"/>
                                        </p:tgtEl>
                                        <p:attrNameLst>
                                          <p:attrName>ppt_x</p:attrName>
                                        </p:attrNameLst>
                                      </p:cBhvr>
                                      <p:tavLst>
                                        <p:tav tm="0">
                                          <p:val>
                                            <p:strVal val="#ppt_x-0.05"/>
                                          </p:val>
                                        </p:tav>
                                        <p:tav tm="100000">
                                          <p:val>
                                            <p:strVal val="#ppt_x"/>
                                          </p:val>
                                        </p:tav>
                                      </p:tavLst>
                                    </p:anim>
                                    <p:anim calcmode="lin" valueType="num">
                                      <p:cBhvr additive="repl">
                                        <p:cTn id="2545" dur="200" fill="hold">
                                          <p:stCondLst>
                                            <p:cond delay="800"/>
                                          </p:stCondLst>
                                        </p:cTn>
                                        <p:tgtEl>
                                          <p:spTgt spid="469"/>
                                        </p:tgtEl>
                                        <p:attrNameLst>
                                          <p:attrName>ppt_y</p:attrName>
                                        </p:attrNameLst>
                                      </p:cBhvr>
                                      <p:tavLst>
                                        <p:tav tm="0">
                                          <p:val>
                                            <p:strVal val="#ppt_y+0.1"/>
                                          </p:val>
                                        </p:tav>
                                        <p:tav tm="100000">
                                          <p:val>
                                            <p:strVal val="#ppt_y"/>
                                          </p:val>
                                        </p:tav>
                                      </p:tavLst>
                                    </p:anim>
                                  </p:childTnLst>
                                </p:cTn>
                              </p:par>
                            </p:childTnLst>
                          </p:cTn>
                        </p:par>
                      </p:childTnLst>
                    </p:cTn>
                  </p:par>
                  <p:par>
                    <p:cTn id="2546" fill="hold">
                      <p:stCondLst>
                        <p:cond delay="indefinite"/>
                      </p:stCondLst>
                      <p:childTnLst>
                        <p:par>
                          <p:cTn id="2547" fill="hold">
                            <p:stCondLst>
                              <p:cond delay="0"/>
                            </p:stCondLst>
                            <p:childTnLst>
                              <p:par>
                                <p:cTn id="2548" nodeType="clickEffect" fill="hold" presetClass="entr" presetID="1">
                                  <p:stCondLst>
                                    <p:cond delay="0"/>
                                  </p:stCondLst>
                                  <p:childTnLst>
                                    <p:set>
                                      <p:cBhvr>
                                        <p:cTn id="2549" dur="1" fill="hold">
                                          <p:stCondLst>
                                            <p:cond delay="0"/>
                                          </p:stCondLst>
                                        </p:cTn>
                                        <p:tgtEl>
                                          <p:spTgt spid="470">
                                            <p:txEl>
                                              <p:pRg st="0" end="0"/>
                                            </p:txEl>
                                          </p:spTgt>
                                        </p:tgtEl>
                                        <p:attrNameLst>
                                          <p:attrName>style.visibility</p:attrName>
                                        </p:attrNameLst>
                                      </p:cBhvr>
                                      <p:to>
                                        <p:strVal val="visible"/>
                                      </p:to>
                                    </p:set>
                                  </p:childTnLst>
                                </p:cTn>
                              </p:par>
                            </p:childTnLst>
                          </p:cTn>
                        </p:par>
                      </p:childTnLst>
                    </p:cTn>
                  </p:par>
                  <p:par>
                    <p:cTn id="2550" fill="hold">
                      <p:stCondLst>
                        <p:cond delay="indefinite"/>
                      </p:stCondLst>
                      <p:childTnLst>
                        <p:par>
                          <p:cTn id="2551" fill="hold">
                            <p:stCondLst>
                              <p:cond delay="0"/>
                            </p:stCondLst>
                            <p:childTnLst>
                              <p:par>
                                <p:cTn id="2552" nodeType="clickEffect" fill="hold" presetClass="entr" presetID="1">
                                  <p:stCondLst>
                                    <p:cond delay="0"/>
                                  </p:stCondLst>
                                  <p:childTnLst>
                                    <p:set>
                                      <p:cBhvr>
                                        <p:cTn id="2553" dur="1" fill="hold">
                                          <p:stCondLst>
                                            <p:cond delay="0"/>
                                          </p:stCondLst>
                                        </p:cTn>
                                        <p:tgtEl>
                                          <p:spTgt spid="470">
                                            <p:txEl>
                                              <p:pRg st="1" end="1"/>
                                            </p:txEl>
                                          </p:spTgt>
                                        </p:tgtEl>
                                        <p:attrNameLst>
                                          <p:attrName>style.visibility</p:attrName>
                                        </p:attrNameLst>
                                      </p:cBhvr>
                                      <p:to>
                                        <p:strVal val="visible"/>
                                      </p:to>
                                    </p:set>
                                  </p:childTnLst>
                                </p:cTn>
                              </p:par>
                            </p:childTnLst>
                          </p:cTn>
                        </p:par>
                      </p:childTnLst>
                    </p:cTn>
                  </p:par>
                  <p:par>
                    <p:cTn id="2554" fill="hold">
                      <p:stCondLst>
                        <p:cond delay="indefinite"/>
                      </p:stCondLst>
                      <p:childTnLst>
                        <p:par>
                          <p:cTn id="2555" fill="hold">
                            <p:stCondLst>
                              <p:cond delay="0"/>
                            </p:stCondLst>
                            <p:childTnLst>
                              <p:par>
                                <p:cTn id="2556" nodeType="clickEffect" fill="hold" presetClass="entr" presetID="1">
                                  <p:stCondLst>
                                    <p:cond delay="0"/>
                                  </p:stCondLst>
                                  <p:childTnLst>
                                    <p:set>
                                      <p:cBhvr>
                                        <p:cTn id="2557" dur="1" fill="hold">
                                          <p:stCondLst>
                                            <p:cond delay="0"/>
                                          </p:stCondLst>
                                        </p:cTn>
                                        <p:tgtEl>
                                          <p:spTgt spid="470">
                                            <p:txEl>
                                              <p:pRg st="2" end="2"/>
                                            </p:txEl>
                                          </p:spTgt>
                                        </p:tgtEl>
                                        <p:attrNameLst>
                                          <p:attrName>style.visibility</p:attrName>
                                        </p:attrNameLst>
                                      </p:cBhvr>
                                      <p:to>
                                        <p:strVal val="visible"/>
                                      </p:to>
                                    </p:set>
                                  </p:childTnLst>
                                </p:cTn>
                              </p:par>
                              <p:par>
                                <p:cTn id="2558" nodeType="withEffect" fill="hold" presetClass="entr" presetID="1">
                                  <p:stCondLst>
                                    <p:cond delay="0"/>
                                  </p:stCondLst>
                                  <p:childTnLst>
                                    <p:set>
                                      <p:cBhvr>
                                        <p:cTn id="2559" dur="1" fill="hold">
                                          <p:stCondLst>
                                            <p:cond delay="0"/>
                                          </p:stCondLst>
                                        </p:cTn>
                                        <p:tgtEl>
                                          <p:spTgt spid="470">
                                            <p:txEl>
                                              <p:pRg st="4" end="4"/>
                                            </p:txEl>
                                          </p:spTgt>
                                        </p:tgtEl>
                                        <p:attrNameLst>
                                          <p:attrName>style.visibility</p:attrName>
                                        </p:attrNameLst>
                                      </p:cBhvr>
                                      <p:to>
                                        <p:strVal val="visible"/>
                                      </p:to>
                                    </p:set>
                                  </p:childTnLst>
                                </p:cTn>
                              </p:par>
                            </p:childTnLst>
                          </p:cTn>
                        </p:par>
                      </p:childTnLst>
                    </p:cTn>
                  </p:par>
                  <p:par>
                    <p:cTn id="2560" fill="hold">
                      <p:stCondLst>
                        <p:cond delay="indefinite"/>
                      </p:stCondLst>
                      <p:childTnLst>
                        <p:par>
                          <p:cTn id="2561" fill="hold">
                            <p:stCondLst>
                              <p:cond delay="0"/>
                            </p:stCondLst>
                            <p:childTnLst>
                              <p:par>
                                <p:cTn id="2562" nodeType="clickEffect" fill="hold" presetClass="entr" presetID="1">
                                  <p:stCondLst>
                                    <p:cond delay="0"/>
                                  </p:stCondLst>
                                  <p:childTnLst>
                                    <p:set>
                                      <p:cBhvr>
                                        <p:cTn id="2563" dur="1" fill="hold">
                                          <p:stCondLst>
                                            <p:cond delay="0"/>
                                          </p:stCondLst>
                                        </p:cTn>
                                        <p:tgtEl>
                                          <p:spTgt spid="470">
                                            <p:txEl>
                                              <p:pRg st="5" end="5"/>
                                            </p:txEl>
                                          </p:spTgt>
                                        </p:tgtEl>
                                        <p:attrNameLst>
                                          <p:attrName>style.visibility</p:attrName>
                                        </p:attrNameLst>
                                      </p:cBhvr>
                                      <p:to>
                                        <p:strVal val="visible"/>
                                      </p:to>
                                    </p:set>
                                  </p:childTnLst>
                                </p:cTn>
                              </p:par>
                            </p:childTnLst>
                          </p:cTn>
                        </p:par>
                      </p:childTnLst>
                    </p:cTn>
                  </p:par>
                  <p:par>
                    <p:cTn id="2564" fill="hold">
                      <p:stCondLst>
                        <p:cond delay="indefinite"/>
                      </p:stCondLst>
                      <p:childTnLst>
                        <p:par>
                          <p:cTn id="2565" fill="hold">
                            <p:stCondLst>
                              <p:cond delay="0"/>
                            </p:stCondLst>
                            <p:childTnLst>
                              <p:par>
                                <p:cTn id="2566" nodeType="clickEffect" fill="hold" presetClass="entr" presetID="1">
                                  <p:stCondLst>
                                    <p:cond delay="0"/>
                                  </p:stCondLst>
                                  <p:childTnLst>
                                    <p:set>
                                      <p:cBhvr>
                                        <p:cTn id="2567" dur="1" fill="hold">
                                          <p:stCondLst>
                                            <p:cond delay="0"/>
                                          </p:stCondLst>
                                        </p:cTn>
                                        <p:tgtEl>
                                          <p:spTgt spid="470">
                                            <p:txEl>
                                              <p:pRg st="6" end="6"/>
                                            </p:txEl>
                                          </p:spTgt>
                                        </p:tgtEl>
                                        <p:attrNameLst>
                                          <p:attrName>style.visibility</p:attrName>
                                        </p:attrNameLst>
                                      </p:cBhvr>
                                      <p:to>
                                        <p:strVal val="visible"/>
                                      </p:to>
                                    </p:set>
                                  </p:childTnLst>
                                </p:cTn>
                              </p:par>
                            </p:childTnLst>
                          </p:cTn>
                        </p:par>
                      </p:childTnLst>
                    </p:cTn>
                  </p:par>
                  <p:par>
                    <p:cTn id="2568" fill="hold">
                      <p:stCondLst>
                        <p:cond delay="indefinite"/>
                      </p:stCondLst>
                      <p:childTnLst>
                        <p:par>
                          <p:cTn id="2569" fill="hold">
                            <p:stCondLst>
                              <p:cond delay="0"/>
                            </p:stCondLst>
                            <p:childTnLst>
                              <p:par>
                                <p:cTn id="2570" nodeType="clickEffect" fill="hold" presetClass="entr" presetID="1">
                                  <p:stCondLst>
                                    <p:cond delay="0"/>
                                  </p:stCondLst>
                                  <p:childTnLst>
                                    <p:set>
                                      <p:cBhvr>
                                        <p:cTn id="2571" dur="1" fill="hold">
                                          <p:stCondLst>
                                            <p:cond delay="0"/>
                                          </p:stCondLst>
                                        </p:cTn>
                                        <p:tgtEl>
                                          <p:spTgt spid="470">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Struttura lineare tipica del libro</a:t>
            </a:r>
            <a:endParaRPr b="1" lang="it-IT" sz="3900" spc="-1" strike="noStrike">
              <a:solidFill>
                <a:srgbClr val="330066"/>
              </a:solidFill>
              <a:latin typeface="Arial"/>
            </a:endParaRPr>
          </a:p>
        </p:txBody>
      </p:sp>
      <p:grpSp>
        <p:nvGrpSpPr>
          <p:cNvPr id="157" name="Group 2"/>
          <p:cNvGrpSpPr/>
          <p:nvPr/>
        </p:nvGrpSpPr>
        <p:grpSpPr>
          <a:xfrm>
            <a:off x="402840" y="2715840"/>
            <a:ext cx="8193600" cy="1219680"/>
            <a:chOff x="402840" y="2715840"/>
            <a:chExt cx="8193600" cy="1219680"/>
          </a:xfrm>
        </p:grpSpPr>
        <p:sp>
          <p:nvSpPr>
            <p:cNvPr id="158" name="CustomShape 3"/>
            <p:cNvSpPr/>
            <p:nvPr/>
          </p:nvSpPr>
          <p:spPr>
            <a:xfrm>
              <a:off x="402840" y="2715840"/>
              <a:ext cx="871200" cy="1219680"/>
            </a:xfrm>
            <a:prstGeom prst="rect">
              <a:avLst/>
            </a:prstGeom>
            <a:solidFill>
              <a:srgbClr val="008000"/>
            </a:solidFill>
            <a:ln w="9360">
              <a:solidFill>
                <a:srgbClr val="339966"/>
              </a:solidFill>
              <a:miter/>
            </a:ln>
          </p:spPr>
          <p:style>
            <a:lnRef idx="0"/>
            <a:fillRef idx="0"/>
            <a:effectRef idx="0"/>
            <a:fontRef idx="minor"/>
          </p:style>
        </p:sp>
        <p:sp>
          <p:nvSpPr>
            <p:cNvPr id="159" name="Line 4"/>
            <p:cNvSpPr/>
            <p:nvPr/>
          </p:nvSpPr>
          <p:spPr>
            <a:xfrm>
              <a:off x="1274040" y="3238920"/>
              <a:ext cx="349200" cy="0"/>
            </a:xfrm>
            <a:prstGeom prst="line">
              <a:avLst/>
            </a:prstGeom>
            <a:ln w="9360">
              <a:solidFill>
                <a:srgbClr val="000000"/>
              </a:solidFill>
              <a:miter/>
              <a:headEnd len="med" type="triangle" w="med"/>
              <a:tailEnd len="med" type="triangle" w="med"/>
            </a:ln>
          </p:spPr>
          <p:style>
            <a:lnRef idx="0"/>
            <a:fillRef idx="0"/>
            <a:effectRef idx="0"/>
            <a:fontRef idx="minor"/>
          </p:style>
        </p:sp>
        <p:sp>
          <p:nvSpPr>
            <p:cNvPr id="160" name="Line 5"/>
            <p:cNvSpPr/>
            <p:nvPr/>
          </p:nvSpPr>
          <p:spPr>
            <a:xfrm>
              <a:off x="2494800" y="3238920"/>
              <a:ext cx="348840" cy="1080"/>
            </a:xfrm>
            <a:prstGeom prst="line">
              <a:avLst/>
            </a:prstGeom>
            <a:ln w="9360">
              <a:solidFill>
                <a:srgbClr val="000000"/>
              </a:solidFill>
              <a:miter/>
              <a:headEnd len="med" type="triangle" w="med"/>
              <a:tailEnd len="med" type="triangle" w="med"/>
            </a:ln>
          </p:spPr>
          <p:style>
            <a:lnRef idx="0"/>
            <a:fillRef idx="0"/>
            <a:effectRef idx="0"/>
            <a:fontRef idx="minor"/>
          </p:style>
        </p:sp>
        <p:sp>
          <p:nvSpPr>
            <p:cNvPr id="161" name="Line 6"/>
            <p:cNvSpPr/>
            <p:nvPr/>
          </p:nvSpPr>
          <p:spPr>
            <a:xfrm>
              <a:off x="3715200" y="3238920"/>
              <a:ext cx="349200" cy="1080"/>
            </a:xfrm>
            <a:prstGeom prst="line">
              <a:avLst/>
            </a:prstGeom>
            <a:ln w="9360">
              <a:solidFill>
                <a:srgbClr val="000000"/>
              </a:solidFill>
              <a:miter/>
              <a:headEnd len="med" type="triangle" w="med"/>
              <a:tailEnd len="med" type="triangle" w="med"/>
            </a:ln>
          </p:spPr>
          <p:style>
            <a:lnRef idx="0"/>
            <a:fillRef idx="0"/>
            <a:effectRef idx="0"/>
            <a:fontRef idx="minor"/>
          </p:style>
        </p:sp>
        <p:sp>
          <p:nvSpPr>
            <p:cNvPr id="162" name="Line 7"/>
            <p:cNvSpPr/>
            <p:nvPr/>
          </p:nvSpPr>
          <p:spPr>
            <a:xfrm>
              <a:off x="4935960" y="3238920"/>
              <a:ext cx="347760" cy="1080"/>
            </a:xfrm>
            <a:prstGeom prst="line">
              <a:avLst/>
            </a:prstGeom>
            <a:ln w="9360">
              <a:solidFill>
                <a:srgbClr val="000000"/>
              </a:solidFill>
              <a:miter/>
              <a:headEnd len="med" type="triangle" w="med"/>
              <a:tailEnd len="med" type="triangle" w="med"/>
            </a:ln>
          </p:spPr>
          <p:style>
            <a:lnRef idx="0"/>
            <a:fillRef idx="0"/>
            <a:effectRef idx="0"/>
            <a:fontRef idx="minor"/>
          </p:style>
        </p:sp>
        <p:sp>
          <p:nvSpPr>
            <p:cNvPr id="163" name="CustomShape 8"/>
            <p:cNvSpPr/>
            <p:nvPr/>
          </p:nvSpPr>
          <p:spPr>
            <a:xfrm>
              <a:off x="1623240" y="2715840"/>
              <a:ext cx="871200" cy="1219680"/>
            </a:xfrm>
            <a:prstGeom prst="rect">
              <a:avLst/>
            </a:prstGeom>
            <a:solidFill>
              <a:srgbClr val="ffffff"/>
            </a:solidFill>
            <a:ln w="9360">
              <a:solidFill>
                <a:srgbClr val="000000"/>
              </a:solidFill>
              <a:miter/>
            </a:ln>
          </p:spPr>
          <p:style>
            <a:lnRef idx="0"/>
            <a:fillRef idx="0"/>
            <a:effectRef idx="0"/>
            <a:fontRef idx="minor"/>
          </p:style>
        </p:sp>
        <p:sp>
          <p:nvSpPr>
            <p:cNvPr id="164" name="CustomShape 9"/>
            <p:cNvSpPr/>
            <p:nvPr/>
          </p:nvSpPr>
          <p:spPr>
            <a:xfrm>
              <a:off x="2843640" y="2715840"/>
              <a:ext cx="871200" cy="1219680"/>
            </a:xfrm>
            <a:prstGeom prst="rect">
              <a:avLst/>
            </a:prstGeom>
            <a:solidFill>
              <a:srgbClr val="ffffff"/>
            </a:solidFill>
            <a:ln w="9360">
              <a:solidFill>
                <a:srgbClr val="000000"/>
              </a:solidFill>
              <a:miter/>
            </a:ln>
          </p:spPr>
          <p:style>
            <a:lnRef idx="0"/>
            <a:fillRef idx="0"/>
            <a:effectRef idx="0"/>
            <a:fontRef idx="minor"/>
          </p:style>
        </p:sp>
        <p:sp>
          <p:nvSpPr>
            <p:cNvPr id="165" name="CustomShape 10"/>
            <p:cNvSpPr/>
            <p:nvPr/>
          </p:nvSpPr>
          <p:spPr>
            <a:xfrm>
              <a:off x="4064400" y="2715840"/>
              <a:ext cx="872640" cy="1219680"/>
            </a:xfrm>
            <a:prstGeom prst="rect">
              <a:avLst/>
            </a:prstGeom>
            <a:solidFill>
              <a:srgbClr val="ffffff"/>
            </a:solidFill>
            <a:ln w="9360">
              <a:solidFill>
                <a:srgbClr val="000000"/>
              </a:solidFill>
              <a:miter/>
            </a:ln>
          </p:spPr>
          <p:style>
            <a:lnRef idx="0"/>
            <a:fillRef idx="0"/>
            <a:effectRef idx="0"/>
            <a:fontRef idx="minor"/>
          </p:style>
        </p:sp>
        <p:sp>
          <p:nvSpPr>
            <p:cNvPr id="166" name="CustomShape 11"/>
            <p:cNvSpPr/>
            <p:nvPr/>
          </p:nvSpPr>
          <p:spPr>
            <a:xfrm>
              <a:off x="5283720" y="2715840"/>
              <a:ext cx="871200" cy="1219680"/>
            </a:xfrm>
            <a:prstGeom prst="rect">
              <a:avLst/>
            </a:prstGeom>
            <a:solidFill>
              <a:srgbClr val="ffffff"/>
            </a:solidFill>
            <a:ln w="9360">
              <a:solidFill>
                <a:srgbClr val="000000"/>
              </a:solidFill>
              <a:miter/>
            </a:ln>
          </p:spPr>
          <p:style>
            <a:lnRef idx="0"/>
            <a:fillRef idx="0"/>
            <a:effectRef idx="0"/>
            <a:fontRef idx="minor"/>
          </p:style>
        </p:sp>
        <p:sp>
          <p:nvSpPr>
            <p:cNvPr id="167" name="CustomShape 12"/>
            <p:cNvSpPr/>
            <p:nvPr/>
          </p:nvSpPr>
          <p:spPr>
            <a:xfrm>
              <a:off x="6504480" y="2715840"/>
              <a:ext cx="871200" cy="1219680"/>
            </a:xfrm>
            <a:prstGeom prst="rect">
              <a:avLst/>
            </a:prstGeom>
            <a:solidFill>
              <a:srgbClr val="ffffff"/>
            </a:solidFill>
            <a:ln w="9360">
              <a:solidFill>
                <a:srgbClr val="000000"/>
              </a:solidFill>
              <a:miter/>
            </a:ln>
          </p:spPr>
          <p:style>
            <a:lnRef idx="0"/>
            <a:fillRef idx="0"/>
            <a:effectRef idx="0"/>
            <a:fontRef idx="minor"/>
          </p:style>
        </p:sp>
        <p:sp>
          <p:nvSpPr>
            <p:cNvPr id="168" name="CustomShape 13"/>
            <p:cNvSpPr/>
            <p:nvPr/>
          </p:nvSpPr>
          <p:spPr>
            <a:xfrm>
              <a:off x="7724880" y="2715840"/>
              <a:ext cx="871560" cy="1219680"/>
            </a:xfrm>
            <a:prstGeom prst="rect">
              <a:avLst/>
            </a:prstGeom>
            <a:solidFill>
              <a:srgbClr val="ffffff"/>
            </a:solidFill>
            <a:ln w="9360">
              <a:solidFill>
                <a:srgbClr val="000000"/>
              </a:solidFill>
              <a:miter/>
            </a:ln>
          </p:spPr>
          <p:style>
            <a:lnRef idx="0"/>
            <a:fillRef idx="0"/>
            <a:effectRef idx="0"/>
            <a:fontRef idx="minor"/>
          </p:style>
        </p:sp>
        <p:sp>
          <p:nvSpPr>
            <p:cNvPr id="169" name="Line 14"/>
            <p:cNvSpPr/>
            <p:nvPr/>
          </p:nvSpPr>
          <p:spPr>
            <a:xfrm>
              <a:off x="6156720" y="3238920"/>
              <a:ext cx="347760" cy="1080"/>
            </a:xfrm>
            <a:prstGeom prst="line">
              <a:avLst/>
            </a:prstGeom>
            <a:ln w="9360">
              <a:solidFill>
                <a:srgbClr val="000000"/>
              </a:solidFill>
              <a:miter/>
              <a:headEnd len="med" type="triangle" w="med"/>
              <a:tailEnd len="med" type="triangle" w="med"/>
            </a:ln>
          </p:spPr>
          <p:style>
            <a:lnRef idx="0"/>
            <a:fillRef idx="0"/>
            <a:effectRef idx="0"/>
            <a:fontRef idx="minor"/>
          </p:style>
        </p:sp>
        <p:sp>
          <p:nvSpPr>
            <p:cNvPr id="170" name="Line 15"/>
            <p:cNvSpPr/>
            <p:nvPr/>
          </p:nvSpPr>
          <p:spPr>
            <a:xfrm>
              <a:off x="7377120" y="3238920"/>
              <a:ext cx="347760" cy="1080"/>
            </a:xfrm>
            <a:prstGeom prst="line">
              <a:avLst/>
            </a:prstGeom>
            <a:ln w="9360">
              <a:solidFill>
                <a:srgbClr val="000000"/>
              </a:solidFill>
              <a:miter/>
              <a:headEnd len="med" type="triangle" w="med"/>
              <a:tailEnd len="med" type="triangle" w="med"/>
            </a:ln>
          </p:spPr>
          <p:style>
            <a:lnRef idx="0"/>
            <a:fillRef idx="0"/>
            <a:effectRef idx="0"/>
            <a:fontRef idx="minor"/>
          </p:style>
        </p:sp>
        <p:sp>
          <p:nvSpPr>
            <p:cNvPr id="171" name="CustomShape 16"/>
            <p:cNvSpPr/>
            <p:nvPr/>
          </p:nvSpPr>
          <p:spPr>
            <a:xfrm>
              <a:off x="402840" y="2715840"/>
              <a:ext cx="871200" cy="121968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endParaRPr b="0" lang="it-IT" sz="2400" spc="-1" strike="noStrike">
                <a:solidFill>
                  <a:srgbClr val="000000"/>
                </a:solidFill>
                <a:latin typeface="Times New Roman"/>
              </a:endParaRPr>
            </a:p>
          </p:txBody>
        </p:sp>
      </p:grpSp>
      <p:sp>
        <p:nvSpPr>
          <p:cNvPr id="172" name="CustomShape 17"/>
          <p:cNvSpPr/>
          <p:nvPr/>
        </p:nvSpPr>
        <p:spPr>
          <a:xfrm>
            <a:off x="900000" y="5300640"/>
            <a:ext cx="863640" cy="649440"/>
          </a:xfrm>
          <a:custGeom>
            <a:avLst/>
            <a:gdLst/>
            <a:ahLst/>
            <a:rect l="0" t="0" r="r" b="b"/>
            <a:pathLst>
              <a:path w="2401" h="1806">
                <a:moveTo>
                  <a:pt x="0" y="0"/>
                </a:moveTo>
                <a:lnTo>
                  <a:pt x="2400" y="0"/>
                </a:lnTo>
                <a:lnTo>
                  <a:pt x="2400" y="1805"/>
                </a:lnTo>
                <a:lnTo>
                  <a:pt x="0" y="1805"/>
                </a:lnTo>
                <a:lnTo>
                  <a:pt x="0" y="0"/>
                </a:lnTo>
                <a:moveTo>
                  <a:pt x="0" y="0"/>
                </a:moveTo>
                <a:lnTo>
                  <a:pt x="2400" y="0"/>
                </a:lnTo>
                <a:lnTo>
                  <a:pt x="2283" y="116"/>
                </a:lnTo>
                <a:lnTo>
                  <a:pt x="116" y="116"/>
                </a:lnTo>
                <a:lnTo>
                  <a:pt x="0" y="0"/>
                </a:lnTo>
                <a:moveTo>
                  <a:pt x="2400" y="0"/>
                </a:moveTo>
                <a:lnTo>
                  <a:pt x="2400" y="1805"/>
                </a:lnTo>
                <a:lnTo>
                  <a:pt x="2283" y="1688"/>
                </a:lnTo>
                <a:lnTo>
                  <a:pt x="2283" y="116"/>
                </a:lnTo>
                <a:lnTo>
                  <a:pt x="2400" y="0"/>
                </a:lnTo>
                <a:moveTo>
                  <a:pt x="2400" y="1805"/>
                </a:moveTo>
                <a:lnTo>
                  <a:pt x="0" y="1805"/>
                </a:lnTo>
                <a:lnTo>
                  <a:pt x="116" y="1688"/>
                </a:lnTo>
                <a:lnTo>
                  <a:pt x="2283" y="1688"/>
                </a:lnTo>
                <a:lnTo>
                  <a:pt x="2400" y="1805"/>
                </a:lnTo>
                <a:moveTo>
                  <a:pt x="0" y="1805"/>
                </a:moveTo>
                <a:lnTo>
                  <a:pt x="0" y="0"/>
                </a:lnTo>
                <a:lnTo>
                  <a:pt x="116" y="116"/>
                </a:lnTo>
                <a:lnTo>
                  <a:pt x="116" y="1688"/>
                </a:lnTo>
                <a:lnTo>
                  <a:pt x="0" y="1805"/>
                </a:lnTo>
                <a:moveTo>
                  <a:pt x="614" y="626"/>
                </a:moveTo>
                <a:lnTo>
                  <a:pt x="907" y="626"/>
                </a:lnTo>
                <a:lnTo>
                  <a:pt x="907" y="1071"/>
                </a:lnTo>
                <a:cubicBezTo>
                  <a:pt x="907" y="1149"/>
                  <a:pt x="974" y="1210"/>
                  <a:pt x="1061" y="1210"/>
                </a:cubicBezTo>
                <a:lnTo>
                  <a:pt x="1200" y="1210"/>
                </a:lnTo>
                <a:cubicBezTo>
                  <a:pt x="1286" y="1210"/>
                  <a:pt x="1353" y="1149"/>
                  <a:pt x="1353" y="1071"/>
                </a:cubicBezTo>
                <a:lnTo>
                  <a:pt x="1353" y="626"/>
                </a:lnTo>
                <a:lnTo>
                  <a:pt x="1200" y="626"/>
                </a:lnTo>
                <a:lnTo>
                  <a:pt x="1493" y="333"/>
                </a:lnTo>
                <a:lnTo>
                  <a:pt x="1800" y="626"/>
                </a:lnTo>
                <a:lnTo>
                  <a:pt x="1646" y="626"/>
                </a:lnTo>
                <a:lnTo>
                  <a:pt x="1646" y="1071"/>
                </a:lnTo>
                <a:cubicBezTo>
                  <a:pt x="1646" y="1303"/>
                  <a:pt x="1431" y="1517"/>
                  <a:pt x="1200" y="1517"/>
                </a:cubicBezTo>
                <a:lnTo>
                  <a:pt x="1061" y="1517"/>
                </a:lnTo>
                <a:cubicBezTo>
                  <a:pt x="829" y="1517"/>
                  <a:pt x="614" y="1303"/>
                  <a:pt x="614" y="1071"/>
                </a:cubicBezTo>
                <a:lnTo>
                  <a:pt x="614" y="626"/>
                </a:lnTo>
              </a:path>
            </a:pathLst>
          </a:custGeom>
          <a:solidFill>
            <a:srgbClr val="cccc00"/>
          </a:solidFill>
          <a:ln w="0">
            <a:noFill/>
          </a:ln>
        </p:spPr>
        <p:style>
          <a:lnRef idx="0"/>
          <a:fillRef idx="0"/>
          <a:effectRef idx="0"/>
          <a:fontRef idx="minor"/>
        </p:style>
      </p:sp>
    </p:spTree>
  </p:cSld>
  <p:transition>
    <p:wedge/>
  </p:transition>
  <p:timing>
    <p:tnLst>
      <p:par>
        <p:cTn id="238" dur="indefinite" restart="never" nodeType="tmRoot">
          <p:childTnLst>
            <p:seq>
              <p:cTn id="239" dur="indefinite" nodeType="mainSeq">
                <p:childTnLst>
                  <p:par>
                    <p:cTn id="240" fill="hold">
                      <p:stCondLst>
                        <p:cond delay="0"/>
                      </p:stCondLst>
                      <p:childTnLst>
                        <p:par>
                          <p:cTn id="241" fill="hold">
                            <p:stCondLst>
                              <p:cond delay="0"/>
                            </p:stCondLst>
                            <p:childTnLst>
                              <p:par>
                                <p:cTn id="242" nodeType="afterEffect" fill="hold" presetClass="entr" presetID="24">
                                  <p:stCondLst>
                                    <p:cond delay="0"/>
                                  </p:stCondLst>
                                  <p:childTnLst>
                                    <p:set>
                                      <p:cBhvr>
                                        <p:cTn id="243" dur="1" fill="hold">
                                          <p:stCondLst>
                                            <p:cond delay="0"/>
                                          </p:stCondLst>
                                        </p:cTn>
                                        <p:tgtEl>
                                          <p:spTgt spid="156"/>
                                        </p:tgtEl>
                                        <p:attrNameLst>
                                          <p:attrName>style.visibility</p:attrName>
                                        </p:attrNameLst>
                                      </p:cBhvr>
                                      <p:to>
                                        <p:strVal val="visible"/>
                                      </p:to>
                                    </p:set>
                                    <p:animEffect filter="wipe(up)" transition="in">
                                      <p:cBhvr additive="repl">
                                        <p:cTn id="244"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1"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300" spc="-1" strike="noStrike">
                <a:solidFill>
                  <a:srgbClr val="330066"/>
                </a:solidFill>
                <a:latin typeface="Arial"/>
                <a:ea typeface="SimSun"/>
              </a:rPr>
              <a:t>Strumenti generai di ricerca</a:t>
            </a:r>
            <a:endParaRPr b="1" lang="it-IT" sz="4300" spc="-1" strike="noStrike">
              <a:solidFill>
                <a:srgbClr val="330066"/>
              </a:solidFill>
              <a:latin typeface="Arial"/>
            </a:endParaRPr>
          </a:p>
        </p:txBody>
      </p:sp>
      <p:sp>
        <p:nvSpPr>
          <p:cNvPr id="472" name="TextShape 2"/>
          <p:cNvSpPr txBox="1"/>
          <p:nvPr/>
        </p:nvSpPr>
        <p:spPr>
          <a:xfrm>
            <a:off x="457200" y="1719360"/>
            <a:ext cx="4038480" cy="4411440"/>
          </a:xfrm>
          <a:prstGeom prst="rect">
            <a:avLst/>
          </a:prstGeom>
          <a:noFill/>
          <a:ln w="0">
            <a:noFill/>
          </a:ln>
        </p:spPr>
        <p:txBody>
          <a:bodyPr lIns="90000" rIns="90000" tIns="46800" bIns="46800">
            <a:normAutofit/>
          </a:bodyPr>
          <a:p>
            <a:pPr lvl="1" marL="691920" indent="-347760">
              <a:lnSpc>
                <a:spcPct val="100000"/>
              </a:lnSpc>
              <a:buClr>
                <a:srgbClr val="ff6600"/>
              </a:buClr>
              <a:buSzPct val="7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100" spc="-1" strike="noStrike">
                <a:solidFill>
                  <a:srgbClr val="ff6600"/>
                </a:solidFill>
                <a:latin typeface="Times New Roman"/>
                <a:ea typeface="SimSun"/>
              </a:rPr>
              <a:t>I motori di ricerca in generale</a:t>
            </a:r>
            <a:endParaRPr b="0" lang="it-IT" sz="3100" spc="-1" strike="noStrike">
              <a:solidFill>
                <a:srgbClr val="ff6600"/>
              </a:solidFill>
              <a:latin typeface="Arial"/>
            </a:endParaRPr>
          </a:p>
          <a:p>
            <a:pPr lvl="3" marL="1280880" indent="-291960">
              <a:lnSpc>
                <a:spcPct val="100000"/>
              </a:lnSpc>
              <a:tabLst>
                <a:tab algn="l" pos="0"/>
                <a:tab algn="l" pos="1828800"/>
                <a:tab algn="l" pos="2743200"/>
                <a:tab algn="l" pos="3657600"/>
                <a:tab algn="l" pos="4572000"/>
                <a:tab algn="l" pos="5486400"/>
                <a:tab algn="l" pos="6400800"/>
                <a:tab algn="l" pos="7315200"/>
                <a:tab algn="l" pos="8229600"/>
                <a:tab algn="l" pos="9144000"/>
                <a:tab algn="l" pos="10058400"/>
              </a:tabLst>
            </a:pPr>
            <a:endParaRPr b="0" lang="it-IT" sz="3100" spc="-1" strike="noStrike">
              <a:solidFill>
                <a:srgbClr val="ff6600"/>
              </a:solidFill>
              <a:latin typeface="Arial"/>
            </a:endParaRPr>
          </a:p>
          <a:p>
            <a:pPr lvl="3" marL="1280880" indent="-291960">
              <a:lnSpc>
                <a:spcPct val="100000"/>
              </a:lnSpc>
              <a:buClr>
                <a:srgbClr val="ff6600"/>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Times New Roman"/>
                <a:ea typeface="SimSun"/>
              </a:rPr>
              <a:t>Google (anche in latino)</a:t>
            </a:r>
            <a:endParaRPr b="0" lang="it-IT" sz="2400" spc="-1" strike="noStrike">
              <a:solidFill>
                <a:srgbClr val="ff6600"/>
              </a:solidFill>
              <a:latin typeface="Arial"/>
            </a:endParaRPr>
          </a:p>
          <a:p>
            <a:pPr lvl="3" marL="1280880" indent="-291960">
              <a:lnSpc>
                <a:spcPct val="100000"/>
              </a:lnSpc>
              <a:buClr>
                <a:srgbClr val="ff6600"/>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Times New Roman"/>
                <a:ea typeface="SimSun"/>
              </a:rPr>
              <a:t>Yahoo!</a:t>
            </a:r>
            <a:endParaRPr b="0" lang="it-IT" sz="2400" spc="-1" strike="noStrike">
              <a:solidFill>
                <a:srgbClr val="ff6600"/>
              </a:solidFill>
              <a:latin typeface="Arial"/>
            </a:endParaRPr>
          </a:p>
          <a:p>
            <a:pPr lvl="3" marL="1280880" indent="-291960">
              <a:lnSpc>
                <a:spcPct val="100000"/>
              </a:lnSpc>
              <a:buClr>
                <a:srgbClr val="ff6600"/>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Times New Roman"/>
                <a:ea typeface="SimSun"/>
              </a:rPr>
              <a:t>Excite (anche in latino)</a:t>
            </a:r>
            <a:endParaRPr b="0" lang="it-IT" sz="2400" spc="-1" strike="noStrike">
              <a:solidFill>
                <a:srgbClr val="ff6600"/>
              </a:solidFill>
              <a:latin typeface="Arial"/>
            </a:endParaRPr>
          </a:p>
          <a:p>
            <a:pPr lvl="3" marL="1280880" indent="-291960">
              <a:lnSpc>
                <a:spcPct val="100000"/>
              </a:lnSpc>
              <a:buClr>
                <a:srgbClr val="ff6600"/>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Times New Roman"/>
                <a:ea typeface="SimSun"/>
              </a:rPr>
              <a:t>Virgilio</a:t>
            </a:r>
            <a:endParaRPr b="0" lang="it-IT" sz="2400" spc="-1" strike="noStrike">
              <a:solidFill>
                <a:srgbClr val="ff6600"/>
              </a:solidFill>
              <a:latin typeface="Arial"/>
            </a:endParaRPr>
          </a:p>
          <a:p>
            <a:pPr lvl="3" marL="1280880" indent="-291960">
              <a:lnSpc>
                <a:spcPct val="100000"/>
              </a:lnSpc>
              <a:buClr>
                <a:srgbClr val="ff6600"/>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Times New Roman"/>
                <a:ea typeface="SimSun"/>
              </a:rPr>
              <a:t>Hotbot</a:t>
            </a:r>
            <a:endParaRPr b="0" lang="it-IT" sz="2400" spc="-1" strike="noStrike">
              <a:solidFill>
                <a:srgbClr val="ff6600"/>
              </a:solidFill>
              <a:latin typeface="Arial"/>
            </a:endParaRPr>
          </a:p>
          <a:p>
            <a:pPr lvl="3" marL="1280880" indent="-291960">
              <a:lnSpc>
                <a:spcPct val="100000"/>
              </a:lnSpc>
              <a:buClr>
                <a:srgbClr val="ff6600"/>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Times New Roman"/>
                <a:ea typeface="SimSun"/>
              </a:rPr>
              <a:t>Lycos</a:t>
            </a:r>
            <a:endParaRPr b="0" lang="it-IT" sz="2400" spc="-1" strike="noStrike">
              <a:solidFill>
                <a:srgbClr val="ff6600"/>
              </a:solidFill>
              <a:latin typeface="Arial"/>
            </a:endParaRPr>
          </a:p>
        </p:txBody>
      </p:sp>
      <p:pic>
        <p:nvPicPr>
          <p:cNvPr id="473" name="" descr=""/>
          <p:cNvPicPr/>
          <p:nvPr/>
        </p:nvPicPr>
        <p:blipFill>
          <a:blip r:embed="rId1"/>
          <a:stretch/>
        </p:blipFill>
        <p:spPr>
          <a:xfrm>
            <a:off x="4356000" y="1484280"/>
            <a:ext cx="2448000" cy="2129040"/>
          </a:xfrm>
          <a:prstGeom prst="rect">
            <a:avLst/>
          </a:prstGeom>
          <a:ln w="0">
            <a:noFill/>
          </a:ln>
        </p:spPr>
      </p:pic>
      <p:pic>
        <p:nvPicPr>
          <p:cNvPr id="474" name="" descr=""/>
          <p:cNvPicPr/>
          <p:nvPr/>
        </p:nvPicPr>
        <p:blipFill>
          <a:blip r:embed="rId2"/>
          <a:stretch/>
        </p:blipFill>
        <p:spPr>
          <a:xfrm>
            <a:off x="5003640" y="4076640"/>
            <a:ext cx="2449800" cy="2130480"/>
          </a:xfrm>
          <a:prstGeom prst="rect">
            <a:avLst/>
          </a:prstGeom>
          <a:ln w="0">
            <a:noFill/>
          </a:ln>
        </p:spPr>
      </p:pic>
    </p:spTree>
  </p:cSld>
  <p:transition>
    <p:wedge/>
  </p:transition>
  <p:timing>
    <p:tnLst>
      <p:par>
        <p:cTn id="2572" dur="indefinite" restart="never" nodeType="tmRoot">
          <p:childTnLst>
            <p:seq>
              <p:cTn id="2573" dur="indefinite" nodeType="mainSeq">
                <p:childTnLst>
                  <p:par>
                    <p:cTn id="2574" fill="hold">
                      <p:stCondLst>
                        <p:cond delay="0"/>
                      </p:stCondLst>
                      <p:childTnLst>
                        <p:par>
                          <p:cTn id="2575" fill="hold">
                            <p:stCondLst>
                              <p:cond delay="0"/>
                            </p:stCondLst>
                            <p:childTnLst>
                              <p:par>
                                <p:cTn id="2576" nodeType="afterEffect" fill="hold" presetClass="entr" presetID="24">
                                  <p:stCondLst>
                                    <p:cond delay="0"/>
                                  </p:stCondLst>
                                  <p:childTnLst>
                                    <p:set>
                                      <p:cBhvr>
                                        <p:cTn id="2577" dur="1" fill="hold">
                                          <p:stCondLst>
                                            <p:cond delay="0"/>
                                          </p:stCondLst>
                                        </p:cTn>
                                        <p:tgtEl>
                                          <p:spTgt spid="471"/>
                                        </p:tgtEl>
                                        <p:attrNameLst>
                                          <p:attrName>style.visibility</p:attrName>
                                        </p:attrNameLst>
                                      </p:cBhvr>
                                      <p:to>
                                        <p:strVal val="visible"/>
                                      </p:to>
                                    </p:set>
                                    <p:anim calcmode="discrete" valueType="clr">
                                      <p:cBhvr additive="repl">
                                        <p:cTn id="2578" dur="80"/>
                                        <p:tgtEl>
                                          <p:spTgt spid="471"/>
                                        </p:tgtEl>
                                        <p:attrNameLst>
                                          <p:attrName>style.color</p:attrName>
                                        </p:attrNameLst>
                                      </p:cBhvr>
                                      <p:tavLst>
                                        <p:tav tm="0">
                                          <p:val>
                                            <p:strVal val="rgb(-103,51,51)"/>
                                          </p:val>
                                        </p:tav>
                                        <p:tav tm="50000">
                                          <p:val>
                                            <p:strVal val="rgb(-103,-103,0)"/>
                                          </p:val>
                                        </p:tav>
                                      </p:tavLst>
                                    </p:anim>
                                    <p:anim calcmode="discrete" valueType="clr">
                                      <p:cBhvr additive="repl">
                                        <p:cTn id="2579" dur="80"/>
                                        <p:tgtEl>
                                          <p:spTgt spid="471"/>
                                        </p:tgtEl>
                                        <p:attrNameLst>
                                          <p:attrName>fillcolor</p:attrName>
                                        </p:attrNameLst>
                                      </p:cBhvr>
                                      <p:tavLst>
                                        <p:tav tm="0">
                                          <p:val>
                                            <p:strVal val="rgb(-103,51,51)"/>
                                          </p:val>
                                        </p:tav>
                                        <p:tav tm="50000">
                                          <p:val>
                                            <p:strVal val="rgb(-103,-103,0)"/>
                                          </p:val>
                                        </p:tav>
                                      </p:tavLst>
                                    </p:anim>
                                    <p:set>
                                      <p:cBhvr>
                                        <p:cTn id="2580" dur="80"/>
                                        <p:tgtEl>
                                          <p:spTgt spid="471"/>
                                        </p:tgtEl>
                                        <p:attrNameLst>
                                          <p:attrName>fill.type</p:attrName>
                                        </p:attrNameLst>
                                      </p:cBhvr>
                                      <p:to>
                                        <p:strVal val="solid"/>
                                      </p:to>
                                    </p:set>
                                  </p:childTnLst>
                                </p:cTn>
                              </p:par>
                            </p:childTnLst>
                          </p:cTn>
                        </p:par>
                      </p:childTnLst>
                    </p:cTn>
                  </p:par>
                  <p:par>
                    <p:cTn id="2581" fill="hold">
                      <p:stCondLst>
                        <p:cond delay="indefinite"/>
                      </p:stCondLst>
                      <p:childTnLst>
                        <p:par>
                          <p:cTn id="2582" fill="hold">
                            <p:stCondLst>
                              <p:cond delay="0"/>
                            </p:stCondLst>
                            <p:childTnLst>
                              <p:par>
                                <p:cTn id="2583" nodeType="clickEffect" fill="hold" presetClass="entr" presetID="1">
                                  <p:stCondLst>
                                    <p:cond delay="0"/>
                                  </p:stCondLst>
                                  <p:childTnLst>
                                    <p:set>
                                      <p:cBhvr>
                                        <p:cTn id="2584" dur="1" fill="hold">
                                          <p:stCondLst>
                                            <p:cond delay="0"/>
                                          </p:stCondLst>
                                        </p:cTn>
                                        <p:tgtEl>
                                          <p:spTgt spid="472">
                                            <p:txEl>
                                              <p:pRg st="0" end="0"/>
                                            </p:txEl>
                                          </p:spTgt>
                                        </p:tgtEl>
                                        <p:attrNameLst>
                                          <p:attrName>style.visibility</p:attrName>
                                        </p:attrNameLst>
                                      </p:cBhvr>
                                      <p:to>
                                        <p:strVal val="visible"/>
                                      </p:to>
                                    </p:set>
                                  </p:childTnLst>
                                </p:cTn>
                              </p:par>
                            </p:childTnLst>
                          </p:cTn>
                        </p:par>
                      </p:childTnLst>
                    </p:cTn>
                  </p:par>
                  <p:par>
                    <p:cTn id="2585" fill="hold">
                      <p:stCondLst>
                        <p:cond delay="indefinite"/>
                      </p:stCondLst>
                      <p:childTnLst>
                        <p:par>
                          <p:cTn id="2586" fill="hold">
                            <p:stCondLst>
                              <p:cond delay="0"/>
                            </p:stCondLst>
                            <p:childTnLst>
                              <p:par>
                                <p:cTn id="2587" nodeType="clickEffect" fill="hold" presetClass="entr" presetID="1">
                                  <p:stCondLst>
                                    <p:cond delay="0"/>
                                  </p:stCondLst>
                                  <p:childTnLst>
                                    <p:set>
                                      <p:cBhvr>
                                        <p:cTn id="2588" dur="1" fill="hold">
                                          <p:stCondLst>
                                            <p:cond delay="0"/>
                                          </p:stCondLst>
                                        </p:cTn>
                                        <p:tgtEl>
                                          <p:spTgt spid="472">
                                            <p:txEl>
                                              <p:pRg st="2" end="2"/>
                                            </p:txEl>
                                          </p:spTgt>
                                        </p:tgtEl>
                                        <p:attrNameLst>
                                          <p:attrName>style.visibility</p:attrName>
                                        </p:attrNameLst>
                                      </p:cBhvr>
                                      <p:to>
                                        <p:strVal val="visible"/>
                                      </p:to>
                                    </p:set>
                                  </p:childTnLst>
                                </p:cTn>
                              </p:par>
                              <p:par>
                                <p:cTn id="2589" nodeType="withEffect" fill="hold" presetClass="entr" presetID="1">
                                  <p:stCondLst>
                                    <p:cond delay="0"/>
                                  </p:stCondLst>
                                  <p:childTnLst>
                                    <p:set>
                                      <p:cBhvr>
                                        <p:cTn id="2590" dur="1" fill="hold">
                                          <p:stCondLst>
                                            <p:cond delay="0"/>
                                          </p:stCondLst>
                                        </p:cTn>
                                        <p:tgtEl>
                                          <p:spTgt spid="472">
                                            <p:txEl>
                                              <p:pRg st="3" end="3"/>
                                            </p:txEl>
                                          </p:spTgt>
                                        </p:tgtEl>
                                        <p:attrNameLst>
                                          <p:attrName>style.visibility</p:attrName>
                                        </p:attrNameLst>
                                      </p:cBhvr>
                                      <p:to>
                                        <p:strVal val="visible"/>
                                      </p:to>
                                    </p:set>
                                  </p:childTnLst>
                                </p:cTn>
                              </p:par>
                              <p:par>
                                <p:cTn id="2591" nodeType="withEffect" fill="hold" presetClass="entr" presetID="1">
                                  <p:stCondLst>
                                    <p:cond delay="0"/>
                                  </p:stCondLst>
                                  <p:childTnLst>
                                    <p:set>
                                      <p:cBhvr>
                                        <p:cTn id="2592" dur="1" fill="hold">
                                          <p:stCondLst>
                                            <p:cond delay="0"/>
                                          </p:stCondLst>
                                        </p:cTn>
                                        <p:tgtEl>
                                          <p:spTgt spid="472">
                                            <p:txEl>
                                              <p:pRg st="4" end="4"/>
                                            </p:txEl>
                                          </p:spTgt>
                                        </p:tgtEl>
                                        <p:attrNameLst>
                                          <p:attrName>style.visibility</p:attrName>
                                        </p:attrNameLst>
                                      </p:cBhvr>
                                      <p:to>
                                        <p:strVal val="visible"/>
                                      </p:to>
                                    </p:set>
                                  </p:childTnLst>
                                </p:cTn>
                              </p:par>
                              <p:par>
                                <p:cTn id="2593" nodeType="withEffect" fill="hold" presetClass="entr" presetID="1">
                                  <p:stCondLst>
                                    <p:cond delay="0"/>
                                  </p:stCondLst>
                                  <p:childTnLst>
                                    <p:set>
                                      <p:cBhvr>
                                        <p:cTn id="2594" dur="1" fill="hold">
                                          <p:stCondLst>
                                            <p:cond delay="0"/>
                                          </p:stCondLst>
                                        </p:cTn>
                                        <p:tgtEl>
                                          <p:spTgt spid="472">
                                            <p:txEl>
                                              <p:pRg st="5" end="5"/>
                                            </p:txEl>
                                          </p:spTgt>
                                        </p:tgtEl>
                                        <p:attrNameLst>
                                          <p:attrName>style.visibility</p:attrName>
                                        </p:attrNameLst>
                                      </p:cBhvr>
                                      <p:to>
                                        <p:strVal val="visible"/>
                                      </p:to>
                                    </p:set>
                                  </p:childTnLst>
                                </p:cTn>
                              </p:par>
                              <p:par>
                                <p:cTn id="2595" nodeType="withEffect" fill="hold" presetClass="entr" presetID="1">
                                  <p:stCondLst>
                                    <p:cond delay="0"/>
                                  </p:stCondLst>
                                  <p:childTnLst>
                                    <p:set>
                                      <p:cBhvr>
                                        <p:cTn id="2596" dur="1" fill="hold">
                                          <p:stCondLst>
                                            <p:cond delay="0"/>
                                          </p:stCondLst>
                                        </p:cTn>
                                        <p:tgtEl>
                                          <p:spTgt spid="472">
                                            <p:txEl>
                                              <p:pRg st="6" end="6"/>
                                            </p:txEl>
                                          </p:spTgt>
                                        </p:tgtEl>
                                        <p:attrNameLst>
                                          <p:attrName>style.visibility</p:attrName>
                                        </p:attrNameLst>
                                      </p:cBhvr>
                                      <p:to>
                                        <p:strVal val="visible"/>
                                      </p:to>
                                    </p:set>
                                  </p:childTnLst>
                                </p:cTn>
                              </p:par>
                              <p:par>
                                <p:cTn id="2597" nodeType="withEffect" fill="hold" presetClass="entr" presetID="1">
                                  <p:stCondLst>
                                    <p:cond delay="0"/>
                                  </p:stCondLst>
                                  <p:childTnLst>
                                    <p:set>
                                      <p:cBhvr>
                                        <p:cTn id="2598" dur="1" fill="hold">
                                          <p:stCondLst>
                                            <p:cond delay="0"/>
                                          </p:stCondLst>
                                        </p:cTn>
                                        <p:tgtEl>
                                          <p:spTgt spid="472">
                                            <p:txEl>
                                              <p:pRg st="7" end="7"/>
                                            </p:txEl>
                                          </p:spTgt>
                                        </p:tgtEl>
                                        <p:attrNameLst>
                                          <p:attrName>style.visibility</p:attrName>
                                        </p:attrNameLst>
                                      </p:cBhvr>
                                      <p:to>
                                        <p:strVal val="visible"/>
                                      </p:to>
                                    </p:set>
                                  </p:childTnLst>
                                </p:cTn>
                              </p:par>
                            </p:childTnLst>
                          </p:cTn>
                        </p:par>
                      </p:childTnLst>
                    </p:cTn>
                  </p:par>
                  <p:par>
                    <p:cTn id="2599" fill="hold">
                      <p:stCondLst>
                        <p:cond delay="indefinite"/>
                      </p:stCondLst>
                      <p:childTnLst>
                        <p:par>
                          <p:cTn id="2600" fill="hold">
                            <p:stCondLst>
                              <p:cond delay="0"/>
                            </p:stCondLst>
                            <p:childTnLst>
                              <p:par>
                                <p:cTn id="2601" nodeType="clickEffect" fill="hold" presetClass="entr" presetID="1">
                                  <p:stCondLst>
                                    <p:cond delay="0"/>
                                  </p:stCondLst>
                                  <p:childTnLst>
                                    <p:set>
                                      <p:cBhvr>
                                        <p:cTn id="2602" dur="1" fill="hold">
                                          <p:stCondLst>
                                            <p:cond delay="0"/>
                                          </p:stCondLst>
                                        </p:cTn>
                                        <p:tgtEl>
                                          <p:spTgt spid="473"/>
                                        </p:tgtEl>
                                        <p:attrNameLst>
                                          <p:attrName>style.visibility</p:attrName>
                                        </p:attrNameLst>
                                      </p:cBhvr>
                                      <p:to>
                                        <p:strVal val="visible"/>
                                      </p:to>
                                    </p:set>
                                  </p:childTnLst>
                                </p:cTn>
                              </p:par>
                            </p:childTnLst>
                          </p:cTn>
                        </p:par>
                      </p:childTnLst>
                    </p:cTn>
                  </p:par>
                  <p:par>
                    <p:cTn id="2603" fill="hold">
                      <p:stCondLst>
                        <p:cond delay="indefinite"/>
                      </p:stCondLst>
                      <p:childTnLst>
                        <p:par>
                          <p:cTn id="2604" fill="hold">
                            <p:stCondLst>
                              <p:cond delay="0"/>
                            </p:stCondLst>
                            <p:childTnLst>
                              <p:par>
                                <p:cTn id="2605" nodeType="clickEffect" fill="hold" presetClass="entr" presetID="1">
                                  <p:stCondLst>
                                    <p:cond delay="0"/>
                                  </p:stCondLst>
                                  <p:childTnLst>
                                    <p:set>
                                      <p:cBhvr>
                                        <p:cTn id="2606" dur="1" fill="hold">
                                          <p:stCondLst>
                                            <p:cond delay="0"/>
                                          </p:stCondLst>
                                        </p:cTn>
                                        <p:tgtEl>
                                          <p:spTgt spid="4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5" name="TextShape 1"/>
          <p:cNvSpPr txBox="1"/>
          <p:nvPr/>
        </p:nvSpPr>
        <p:spPr>
          <a:xfrm>
            <a:off x="394920" y="404280"/>
            <a:ext cx="7543800" cy="129564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La ricerca bibliografica in generale</a:t>
            </a:r>
            <a:endParaRPr b="1" lang="it-IT" sz="3900" spc="-1" strike="noStrike">
              <a:solidFill>
                <a:srgbClr val="330066"/>
              </a:solidFill>
              <a:latin typeface="Arial"/>
            </a:endParaRPr>
          </a:p>
        </p:txBody>
      </p:sp>
      <p:sp>
        <p:nvSpPr>
          <p:cNvPr id="476" name="TextShape 2"/>
          <p:cNvSpPr txBox="1"/>
          <p:nvPr/>
        </p:nvSpPr>
        <p:spPr>
          <a:xfrm>
            <a:off x="755280" y="1773000"/>
            <a:ext cx="5832360" cy="453060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Ricerche nelle biblioteche italiane</a:t>
            </a: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u="sng">
                <a:solidFill>
                  <a:srgbClr val="7e9ce8"/>
                </a:solidFill>
                <a:uFillTx/>
                <a:latin typeface="Arial"/>
                <a:hlinkClick r:id="rId1"/>
              </a:rPr>
              <a:t>ICCU</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u="sng">
                <a:solidFill>
                  <a:srgbClr val="7e9ce8"/>
                </a:solidFill>
                <a:uFillTx/>
                <a:latin typeface="Arial"/>
                <a:hlinkClick r:id="rId2"/>
              </a:rPr>
              <a:t>Indice SBN on line</a:t>
            </a:r>
            <a:endParaRPr b="0" lang="it-IT" sz="22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Ricerche con il meta-motore “</a:t>
            </a:r>
            <a:r>
              <a:rPr b="0" lang="it-IT" sz="2600" spc="-1" strike="noStrike" u="sng">
                <a:solidFill>
                  <a:srgbClr val="7e9ce8"/>
                </a:solidFill>
                <a:uFillTx/>
                <a:latin typeface="Arial"/>
                <a:hlinkClick r:id="rId3"/>
              </a:rPr>
              <a:t>Azalai</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4"/>
              </a:rPr>
              <a:t>Alice</a:t>
            </a:r>
            <a:endParaRPr b="0" lang="it-IT" sz="2600" spc="-1" strike="noStrike">
              <a:solidFill>
                <a:srgbClr val="008080"/>
              </a:solidFill>
              <a:latin typeface="Arial"/>
            </a:endParaRPr>
          </a:p>
          <a:p>
            <a:pPr lvl="1" marL="691920" indent="-347760">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ff6600"/>
              </a:solidFill>
              <a:latin typeface="Arial"/>
            </a:endParaRPr>
          </a:p>
        </p:txBody>
      </p:sp>
      <p:pic>
        <p:nvPicPr>
          <p:cNvPr id="477" name="" descr=""/>
          <p:cNvPicPr/>
          <p:nvPr/>
        </p:nvPicPr>
        <p:blipFill>
          <a:blip r:embed="rId5"/>
          <a:stretch/>
        </p:blipFill>
        <p:spPr>
          <a:xfrm>
            <a:off x="6372360" y="1341360"/>
            <a:ext cx="2286000" cy="2286000"/>
          </a:xfrm>
          <a:prstGeom prst="rect">
            <a:avLst/>
          </a:prstGeom>
          <a:ln w="0">
            <a:noFill/>
          </a:ln>
        </p:spPr>
      </p:pic>
      <p:pic>
        <p:nvPicPr>
          <p:cNvPr id="478" name="" descr="MAI: MetaOPAC Azalai Italiano"/>
          <p:cNvPicPr/>
          <p:nvPr/>
        </p:nvPicPr>
        <p:blipFill>
          <a:blip r:embed="rId6"/>
          <a:stretch/>
        </p:blipFill>
        <p:spPr>
          <a:xfrm>
            <a:off x="4716360" y="4076640"/>
            <a:ext cx="3470400" cy="2387520"/>
          </a:xfrm>
          <a:prstGeom prst="rect">
            <a:avLst/>
          </a:prstGeom>
          <a:ln w="0">
            <a:noFill/>
          </a:ln>
        </p:spPr>
      </p:pic>
    </p:spTree>
  </p:cSld>
  <p:transition>
    <p:wedge/>
  </p:transition>
  <p:timing>
    <p:tnLst>
      <p:par>
        <p:cTn id="2607" dur="indefinite" restart="never" nodeType="tmRoot">
          <p:childTnLst>
            <p:seq>
              <p:cTn id="2608" dur="indefinite" nodeType="mainSeq">
                <p:childTnLst>
                  <p:par>
                    <p:cTn id="2609" fill="hold">
                      <p:stCondLst>
                        <p:cond delay="0"/>
                      </p:stCondLst>
                      <p:childTnLst>
                        <p:par>
                          <p:cTn id="2610" fill="hold">
                            <p:stCondLst>
                              <p:cond delay="0"/>
                            </p:stCondLst>
                            <p:childTnLst>
                              <p:par>
                                <p:cTn id="2611" nodeType="afterEffect" fill="hold" presetClass="entr" presetID="24">
                                  <p:stCondLst>
                                    <p:cond delay="0"/>
                                  </p:stCondLst>
                                  <p:childTnLst>
                                    <p:set>
                                      <p:cBhvr>
                                        <p:cTn id="2612" dur="1" fill="hold">
                                          <p:stCondLst>
                                            <p:cond delay="0"/>
                                          </p:stCondLst>
                                        </p:cTn>
                                        <p:tgtEl>
                                          <p:spTgt spid="475"/>
                                        </p:tgtEl>
                                        <p:attrNameLst>
                                          <p:attrName>style.visibility</p:attrName>
                                        </p:attrNameLst>
                                      </p:cBhvr>
                                      <p:to>
                                        <p:strVal val="visible"/>
                                      </p:to>
                                    </p:set>
                                    <p:animEffect filter="fade" transition="in">
                                      <p:cBhvr additive="repl">
                                        <p:cTn id="2613" dur="2000"/>
                                        <p:tgtEl>
                                          <p:spTgt spid="475"/>
                                        </p:tgtEl>
                                      </p:cBhvr>
                                    </p:animEffect>
                                    <p:anim calcmode="lin" valueType="num">
                                      <p:cBhvr additive="repl">
                                        <p:cTn id="2614" dur="2000" fill="hold"/>
                                        <p:tgtEl>
                                          <p:spTgt spid="475"/>
                                        </p:tgtEl>
                                        <p:attrNameLst>
                                          <p:attrName>ppt_w</p:attrName>
                                        </p:attrNameLst>
                                      </p:cBhvr>
                                      <p:tavLst>
                                        <p:tav fmla="width*sin(2.5*pi*$)" tm="0">
                                          <p:val>
                                            <p:strVal val="0"/>
                                          </p:val>
                                        </p:tav>
                                        <p:tav fmla="width*sin(2.5*pi*$)" tm="100000">
                                          <p:val>
                                            <p:strVal val="1"/>
                                          </p:val>
                                        </p:tav>
                                      </p:tavLst>
                                    </p:anim>
                                    <p:anim calcmode="lin" valueType="num">
                                      <p:cBhvr additive="repl">
                                        <p:cTn id="2615" dur="2000" fill="hold"/>
                                        <p:tgtEl>
                                          <p:spTgt spid="475"/>
                                        </p:tgtEl>
                                        <p:attrNameLst>
                                          <p:attrName>ppt_h</p:attrName>
                                        </p:attrNameLst>
                                      </p:cBhvr>
                                      <p:tavLst>
                                        <p:tav tm="0">
                                          <p:val>
                                            <p:strVal val="#ppt_h"/>
                                          </p:val>
                                        </p:tav>
                                        <p:tav tm="100000">
                                          <p:val>
                                            <p:strVal val="#ppt_h"/>
                                          </p:val>
                                        </p:tav>
                                      </p:tavLst>
                                    </p:anim>
                                  </p:childTnLst>
                                </p:cTn>
                              </p:par>
                            </p:childTnLst>
                          </p:cTn>
                        </p:par>
                      </p:childTnLst>
                    </p:cTn>
                  </p:par>
                  <p:par>
                    <p:cTn id="2616" fill="hold">
                      <p:stCondLst>
                        <p:cond delay="indefinite"/>
                      </p:stCondLst>
                      <p:childTnLst>
                        <p:par>
                          <p:cTn id="2617" fill="hold">
                            <p:stCondLst>
                              <p:cond delay="0"/>
                            </p:stCondLst>
                            <p:childTnLst>
                              <p:par>
                                <p:cTn id="2618" nodeType="clickEffect" fill="hold" presetClass="entr" presetID="1">
                                  <p:stCondLst>
                                    <p:cond delay="0"/>
                                  </p:stCondLst>
                                  <p:childTnLst>
                                    <p:set>
                                      <p:cBhvr>
                                        <p:cTn id="2619" dur="1" fill="hold">
                                          <p:stCondLst>
                                            <p:cond delay="0"/>
                                          </p:stCondLst>
                                        </p:cTn>
                                        <p:tgtEl>
                                          <p:spTgt spid="476">
                                            <p:txEl>
                                              <p:pRg st="0" end="0"/>
                                            </p:txEl>
                                          </p:spTgt>
                                        </p:tgtEl>
                                        <p:attrNameLst>
                                          <p:attrName>style.visibility</p:attrName>
                                        </p:attrNameLst>
                                      </p:cBhvr>
                                      <p:to>
                                        <p:strVal val="visible"/>
                                      </p:to>
                                    </p:set>
                                  </p:childTnLst>
                                </p:cTn>
                              </p:par>
                            </p:childTnLst>
                          </p:cTn>
                        </p:par>
                      </p:childTnLst>
                    </p:cTn>
                  </p:par>
                  <p:par>
                    <p:cTn id="2620" fill="hold">
                      <p:stCondLst>
                        <p:cond delay="indefinite"/>
                      </p:stCondLst>
                      <p:childTnLst>
                        <p:par>
                          <p:cTn id="2621" fill="hold">
                            <p:stCondLst>
                              <p:cond delay="0"/>
                            </p:stCondLst>
                            <p:childTnLst>
                              <p:par>
                                <p:cTn id="2622" nodeType="clickEffect" fill="hold" presetClass="entr" presetID="1">
                                  <p:stCondLst>
                                    <p:cond delay="0"/>
                                  </p:stCondLst>
                                  <p:childTnLst>
                                    <p:set>
                                      <p:cBhvr>
                                        <p:cTn id="2623" dur="1" fill="hold">
                                          <p:stCondLst>
                                            <p:cond delay="0"/>
                                          </p:stCondLst>
                                        </p:cTn>
                                        <p:tgtEl>
                                          <p:spTgt spid="476">
                                            <p:txEl>
                                              <p:pRg st="1" end="1"/>
                                            </p:txEl>
                                          </p:spTgt>
                                        </p:tgtEl>
                                        <p:attrNameLst>
                                          <p:attrName>style.visibility</p:attrName>
                                        </p:attrNameLst>
                                      </p:cBhvr>
                                      <p:to>
                                        <p:strVal val="visible"/>
                                      </p:to>
                                    </p:set>
                                  </p:childTnLst>
                                </p:cTn>
                              </p:par>
                              <p:par>
                                <p:cTn id="2624" nodeType="withEffect" fill="hold" presetClass="entr" presetID="1">
                                  <p:stCondLst>
                                    <p:cond delay="0"/>
                                  </p:stCondLst>
                                  <p:childTnLst>
                                    <p:set>
                                      <p:cBhvr>
                                        <p:cTn id="2625" dur="1" fill="hold">
                                          <p:stCondLst>
                                            <p:cond delay="0"/>
                                          </p:stCondLst>
                                        </p:cTn>
                                        <p:tgtEl>
                                          <p:spTgt spid="476">
                                            <p:txEl>
                                              <p:pRg st="2" end="2"/>
                                            </p:txEl>
                                          </p:spTgt>
                                        </p:tgtEl>
                                        <p:attrNameLst>
                                          <p:attrName>style.visibility</p:attrName>
                                        </p:attrNameLst>
                                      </p:cBhvr>
                                      <p:to>
                                        <p:strVal val="visible"/>
                                      </p:to>
                                    </p:set>
                                  </p:childTnLst>
                                </p:cTn>
                              </p:par>
                            </p:childTnLst>
                          </p:cTn>
                        </p:par>
                      </p:childTnLst>
                    </p:cTn>
                  </p:par>
                  <p:par>
                    <p:cTn id="2626" fill="hold">
                      <p:stCondLst>
                        <p:cond delay="indefinite"/>
                      </p:stCondLst>
                      <p:childTnLst>
                        <p:par>
                          <p:cTn id="2627" fill="hold">
                            <p:stCondLst>
                              <p:cond delay="0"/>
                            </p:stCondLst>
                            <p:childTnLst>
                              <p:par>
                                <p:cTn id="2628" nodeType="clickEffect" fill="hold" presetClass="entr" presetID="1">
                                  <p:stCondLst>
                                    <p:cond delay="0"/>
                                  </p:stCondLst>
                                  <p:childTnLst>
                                    <p:set>
                                      <p:cBhvr>
                                        <p:cTn id="2629" dur="1" fill="hold">
                                          <p:stCondLst>
                                            <p:cond delay="0"/>
                                          </p:stCondLst>
                                        </p:cTn>
                                        <p:tgtEl>
                                          <p:spTgt spid="476">
                                            <p:txEl>
                                              <p:pRg st="4" end="4"/>
                                            </p:txEl>
                                          </p:spTgt>
                                        </p:tgtEl>
                                        <p:attrNameLst>
                                          <p:attrName>style.visibility</p:attrName>
                                        </p:attrNameLst>
                                      </p:cBhvr>
                                      <p:to>
                                        <p:strVal val="visible"/>
                                      </p:to>
                                    </p:set>
                                  </p:childTnLst>
                                </p:cTn>
                              </p:par>
                            </p:childTnLst>
                          </p:cTn>
                        </p:par>
                      </p:childTnLst>
                    </p:cTn>
                  </p:par>
                  <p:par>
                    <p:cTn id="2630" fill="hold">
                      <p:stCondLst>
                        <p:cond delay="indefinite"/>
                      </p:stCondLst>
                      <p:childTnLst>
                        <p:par>
                          <p:cTn id="2631" fill="hold">
                            <p:stCondLst>
                              <p:cond delay="0"/>
                            </p:stCondLst>
                            <p:childTnLst>
                              <p:par>
                                <p:cTn id="2632" nodeType="clickEffect" fill="hold" presetClass="entr" presetID="1">
                                  <p:stCondLst>
                                    <p:cond delay="0"/>
                                  </p:stCondLst>
                                  <p:childTnLst>
                                    <p:set>
                                      <p:cBhvr>
                                        <p:cTn id="2633" dur="1" fill="hold">
                                          <p:stCondLst>
                                            <p:cond delay="0"/>
                                          </p:stCondLst>
                                        </p:cTn>
                                        <p:tgtEl>
                                          <p:spTgt spid="476">
                                            <p:txEl>
                                              <p:pRg st="6" end="6"/>
                                            </p:txEl>
                                          </p:spTgt>
                                        </p:tgtEl>
                                        <p:attrNameLst>
                                          <p:attrName>style.visibility</p:attrName>
                                        </p:attrNameLst>
                                      </p:cBhvr>
                                      <p:to>
                                        <p:strVal val="visible"/>
                                      </p:to>
                                    </p:set>
                                  </p:childTnLst>
                                </p:cTn>
                              </p:par>
                            </p:childTnLst>
                          </p:cTn>
                        </p:par>
                      </p:childTnLst>
                    </p:cTn>
                  </p:par>
                  <p:par>
                    <p:cTn id="2634" fill="hold">
                      <p:stCondLst>
                        <p:cond delay="indefinite"/>
                      </p:stCondLst>
                      <p:childTnLst>
                        <p:par>
                          <p:cTn id="2635" fill="hold">
                            <p:stCondLst>
                              <p:cond delay="0"/>
                            </p:stCondLst>
                            <p:childTnLst>
                              <p:par>
                                <p:cTn id="2636" nodeType="clickEffect" fill="hold" presetClass="entr" presetID="1">
                                  <p:stCondLst>
                                    <p:cond delay="0"/>
                                  </p:stCondLst>
                                  <p:childTnLst>
                                    <p:set>
                                      <p:cBhvr>
                                        <p:cTn id="2637"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9" name="TextShape 1"/>
          <p:cNvSpPr txBox="1"/>
          <p:nvPr/>
        </p:nvSpPr>
        <p:spPr>
          <a:xfrm>
            <a:off x="394920" y="47628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La biblioteca del Congresso americano</a:t>
            </a:r>
            <a:endParaRPr b="1" lang="it-IT" sz="3900" spc="-1" strike="noStrike">
              <a:solidFill>
                <a:srgbClr val="330066"/>
              </a:solidFill>
              <a:latin typeface="Arial"/>
            </a:endParaRPr>
          </a:p>
        </p:txBody>
      </p:sp>
      <p:sp>
        <p:nvSpPr>
          <p:cNvPr id="480" name="TextShape 2"/>
          <p:cNvSpPr txBox="1"/>
          <p:nvPr/>
        </p:nvSpPr>
        <p:spPr>
          <a:xfrm>
            <a:off x="395280" y="2133720"/>
            <a:ext cx="778680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The Library of the Congress </a:t>
            </a:r>
            <a:endParaRPr b="0" lang="it-IT" sz="2600" spc="-1" strike="noStrike">
              <a:solidFill>
                <a:srgbClr val="008080"/>
              </a:solidFill>
              <a:latin typeface="Arial"/>
            </a:endParaRPr>
          </a:p>
        </p:txBody>
      </p:sp>
      <p:pic>
        <p:nvPicPr>
          <p:cNvPr id="481" name="" descr=""/>
          <p:cNvPicPr/>
          <p:nvPr/>
        </p:nvPicPr>
        <p:blipFill>
          <a:blip r:embed="rId1"/>
          <a:stretch/>
        </p:blipFill>
        <p:spPr>
          <a:xfrm>
            <a:off x="3851280" y="3213000"/>
            <a:ext cx="4038480" cy="3029040"/>
          </a:xfrm>
          <a:prstGeom prst="rect">
            <a:avLst/>
          </a:prstGeom>
          <a:ln w="0">
            <a:noFill/>
          </a:ln>
        </p:spPr>
      </p:pic>
    </p:spTree>
  </p:cSld>
  <p:transition>
    <p:wedge/>
  </p:transition>
  <p:timing>
    <p:tnLst>
      <p:par>
        <p:cTn id="2638" dur="indefinite" restart="never" nodeType="tmRoot">
          <p:childTnLst>
            <p:seq>
              <p:cTn id="2639" dur="indefinite" nodeType="mainSeq">
                <p:childTnLst>
                  <p:par>
                    <p:cTn id="2640" fill="hold">
                      <p:stCondLst>
                        <p:cond delay="0"/>
                      </p:stCondLst>
                      <p:childTnLst>
                        <p:par>
                          <p:cTn id="2641" fill="hold">
                            <p:stCondLst>
                              <p:cond delay="0"/>
                            </p:stCondLst>
                            <p:childTnLst>
                              <p:par>
                                <p:cTn id="2642" nodeType="afterEffect" fill="hold" presetClass="entr" presetID="24">
                                  <p:stCondLst>
                                    <p:cond delay="0"/>
                                  </p:stCondLst>
                                  <p:childTnLst>
                                    <p:set>
                                      <p:cBhvr>
                                        <p:cTn id="2643" dur="1" fill="hold">
                                          <p:stCondLst>
                                            <p:cond delay="0"/>
                                          </p:stCondLst>
                                        </p:cTn>
                                        <p:tgtEl>
                                          <p:spTgt spid="479"/>
                                        </p:tgtEl>
                                        <p:attrNameLst>
                                          <p:attrName>style.visibility</p:attrName>
                                        </p:attrNameLst>
                                      </p:cBhvr>
                                      <p:to>
                                        <p:strVal val="visible"/>
                                      </p:to>
                                    </p:set>
                                    <p:anim calcmode="lin" valueType="num">
                                      <p:cBhvr additive="repl">
                                        <p:cTn id="2644" dur="15000" fill="hold"/>
                                        <p:tgtEl>
                                          <p:spTgt spid="479"/>
                                        </p:tgtEl>
                                        <p:attrNameLst>
                                          <p:attrName>ppt_x</p:attrName>
                                        </p:attrNameLst>
                                      </p:cBhvr>
                                      <p:tavLst>
                                        <p:tav tm="0">
                                          <p:val>
                                            <p:strVal val="#ppt_x"/>
                                          </p:val>
                                        </p:tav>
                                        <p:tav tm="100000">
                                          <p:val>
                                            <p:strVal val="#ppt_x"/>
                                          </p:val>
                                        </p:tav>
                                      </p:tavLst>
                                    </p:anim>
                                    <p:anim calcmode="lin" valueType="num">
                                      <p:cBhvr additive="repl">
                                        <p:cTn id="2645" dur="15000" fill="hold"/>
                                        <p:tgtEl>
                                          <p:spTgt spid="479"/>
                                        </p:tgtEl>
                                        <p:attrNameLst>
                                          <p:attrName>ppt_y</p:attrName>
                                        </p:attrNameLst>
                                      </p:cBhvr>
                                      <p:tavLst>
                                        <p:tav tm="0">
                                          <p:val>
                                            <p:strVal val="#ppt_y+1"/>
                                          </p:val>
                                        </p:tav>
                                        <p:tav tm="100000">
                                          <p:val>
                                            <p:strVal val="#ppt_y-1"/>
                                          </p:val>
                                        </p:tav>
                                      </p:tavLst>
                                    </p:anim>
                                  </p:childTnLst>
                                </p:cTn>
                              </p:par>
                            </p:childTnLst>
                          </p:cTn>
                        </p:par>
                      </p:childTnLst>
                    </p:cTn>
                  </p:par>
                  <p:par>
                    <p:cTn id="2646" fill="hold">
                      <p:stCondLst>
                        <p:cond delay="indefinite"/>
                      </p:stCondLst>
                      <p:childTnLst>
                        <p:par>
                          <p:cTn id="2647" fill="hold">
                            <p:stCondLst>
                              <p:cond delay="0"/>
                            </p:stCondLst>
                            <p:childTnLst>
                              <p:par>
                                <p:cTn id="2648" nodeType="clickEffect" fill="hold" presetClass="entr" presetID="1">
                                  <p:stCondLst>
                                    <p:cond delay="0"/>
                                  </p:stCondLst>
                                  <p:childTnLst>
                                    <p:set>
                                      <p:cBhvr>
                                        <p:cTn id="2649" dur="1" fill="hold">
                                          <p:stCondLst>
                                            <p:cond delay="0"/>
                                          </p:stCondLst>
                                        </p:cTn>
                                        <p:tgtEl>
                                          <p:spTgt spid="480">
                                            <p:txEl>
                                              <p:pRg st="0" end="0"/>
                                            </p:txEl>
                                          </p:spTgt>
                                        </p:tgtEl>
                                        <p:attrNameLst>
                                          <p:attrName>style.visibility</p:attrName>
                                        </p:attrNameLst>
                                      </p:cBhvr>
                                      <p:to>
                                        <p:strVal val="visible"/>
                                      </p:to>
                                    </p:set>
                                  </p:childTnLst>
                                </p:cTn>
                              </p:par>
                            </p:childTnLst>
                          </p:cTn>
                        </p:par>
                      </p:childTnLst>
                    </p:cTn>
                  </p:par>
                  <p:par>
                    <p:cTn id="2650" fill="hold">
                      <p:stCondLst>
                        <p:cond delay="indefinite"/>
                      </p:stCondLst>
                      <p:childTnLst>
                        <p:par>
                          <p:cTn id="2651" fill="hold">
                            <p:stCondLst>
                              <p:cond delay="0"/>
                            </p:stCondLst>
                            <p:childTnLst>
                              <p:par>
                                <p:cTn id="2652" nodeType="clickEffect" fill="hold" presetClass="entr" presetID="1">
                                  <p:stCondLst>
                                    <p:cond delay="0"/>
                                  </p:stCondLst>
                                  <p:childTnLst>
                                    <p:set>
                                      <p:cBhvr>
                                        <p:cTn id="2653"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2"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ea typeface="SimSun"/>
              </a:rPr>
              <a:t>Il portale dei classicisti</a:t>
            </a:r>
            <a:endParaRPr b="1" lang="it-IT" sz="3900" spc="-1" strike="noStrike">
              <a:solidFill>
                <a:srgbClr val="330066"/>
              </a:solidFill>
              <a:latin typeface="Arial"/>
            </a:endParaRPr>
          </a:p>
        </p:txBody>
      </p:sp>
      <p:sp>
        <p:nvSpPr>
          <p:cNvPr id="483" name="TextShape 2"/>
          <p:cNvSpPr txBox="1"/>
          <p:nvPr/>
        </p:nvSpPr>
        <p:spPr>
          <a:xfrm>
            <a:off x="457200" y="1719360"/>
            <a:ext cx="4038480" cy="4411440"/>
          </a:xfrm>
          <a:prstGeom prst="rect">
            <a:avLst/>
          </a:prstGeom>
          <a:noFill/>
          <a:ln w="0">
            <a:noFill/>
          </a:ln>
        </p:spPr>
        <p:txBody>
          <a:bodyPr lIns="90000" rIns="90000" tIns="46800" bIns="46800">
            <a:normAutofit/>
          </a:bodyPr>
          <a:p>
            <a:pPr lvl="1" marL="876240" indent="-532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ff6600"/>
              </a:solidFill>
              <a:latin typeface="Arial"/>
            </a:endParaRPr>
          </a:p>
          <a:p>
            <a:pPr marL="457200" indent="-457200">
              <a:lnSpc>
                <a:spcPct val="100000"/>
              </a:lnSpc>
              <a:spcBef>
                <a:spcPts val="697"/>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pic>
        <p:nvPicPr>
          <p:cNvPr id="484" name="" descr=""/>
          <p:cNvPicPr/>
          <p:nvPr/>
        </p:nvPicPr>
        <p:blipFill>
          <a:blip r:embed="rId1"/>
          <a:stretch/>
        </p:blipFill>
        <p:spPr>
          <a:xfrm>
            <a:off x="611280" y="1557360"/>
            <a:ext cx="6337080" cy="4873680"/>
          </a:xfrm>
          <a:prstGeom prst="rect">
            <a:avLst/>
          </a:prstGeom>
          <a:ln w="0">
            <a:noFill/>
          </a:ln>
        </p:spPr>
      </p:pic>
    </p:spTree>
  </p:cSld>
  <p:transition>
    <p:wedge/>
  </p:transition>
  <p:timing>
    <p:tnLst>
      <p:par>
        <p:cTn id="2654" dur="indefinite" restart="never" nodeType="tmRoot">
          <p:childTnLst>
            <p:seq>
              <p:cTn id="2655" dur="indefinite" nodeType="mainSeq">
                <p:childTnLst>
                  <p:par>
                    <p:cTn id="2656" fill="hold">
                      <p:stCondLst>
                        <p:cond delay="0"/>
                      </p:stCondLst>
                      <p:childTnLst>
                        <p:par>
                          <p:cTn id="2657" fill="hold">
                            <p:stCondLst>
                              <p:cond delay="0"/>
                            </p:stCondLst>
                            <p:childTnLst>
                              <p:par>
                                <p:cTn id="2658" nodeType="afterEffect" fill="hold" presetClass="entr" presetID="24">
                                  <p:stCondLst>
                                    <p:cond delay="0"/>
                                  </p:stCondLst>
                                  <p:childTnLst>
                                    <p:set>
                                      <p:cBhvr>
                                        <p:cTn id="2659" dur="1" fill="hold">
                                          <p:stCondLst>
                                            <p:cond delay="0"/>
                                          </p:stCondLst>
                                        </p:cTn>
                                        <p:tgtEl>
                                          <p:spTgt spid="482"/>
                                        </p:tgtEl>
                                        <p:attrNameLst>
                                          <p:attrName>style.visibility</p:attrName>
                                        </p:attrNameLst>
                                      </p:cBhvr>
                                      <p:to>
                                        <p:strVal val="visible"/>
                                      </p:to>
                                    </p:set>
                                    <p:anim calcmode="lin" valueType="num">
                                      <p:cBhvr additive="repl">
                                        <p:cTn id="2660" dur="1000" fill="hold"/>
                                        <p:tgtEl>
                                          <p:spTgt spid="482"/>
                                        </p:tgtEl>
                                        <p:attrNameLst>
                                          <p:attrName>ppt_w</p:attrName>
                                        </p:attrNameLst>
                                      </p:cBhvr>
                                      <p:tavLst>
                                        <p:tav tm="0">
                                          <p:val>
                                            <p:strVal val="#ppt_w*0.70"/>
                                          </p:val>
                                        </p:tav>
                                        <p:tav tm="100000">
                                          <p:val>
                                            <p:strVal val="#ppt_w"/>
                                          </p:val>
                                        </p:tav>
                                      </p:tavLst>
                                    </p:anim>
                                    <p:anim calcmode="lin" valueType="num">
                                      <p:cBhvr additive="repl">
                                        <p:cTn id="2661" dur="1000" fill="hold"/>
                                        <p:tgtEl>
                                          <p:spTgt spid="482"/>
                                        </p:tgtEl>
                                        <p:attrNameLst>
                                          <p:attrName>ppt_h</p:attrName>
                                        </p:attrNameLst>
                                      </p:cBhvr>
                                      <p:tavLst>
                                        <p:tav tm="0">
                                          <p:val>
                                            <p:strVal val="#ppt_h"/>
                                          </p:val>
                                        </p:tav>
                                        <p:tav tm="100000">
                                          <p:val>
                                            <p:strVal val="#ppt_h"/>
                                          </p:val>
                                        </p:tav>
                                      </p:tavLst>
                                    </p:anim>
                                    <p:animEffect filter="fade" transition="in">
                                      <p:cBhvr additive="repl">
                                        <p:cTn id="2662" dur="1000"/>
                                        <p:tgtEl>
                                          <p:spTgt spid="482"/>
                                        </p:tgtEl>
                                      </p:cBhvr>
                                    </p:animEffect>
                                  </p:childTnLst>
                                </p:cTn>
                              </p:par>
                            </p:childTnLst>
                          </p:cTn>
                        </p:par>
                      </p:childTnLst>
                    </p:cTn>
                  </p:par>
                  <p:par>
                    <p:cTn id="2663" fill="hold">
                      <p:stCondLst>
                        <p:cond delay="indefinite"/>
                      </p:stCondLst>
                      <p:childTnLst>
                        <p:par>
                          <p:cTn id="2664" fill="hold">
                            <p:stCondLst>
                              <p:cond delay="0"/>
                            </p:stCondLst>
                            <p:childTnLst>
                              <p:par>
                                <p:cTn id="2665" nodeType="clickEffect" fill="hold" presetClass="entr" presetID="1">
                                  <p:stCondLst>
                                    <p:cond delay="0"/>
                                  </p:stCondLst>
                                  <p:childTnLst>
                                    <p:set>
                                      <p:cBhvr>
                                        <p:cTn id="2666" dur="1" fill="hold">
                                          <p:stCondLst>
                                            <p:cond delay="0"/>
                                          </p:stCondLst>
                                        </p:cTn>
                                        <p:tgtEl>
                                          <p:spTgt spid="483"/>
                                        </p:tgtEl>
                                        <p:attrNameLst>
                                          <p:attrName>style.visibility</p:attrName>
                                        </p:attrNameLst>
                                      </p:cBhvr>
                                      <p:to>
                                        <p:strVal val="visible"/>
                                      </p:to>
                                    </p:set>
                                  </p:childTnLst>
                                </p:cTn>
                              </p:par>
                            </p:childTnLst>
                          </p:cTn>
                        </p:par>
                      </p:childTnLst>
                    </p:cTn>
                  </p:par>
                  <p:par>
                    <p:cTn id="2667" fill="hold">
                      <p:stCondLst>
                        <p:cond delay="indefinite"/>
                      </p:stCondLst>
                      <p:childTnLst>
                        <p:par>
                          <p:cTn id="2668" fill="hold">
                            <p:stCondLst>
                              <p:cond delay="0"/>
                            </p:stCondLst>
                            <p:childTnLst>
                              <p:par>
                                <p:cTn id="2669" nodeType="clickEffect" fill="hold" presetClass="entr" presetID="1">
                                  <p:stCondLst>
                                    <p:cond delay="0"/>
                                  </p:stCondLst>
                                  <p:childTnLst>
                                    <p:set>
                                      <p:cBhvr>
                                        <p:cTn id="2670"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Alcune risorse specifiche</a:t>
            </a:r>
            <a:endParaRPr b="1" lang="it-IT" sz="3900" spc="-1" strike="noStrike">
              <a:solidFill>
                <a:srgbClr val="330066"/>
              </a:solidFill>
              <a:latin typeface="Arial"/>
            </a:endParaRPr>
          </a:p>
        </p:txBody>
      </p:sp>
      <p:sp>
        <p:nvSpPr>
          <p:cNvPr id="486"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ARLT</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The Association for Latin Teaching</a:t>
            </a:r>
            <a:endParaRPr b="0" lang="it-IT" sz="26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Dienneti</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Portale italiano delle risorse per l’insegnamento (sezione classici)</a:t>
            </a:r>
            <a:endParaRPr b="0" lang="it-IT" sz="26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TextKit</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Greek and Latin Learning Tools</a:t>
            </a:r>
            <a:endParaRPr b="0" lang="it-IT" sz="2600" spc="-1" strike="noStrike">
              <a:solidFill>
                <a:srgbClr val="ff6600"/>
              </a:solidFill>
              <a:latin typeface="Arial"/>
            </a:endParaRPr>
          </a:p>
          <a:p>
            <a:pPr lvl="2" marL="987120" indent="-293400">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a:solidFill>
                  <a:srgbClr val="ff6600"/>
                </a:solidFill>
                <a:latin typeface="Arial"/>
              </a:rPr>
              <a:t>Materiali vari (libri, software)</a:t>
            </a:r>
            <a:endParaRPr b="0" lang="it-IT" sz="2300" spc="-1" strike="noStrike">
              <a:solidFill>
                <a:srgbClr val="ff6600"/>
              </a:solidFill>
              <a:latin typeface="Arial"/>
            </a:endParaRPr>
          </a:p>
          <a:p>
            <a:pPr lvl="2" marL="987120" indent="-293400">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a:solidFill>
                  <a:srgbClr val="ff6600"/>
                </a:solidFill>
                <a:latin typeface="Arial"/>
              </a:rPr>
              <a:t>Esempio: </a:t>
            </a:r>
            <a:r>
              <a:rPr b="0" i="1" lang="it-IT" sz="2300" spc="-1" strike="noStrike">
                <a:solidFill>
                  <a:srgbClr val="ff6600"/>
                </a:solidFill>
                <a:latin typeface="Arial"/>
              </a:rPr>
              <a:t>A greek boy at home</a:t>
            </a:r>
            <a:r>
              <a:rPr b="0" lang="it-IT" sz="2300" spc="-1" strike="noStrike">
                <a:solidFill>
                  <a:srgbClr val="ff6600"/>
                </a:solidFill>
                <a:latin typeface="Arial"/>
              </a:rPr>
              <a:t>; </a:t>
            </a:r>
            <a:r>
              <a:rPr b="0" i="1" lang="it-IT" sz="2300" spc="-1" strike="noStrike">
                <a:solidFill>
                  <a:srgbClr val="ff6600"/>
                </a:solidFill>
                <a:latin typeface="Arial"/>
              </a:rPr>
              <a:t>Lessico dell’Anabasi</a:t>
            </a:r>
            <a:endParaRPr b="0" lang="it-IT" sz="23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3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300" spc="-1" strike="noStrike">
              <a:solidFill>
                <a:srgbClr val="008080"/>
              </a:solidFill>
              <a:latin typeface="Arial"/>
            </a:endParaRPr>
          </a:p>
        </p:txBody>
      </p:sp>
    </p:spTree>
  </p:cSld>
  <p:transition>
    <p:wedge/>
  </p:transition>
  <p:timing>
    <p:tnLst>
      <p:par>
        <p:cTn id="2671" dur="indefinite" restart="never" nodeType="tmRoot">
          <p:childTnLst>
            <p:seq>
              <p:cTn id="2672" dur="indefinite" nodeType="mainSeq">
                <p:childTnLst>
                  <p:par>
                    <p:cTn id="2673" fill="hold">
                      <p:stCondLst>
                        <p:cond delay="0"/>
                      </p:stCondLst>
                      <p:childTnLst>
                        <p:par>
                          <p:cTn id="2674" fill="hold">
                            <p:stCondLst>
                              <p:cond delay="0"/>
                            </p:stCondLst>
                            <p:childTnLst>
                              <p:par>
                                <p:cTn id="2675" nodeType="afterEffect" fill="hold" presetClass="entr" presetID="24">
                                  <p:stCondLst>
                                    <p:cond delay="0"/>
                                  </p:stCondLst>
                                  <p:childTnLst>
                                    <p:set>
                                      <p:cBhvr>
                                        <p:cTn id="2676" dur="1" fill="hold">
                                          <p:stCondLst>
                                            <p:cond delay="0"/>
                                          </p:stCondLst>
                                        </p:cTn>
                                        <p:tgtEl>
                                          <p:spTgt spid="485"/>
                                        </p:tgtEl>
                                        <p:attrNameLst>
                                          <p:attrName>style.visibility</p:attrName>
                                        </p:attrNameLst>
                                      </p:cBhvr>
                                      <p:to>
                                        <p:strVal val="visible"/>
                                      </p:to>
                                    </p:set>
                                    <p:animEffect filter="wipe(up)" transition="in">
                                      <p:cBhvr additive="repl">
                                        <p:cTn id="2677" dur="580">
                                          <p:stCondLst>
                                            <p:cond delay="0"/>
                                          </p:stCondLst>
                                        </p:cTn>
                                        <p:tgtEl>
                                          <p:spTgt spid="485"/>
                                        </p:tgtEl>
                                      </p:cBhvr>
                                    </p:animEffect>
                                    <p:anim calcmode="lin" valueType="num">
                                      <p:cBhvr additive="repl">
                                        <p:cTn id="2678" dur="1822">
                                          <p:stCondLst>
                                            <p:cond delay="0"/>
                                          </p:stCondLst>
                                        </p:cTn>
                                        <p:tgtEl>
                                          <p:spTgt spid="485"/>
                                        </p:tgtEl>
                                        <p:attrNameLst>
                                          <p:attrName>ppt_x</p:attrName>
                                        </p:attrNameLst>
                                      </p:cBhvr>
                                      <p:tavLst>
                                        <p:tav tm="0">
                                          <p:val>
                                            <p:strVal val="#ppt_x-0.25"/>
                                          </p:val>
                                        </p:tav>
                                        <p:tav tm="100000">
                                          <p:val>
                                            <p:strVal val="#ppt_x"/>
                                          </p:val>
                                        </p:tav>
                                      </p:tavLst>
                                    </p:anim>
                                    <p:anim calcmode="lin" valueType="num">
                                      <p:cBhvr additive="repl">
                                        <p:cTn id="2679" dur="664">
                                          <p:stCondLst>
                                            <p:cond delay="0"/>
                                          </p:stCondLst>
                                        </p:cTn>
                                        <p:tgtEl>
                                          <p:spTgt spid="485"/>
                                        </p:tgtEl>
                                        <p:attrNameLst>
                                          <p:attrName>ppt_y</p:attrName>
                                        </p:attrNameLst>
                                      </p:cBhvr>
                                      <p:tavLst>
                                        <p:tav fmla="y-sin(pi*$)/3" tm="0">
                                          <p:val>
                                            <p:strVal val="0.5"/>
                                          </p:val>
                                        </p:tav>
                                        <p:tav fmla="y-sin(pi*$)/3" tm="100000">
                                          <p:val>
                                            <p:strVal val="1"/>
                                          </p:val>
                                        </p:tav>
                                      </p:tavLst>
                                    </p:anim>
                                    <p:anim calcmode="lin" valueType="num">
                                      <p:cBhvr additive="repl">
                                        <p:cTn id="2680" dur="664">
                                          <p:stCondLst>
                                            <p:cond delay="664"/>
                                          </p:stCondLst>
                                        </p:cTn>
                                        <p:tgtEl>
                                          <p:spTgt spid="485"/>
                                        </p:tgtEl>
                                        <p:attrNameLst>
                                          <p:attrName>ppt_y</p:attrName>
                                        </p:attrNameLst>
                                      </p:cBhvr>
                                      <p:tavLst>
                                        <p:tav fmla="y-sin(pi*$)/9" tm="0">
                                          <p:val>
                                            <p:strVal val="0"/>
                                          </p:val>
                                        </p:tav>
                                        <p:tav fmla="y-sin(pi*$)/9" tm="100000">
                                          <p:val>
                                            <p:strVal val="1"/>
                                          </p:val>
                                        </p:tav>
                                      </p:tavLst>
                                    </p:anim>
                                    <p:anim calcmode="lin" valueType="num">
                                      <p:cBhvr additive="repl">
                                        <p:cTn id="2681" dur="332">
                                          <p:stCondLst>
                                            <p:cond delay="1324"/>
                                          </p:stCondLst>
                                        </p:cTn>
                                        <p:tgtEl>
                                          <p:spTgt spid="485"/>
                                        </p:tgtEl>
                                        <p:attrNameLst>
                                          <p:attrName>ppt_y</p:attrName>
                                        </p:attrNameLst>
                                      </p:cBhvr>
                                      <p:tavLst>
                                        <p:tav fmla="y-sin(pi*$)/27" tm="0">
                                          <p:val>
                                            <p:strVal val="0"/>
                                          </p:val>
                                        </p:tav>
                                        <p:tav fmla="y-sin(pi*$)/27" tm="100000">
                                          <p:val>
                                            <p:strVal val="1"/>
                                          </p:val>
                                        </p:tav>
                                      </p:tavLst>
                                    </p:anim>
                                    <p:anim calcmode="lin" valueType="num">
                                      <p:cBhvr additive="repl">
                                        <p:cTn id="2682" dur="164">
                                          <p:stCondLst>
                                            <p:cond delay="1656"/>
                                          </p:stCondLst>
                                        </p:cTn>
                                        <p:tgtEl>
                                          <p:spTgt spid="485"/>
                                        </p:tgtEl>
                                        <p:attrNameLst>
                                          <p:attrName>ppt_y</p:attrName>
                                        </p:attrNameLst>
                                      </p:cBhvr>
                                      <p:tavLst>
                                        <p:tav fmla="y-sin(pi*$)/81" tm="0">
                                          <p:val>
                                            <p:strVal val="0"/>
                                          </p:val>
                                        </p:tav>
                                        <p:tav fmla="y-sin(pi*$)/81" tm="100000">
                                          <p:val>
                                            <p:strVal val="1"/>
                                          </p:val>
                                        </p:tav>
                                      </p:tavLst>
                                    </p:anim>
                                    <p:animScale>
                                      <p:cBhvr>
                                        <p:cTn id="2683" dur="26" fill="hold">
                                          <p:stCondLst>
                                            <p:cond delay="650"/>
                                          </p:stCondLst>
                                        </p:cTn>
                                        <p:tgtEl>
                                          <p:spTgt spid="485"/>
                                        </p:tgtEl>
                                      </p:cBhvr>
                                      <p:to x="100000" y="60000"/>
                                    </p:animScale>
                                    <p:animScale>
                                      <p:cBhvr>
                                        <p:cTn id="2684" dur="166" fill="hold">
                                          <p:stCondLst>
                                            <p:cond delay="676"/>
                                          </p:stCondLst>
                                        </p:cTn>
                                        <p:tgtEl>
                                          <p:spTgt spid="485"/>
                                        </p:tgtEl>
                                      </p:cBhvr>
                                      <p:to x="100000" y="100000"/>
                                    </p:animScale>
                                    <p:animScale>
                                      <p:cBhvr>
                                        <p:cTn id="2685" dur="26" fill="hold">
                                          <p:stCondLst>
                                            <p:cond delay="1312"/>
                                          </p:stCondLst>
                                        </p:cTn>
                                        <p:tgtEl>
                                          <p:spTgt spid="485"/>
                                        </p:tgtEl>
                                      </p:cBhvr>
                                      <p:to x="100000" y="80000"/>
                                    </p:animScale>
                                    <p:animScale>
                                      <p:cBhvr>
                                        <p:cTn id="2686" dur="166" fill="hold">
                                          <p:stCondLst>
                                            <p:cond delay="1338"/>
                                          </p:stCondLst>
                                        </p:cTn>
                                        <p:tgtEl>
                                          <p:spTgt spid="485"/>
                                        </p:tgtEl>
                                      </p:cBhvr>
                                      <p:to x="100000" y="100000"/>
                                    </p:animScale>
                                    <p:animScale>
                                      <p:cBhvr>
                                        <p:cTn id="2687" dur="26" fill="hold">
                                          <p:stCondLst>
                                            <p:cond delay="1642"/>
                                          </p:stCondLst>
                                        </p:cTn>
                                        <p:tgtEl>
                                          <p:spTgt spid="485"/>
                                        </p:tgtEl>
                                      </p:cBhvr>
                                      <p:to x="100000" y="90000"/>
                                    </p:animScale>
                                    <p:animScale>
                                      <p:cBhvr>
                                        <p:cTn id="2688" dur="166" fill="hold">
                                          <p:stCondLst>
                                            <p:cond delay="1668"/>
                                          </p:stCondLst>
                                        </p:cTn>
                                        <p:tgtEl>
                                          <p:spTgt spid="485"/>
                                        </p:tgtEl>
                                      </p:cBhvr>
                                      <p:to x="100000" y="100000"/>
                                    </p:animScale>
                                    <p:animScale>
                                      <p:cBhvr>
                                        <p:cTn id="2689" dur="26" fill="hold">
                                          <p:stCondLst>
                                            <p:cond delay="1808"/>
                                          </p:stCondLst>
                                        </p:cTn>
                                        <p:tgtEl>
                                          <p:spTgt spid="485"/>
                                        </p:tgtEl>
                                      </p:cBhvr>
                                      <p:to x="100000" y="95000"/>
                                    </p:animScale>
                                    <p:animScale>
                                      <p:cBhvr>
                                        <p:cTn id="2690" dur="166" fill="hold">
                                          <p:stCondLst>
                                            <p:cond delay="1834"/>
                                          </p:stCondLst>
                                        </p:cTn>
                                        <p:tgtEl>
                                          <p:spTgt spid="485"/>
                                        </p:tgtEl>
                                      </p:cBhvr>
                                      <p:to x="100000" y="100000"/>
                                    </p:animScale>
                                  </p:childTnLst>
                                </p:cTn>
                              </p:par>
                            </p:childTnLst>
                          </p:cTn>
                        </p:par>
                      </p:childTnLst>
                    </p:cTn>
                  </p:par>
                  <p:par>
                    <p:cTn id="2691" fill="hold">
                      <p:stCondLst>
                        <p:cond delay="indefinite"/>
                      </p:stCondLst>
                      <p:childTnLst>
                        <p:par>
                          <p:cTn id="2692" fill="hold">
                            <p:stCondLst>
                              <p:cond delay="0"/>
                            </p:stCondLst>
                            <p:childTnLst>
                              <p:par>
                                <p:cTn id="2693" nodeType="clickEffect" fill="hold" presetClass="entr" presetID="1">
                                  <p:stCondLst>
                                    <p:cond delay="0"/>
                                  </p:stCondLst>
                                  <p:childTnLst>
                                    <p:set>
                                      <p:cBhvr>
                                        <p:cTn id="2694" dur="1" fill="hold">
                                          <p:stCondLst>
                                            <p:cond delay="0"/>
                                          </p:stCondLst>
                                        </p:cTn>
                                        <p:tgtEl>
                                          <p:spTgt spid="486">
                                            <p:txEl>
                                              <p:pRg st="0" end="0"/>
                                            </p:txEl>
                                          </p:spTgt>
                                        </p:tgtEl>
                                        <p:attrNameLst>
                                          <p:attrName>style.visibility</p:attrName>
                                        </p:attrNameLst>
                                      </p:cBhvr>
                                      <p:to>
                                        <p:strVal val="visible"/>
                                      </p:to>
                                    </p:set>
                                  </p:childTnLst>
                                </p:cTn>
                              </p:par>
                            </p:childTnLst>
                          </p:cTn>
                        </p:par>
                      </p:childTnLst>
                    </p:cTn>
                  </p:par>
                  <p:par>
                    <p:cTn id="2695" fill="hold">
                      <p:stCondLst>
                        <p:cond delay="indefinite"/>
                      </p:stCondLst>
                      <p:childTnLst>
                        <p:par>
                          <p:cTn id="2696" fill="hold">
                            <p:stCondLst>
                              <p:cond delay="0"/>
                            </p:stCondLst>
                            <p:childTnLst>
                              <p:par>
                                <p:cTn id="2697" nodeType="clickEffect" fill="hold" presetClass="entr" presetID="1">
                                  <p:stCondLst>
                                    <p:cond delay="0"/>
                                  </p:stCondLst>
                                  <p:childTnLst>
                                    <p:set>
                                      <p:cBhvr>
                                        <p:cTn id="2698" dur="1" fill="hold">
                                          <p:stCondLst>
                                            <p:cond delay="0"/>
                                          </p:stCondLst>
                                        </p:cTn>
                                        <p:tgtEl>
                                          <p:spTgt spid="486">
                                            <p:txEl>
                                              <p:pRg st="1" end="1"/>
                                            </p:txEl>
                                          </p:spTgt>
                                        </p:tgtEl>
                                        <p:attrNameLst>
                                          <p:attrName>style.visibility</p:attrName>
                                        </p:attrNameLst>
                                      </p:cBhvr>
                                      <p:to>
                                        <p:strVal val="visible"/>
                                      </p:to>
                                    </p:set>
                                  </p:childTnLst>
                                </p:cTn>
                              </p:par>
                            </p:childTnLst>
                          </p:cTn>
                        </p:par>
                      </p:childTnLst>
                    </p:cTn>
                  </p:par>
                  <p:par>
                    <p:cTn id="2699" fill="hold">
                      <p:stCondLst>
                        <p:cond delay="indefinite"/>
                      </p:stCondLst>
                      <p:childTnLst>
                        <p:par>
                          <p:cTn id="2700" fill="hold">
                            <p:stCondLst>
                              <p:cond delay="0"/>
                            </p:stCondLst>
                            <p:childTnLst>
                              <p:par>
                                <p:cTn id="2701" nodeType="clickEffect" fill="hold" presetClass="entr" presetID="1">
                                  <p:stCondLst>
                                    <p:cond delay="0"/>
                                  </p:stCondLst>
                                  <p:childTnLst>
                                    <p:set>
                                      <p:cBhvr>
                                        <p:cTn id="2702" dur="1" fill="hold">
                                          <p:stCondLst>
                                            <p:cond delay="0"/>
                                          </p:stCondLst>
                                        </p:cTn>
                                        <p:tgtEl>
                                          <p:spTgt spid="486">
                                            <p:txEl>
                                              <p:pRg st="2" end="2"/>
                                            </p:txEl>
                                          </p:spTgt>
                                        </p:tgtEl>
                                        <p:attrNameLst>
                                          <p:attrName>style.visibility</p:attrName>
                                        </p:attrNameLst>
                                      </p:cBhvr>
                                      <p:to>
                                        <p:strVal val="visible"/>
                                      </p:to>
                                    </p:set>
                                  </p:childTnLst>
                                </p:cTn>
                              </p:par>
                              <p:par>
                                <p:cTn id="2703" nodeType="withEffect" fill="hold" presetClass="entr" presetID="1">
                                  <p:stCondLst>
                                    <p:cond delay="0"/>
                                  </p:stCondLst>
                                  <p:childTnLst>
                                    <p:set>
                                      <p:cBhvr>
                                        <p:cTn id="2704" dur="1" fill="hold">
                                          <p:stCondLst>
                                            <p:cond delay="0"/>
                                          </p:stCondLst>
                                        </p:cTn>
                                        <p:tgtEl>
                                          <p:spTgt spid="486">
                                            <p:txEl>
                                              <p:pRg st="3" end="3"/>
                                            </p:txEl>
                                          </p:spTgt>
                                        </p:tgtEl>
                                        <p:attrNameLst>
                                          <p:attrName>style.visibility</p:attrName>
                                        </p:attrNameLst>
                                      </p:cBhvr>
                                      <p:to>
                                        <p:strVal val="visible"/>
                                      </p:to>
                                    </p:set>
                                  </p:childTnLst>
                                </p:cTn>
                              </p:par>
                            </p:childTnLst>
                          </p:cTn>
                        </p:par>
                      </p:childTnLst>
                    </p:cTn>
                  </p:par>
                  <p:par>
                    <p:cTn id="2705" fill="hold">
                      <p:stCondLst>
                        <p:cond delay="indefinite"/>
                      </p:stCondLst>
                      <p:childTnLst>
                        <p:par>
                          <p:cTn id="2706" fill="hold">
                            <p:stCondLst>
                              <p:cond delay="0"/>
                            </p:stCondLst>
                            <p:childTnLst>
                              <p:par>
                                <p:cTn id="2707" nodeType="clickEffect" fill="hold" presetClass="entr" presetID="1">
                                  <p:stCondLst>
                                    <p:cond delay="0"/>
                                  </p:stCondLst>
                                  <p:childTnLst>
                                    <p:set>
                                      <p:cBhvr>
                                        <p:cTn id="2708" dur="1" fill="hold">
                                          <p:stCondLst>
                                            <p:cond delay="0"/>
                                          </p:stCondLst>
                                        </p:cTn>
                                        <p:tgtEl>
                                          <p:spTgt spid="486">
                                            <p:txEl>
                                              <p:pRg st="4" end="4"/>
                                            </p:txEl>
                                          </p:spTgt>
                                        </p:tgtEl>
                                        <p:attrNameLst>
                                          <p:attrName>style.visibility</p:attrName>
                                        </p:attrNameLst>
                                      </p:cBhvr>
                                      <p:to>
                                        <p:strVal val="visible"/>
                                      </p:to>
                                    </p:set>
                                  </p:childTnLst>
                                </p:cTn>
                              </p:par>
                              <p:par>
                                <p:cTn id="2709" nodeType="withEffect" fill="hold" presetClass="entr" presetID="1">
                                  <p:stCondLst>
                                    <p:cond delay="0"/>
                                  </p:stCondLst>
                                  <p:childTnLst>
                                    <p:set>
                                      <p:cBhvr>
                                        <p:cTn id="2710" dur="1" fill="hold">
                                          <p:stCondLst>
                                            <p:cond delay="0"/>
                                          </p:stCondLst>
                                        </p:cTn>
                                        <p:tgtEl>
                                          <p:spTgt spid="486">
                                            <p:txEl>
                                              <p:pRg st="5" end="5"/>
                                            </p:txEl>
                                          </p:spTgt>
                                        </p:tgtEl>
                                        <p:attrNameLst>
                                          <p:attrName>style.visibility</p:attrName>
                                        </p:attrNameLst>
                                      </p:cBhvr>
                                      <p:to>
                                        <p:strVal val="visible"/>
                                      </p:to>
                                    </p:set>
                                  </p:childTnLst>
                                </p:cTn>
                              </p:par>
                              <p:par>
                                <p:cTn id="2711" nodeType="withEffect" fill="hold" presetClass="entr" presetID="1">
                                  <p:stCondLst>
                                    <p:cond delay="0"/>
                                  </p:stCondLst>
                                  <p:childTnLst>
                                    <p:set>
                                      <p:cBhvr>
                                        <p:cTn id="2712" dur="1" fill="hold">
                                          <p:stCondLst>
                                            <p:cond delay="0"/>
                                          </p:stCondLst>
                                        </p:cTn>
                                        <p:tgtEl>
                                          <p:spTgt spid="486">
                                            <p:txEl>
                                              <p:pRg st="6" end="6"/>
                                            </p:txEl>
                                          </p:spTgt>
                                        </p:tgtEl>
                                        <p:attrNameLst>
                                          <p:attrName>style.visibility</p:attrName>
                                        </p:attrNameLst>
                                      </p:cBhvr>
                                      <p:to>
                                        <p:strVal val="visible"/>
                                      </p:to>
                                    </p:set>
                                  </p:childTnLst>
                                </p:cTn>
                              </p:par>
                              <p:par>
                                <p:cTn id="2713" nodeType="withEffect" fill="hold" presetClass="entr" presetID="1">
                                  <p:stCondLst>
                                    <p:cond delay="0"/>
                                  </p:stCondLst>
                                  <p:childTnLst>
                                    <p:set>
                                      <p:cBhvr>
                                        <p:cTn id="2714" dur="1" fill="hold">
                                          <p:stCondLst>
                                            <p:cond delay="0"/>
                                          </p:stCondLst>
                                        </p:cTn>
                                        <p:tgtEl>
                                          <p:spTgt spid="486">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7" name="TextShape 1"/>
          <p:cNvSpPr txBox="1"/>
          <p:nvPr/>
        </p:nvSpPr>
        <p:spPr>
          <a:xfrm>
            <a:off x="456840" y="404280"/>
            <a:ext cx="7543800" cy="79236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Il latino nella rete</a:t>
            </a:r>
            <a:endParaRPr b="1" lang="it-IT" sz="3900" spc="-1" strike="noStrike">
              <a:solidFill>
                <a:srgbClr val="330066"/>
              </a:solidFill>
              <a:latin typeface="Arial"/>
            </a:endParaRPr>
          </a:p>
        </p:txBody>
      </p:sp>
      <p:pic>
        <p:nvPicPr>
          <p:cNvPr id="488" name="" descr=""/>
          <p:cNvPicPr/>
          <p:nvPr/>
        </p:nvPicPr>
        <p:blipFill>
          <a:blip r:embed="rId1"/>
          <a:stretch/>
        </p:blipFill>
        <p:spPr>
          <a:xfrm>
            <a:off x="1042920" y="1413000"/>
            <a:ext cx="6918480" cy="5187960"/>
          </a:xfrm>
          <a:prstGeom prst="rect">
            <a:avLst/>
          </a:prstGeom>
          <a:ln w="0">
            <a:noFill/>
          </a:ln>
        </p:spPr>
      </p:pic>
    </p:spTree>
  </p:cSld>
  <p:transition>
    <p:wedge/>
  </p:transition>
  <p:timing>
    <p:tnLst>
      <p:par>
        <p:cTn id="2715" dur="indefinite" restart="never" nodeType="tmRoot">
          <p:childTnLst>
            <p:seq>
              <p:cTn id="2716" dur="indefinite" nodeType="mainSeq">
                <p:childTnLst>
                  <p:par>
                    <p:cTn id="2717" fill="hold">
                      <p:stCondLst>
                        <p:cond delay="0"/>
                      </p:stCondLst>
                      <p:childTnLst>
                        <p:par>
                          <p:cTn id="2718" fill="hold">
                            <p:stCondLst>
                              <p:cond delay="0"/>
                            </p:stCondLst>
                            <p:childTnLst>
                              <p:par>
                                <p:cTn id="2719" nodeType="afterEffect" fill="hold" presetClass="entr" presetID="24">
                                  <p:stCondLst>
                                    <p:cond delay="0"/>
                                  </p:stCondLst>
                                  <p:childTnLst>
                                    <p:set>
                                      <p:cBhvr>
                                        <p:cTn id="2720" dur="1" fill="hold">
                                          <p:stCondLst>
                                            <p:cond delay="0"/>
                                          </p:stCondLst>
                                        </p:cTn>
                                        <p:tgtEl>
                                          <p:spTgt spid="487"/>
                                        </p:tgtEl>
                                        <p:attrNameLst>
                                          <p:attrName>style.visibility</p:attrName>
                                        </p:attrNameLst>
                                      </p:cBhvr>
                                      <p:to>
                                        <p:strVal val="visible"/>
                                      </p:to>
                                    </p:set>
                                    <p:anim calcmode="lin" valueType="num">
                                      <p:cBhvr additive="repl">
                                        <p:cTn id="2721" dur="500" fill="hold">
                                          <p:stCondLst>
                                            <p:cond delay="0"/>
                                          </p:stCondLst>
                                        </p:cTn>
                                        <p:tgtEl>
                                          <p:spTgt spid="487"/>
                                        </p:tgtEl>
                                        <p:attrNameLst>
                                          <p:attrName>r</p:attrName>
                                        </p:attrNameLst>
                                      </p:cBhvr>
                                      <p:tavLst>
                                        <p:tav tm="0">
                                          <p:val>
                                            <p:strVal val="-90"/>
                                          </p:val>
                                        </p:tav>
                                        <p:tav tm="100000">
                                          <p:val>
                                            <p:strVal val="0"/>
                                          </p:val>
                                        </p:tav>
                                      </p:tavLst>
                                    </p:anim>
                                    <p:anim calcmode="lin" valueType="num">
                                      <p:cBhvr additive="repl">
                                        <p:cTn id="2722" dur="500" fill="hold">
                                          <p:stCondLst>
                                            <p:cond delay="0"/>
                                          </p:stCondLst>
                                        </p:cTn>
                                        <p:tgtEl>
                                          <p:spTgt spid="487"/>
                                        </p:tgtEl>
                                        <p:attrNameLst>
                                          <p:attrName>ppt_w</p:attrName>
                                        </p:attrNameLst>
                                      </p:cBhvr>
                                      <p:tavLst>
                                        <p:tav tm="0">
                                          <p:val>
                                            <p:strVal val="#ppt_w"/>
                                          </p:val>
                                        </p:tav>
                                        <p:tav tm="100000">
                                          <p:val>
                                            <p:strVal val="#ppt_w*.05"/>
                                          </p:val>
                                        </p:tav>
                                      </p:tavLst>
                                    </p:anim>
                                    <p:anim calcmode="lin" valueType="num">
                                      <p:cBhvr additive="repl">
                                        <p:cTn id="2723" dur="500" fill="hold">
                                          <p:stCondLst>
                                            <p:cond delay="500"/>
                                          </p:stCondLst>
                                        </p:cTn>
                                        <p:tgtEl>
                                          <p:spTgt spid="487"/>
                                        </p:tgtEl>
                                        <p:attrNameLst>
                                          <p:attrName>ppt_w</p:attrName>
                                        </p:attrNameLst>
                                      </p:cBhvr>
                                      <p:tavLst>
                                        <p:tav tm="0">
                                          <p:val>
                                            <p:strVal val="#ppt_w*.05"/>
                                          </p:val>
                                        </p:tav>
                                        <p:tav tm="100000">
                                          <p:val>
                                            <p:strVal val="#ppt_w"/>
                                          </p:val>
                                        </p:tav>
                                      </p:tavLst>
                                    </p:anim>
                                    <p:anim calcmode="lin" valueType="num">
                                      <p:cBhvr additive="repl">
                                        <p:cTn id="2724" dur="1000" fill="hold"/>
                                        <p:tgtEl>
                                          <p:spTgt spid="487"/>
                                        </p:tgtEl>
                                        <p:attrNameLst>
                                          <p:attrName>ppt_h</p:attrName>
                                        </p:attrNameLst>
                                      </p:cBhvr>
                                      <p:tavLst>
                                        <p:tav tm="0">
                                          <p:val>
                                            <p:strVal val="#ppt_h"/>
                                          </p:val>
                                        </p:tav>
                                        <p:tav tm="100000">
                                          <p:val>
                                            <p:strVal val="#ppt_h"/>
                                          </p:val>
                                        </p:tav>
                                      </p:tavLst>
                                    </p:anim>
                                    <p:anim calcmode="lin" valueType="num">
                                      <p:cBhvr additive="repl">
                                        <p:cTn id="2725" dur="500" fill="hold">
                                          <p:stCondLst>
                                            <p:cond delay="0"/>
                                          </p:stCondLst>
                                        </p:cTn>
                                        <p:tgtEl>
                                          <p:spTgt spid="487"/>
                                        </p:tgtEl>
                                        <p:attrNameLst>
                                          <p:attrName>ppt_x</p:attrName>
                                        </p:attrNameLst>
                                      </p:cBhvr>
                                      <p:tavLst>
                                        <p:tav tm="0">
                                          <p:val>
                                            <p:strVal val="#ppt_x+.4"/>
                                          </p:val>
                                        </p:tav>
                                        <p:tav tm="100000">
                                          <p:val>
                                            <p:strVal val="#ppt_x"/>
                                          </p:val>
                                        </p:tav>
                                      </p:tavLst>
                                    </p:anim>
                                    <p:anim calcmode="lin" valueType="num">
                                      <p:cBhvr additive="repl">
                                        <p:cTn id="2726" dur="500" fill="hold">
                                          <p:stCondLst>
                                            <p:cond delay="0"/>
                                          </p:stCondLst>
                                        </p:cTn>
                                        <p:tgtEl>
                                          <p:spTgt spid="487"/>
                                        </p:tgtEl>
                                        <p:attrNameLst>
                                          <p:attrName>ppt_y</p:attrName>
                                        </p:attrNameLst>
                                      </p:cBhvr>
                                      <p:tavLst>
                                        <p:tav tm="0">
                                          <p:val>
                                            <p:strVal val="#ppt_y-.2"/>
                                          </p:val>
                                        </p:tav>
                                        <p:tav tm="100000">
                                          <p:val>
                                            <p:strVal val="#ppt_y+.1"/>
                                          </p:val>
                                        </p:tav>
                                      </p:tavLst>
                                    </p:anim>
                                    <p:anim calcmode="lin" valueType="num">
                                      <p:cBhvr additive="repl">
                                        <p:cTn id="2727" dur="500" fill="hold">
                                          <p:stCondLst>
                                            <p:cond delay="500"/>
                                          </p:stCondLst>
                                        </p:cTn>
                                        <p:tgtEl>
                                          <p:spTgt spid="487"/>
                                        </p:tgtEl>
                                        <p:attrNameLst>
                                          <p:attrName>ppt_y</p:attrName>
                                        </p:attrNameLst>
                                      </p:cBhvr>
                                      <p:tavLst>
                                        <p:tav tm="0">
                                          <p:val>
                                            <p:strVal val="#ppt_y+.1"/>
                                          </p:val>
                                        </p:tav>
                                        <p:tav tm="100000">
                                          <p:val>
                                            <p:strVal val="#ppt_y"/>
                                          </p:val>
                                        </p:tav>
                                      </p:tavLst>
                                    </p:anim>
                                    <p:animEffect filter="fade" transition="in">
                                      <p:cBhvr additive="repl">
                                        <p:cTn id="2728" dur="1000">
                                          <p:stCondLst>
                                            <p:cond delay="0"/>
                                          </p:stCondLst>
                                        </p:cTn>
                                        <p:tgtEl>
                                          <p:spTgt spid="487"/>
                                        </p:tgtEl>
                                      </p:cBhvr>
                                    </p:animEffect>
                                  </p:childTnLst>
                                </p:cTn>
                              </p:par>
                            </p:childTnLst>
                          </p:cTn>
                        </p:par>
                      </p:childTnLst>
                    </p:cTn>
                  </p:par>
                  <p:par>
                    <p:cTn id="2729" fill="hold">
                      <p:stCondLst>
                        <p:cond delay="indefinite"/>
                      </p:stCondLst>
                      <p:childTnLst>
                        <p:par>
                          <p:cTn id="2730" fill="hold">
                            <p:stCondLst>
                              <p:cond delay="0"/>
                            </p:stCondLst>
                            <p:childTnLst>
                              <p:par>
                                <p:cTn id="2731" nodeType="clickEffect" fill="hold" presetClass="entr" presetID="1">
                                  <p:stCondLst>
                                    <p:cond delay="0"/>
                                  </p:stCondLst>
                                  <p:childTnLst>
                                    <p:set>
                                      <p:cBhvr>
                                        <p:cTn id="2732" dur="1" fill="hold">
                                          <p:stCondLst>
                                            <p:cond delay="0"/>
                                          </p:stCondLst>
                                        </p:cTn>
                                        <p:tgtEl>
                                          <p:spTgt spid="4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9"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Bibliotheca Classica Selecta</a:t>
            </a:r>
            <a:endParaRPr b="1" lang="it-IT" sz="3900" spc="-1" strike="noStrike">
              <a:solidFill>
                <a:srgbClr val="330066"/>
              </a:solidFill>
              <a:latin typeface="Arial"/>
            </a:endParaRPr>
          </a:p>
        </p:txBody>
      </p:sp>
      <p:sp>
        <p:nvSpPr>
          <p:cNvPr id="490" name="TextShape 2"/>
          <p:cNvSpPr txBox="1"/>
          <p:nvPr/>
        </p:nvSpPr>
        <p:spPr>
          <a:xfrm>
            <a:off x="457200" y="1719360"/>
            <a:ext cx="4038480" cy="4411440"/>
          </a:xfrm>
          <a:prstGeom prst="rect">
            <a:avLst/>
          </a:prstGeom>
          <a:noFill/>
          <a:ln w="0">
            <a:noFill/>
          </a:ln>
        </p:spPr>
        <p:txBody>
          <a:bodyPr lIns="90000" rIns="90000" tIns="46800" bIns="46800">
            <a:normAutofit/>
          </a:bodyPr>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Università Cattolica di Lovanio – Facoltà di lettere</a:t>
            </a: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Contiene link a TOCS-IN</a:t>
            </a: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Lavori elettronici (E-TRAV)</a:t>
            </a: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Traduzioni (E-TRAD) in francese di opere greche e latine </a:t>
            </a: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E-RESS (un portale per le risorse elettroniche di qualità)</a:t>
            </a:r>
            <a:endParaRPr b="0" lang="it-IT" sz="2200" spc="-1" strike="noStrike">
              <a:solidFill>
                <a:srgbClr val="008080"/>
              </a:solidFill>
              <a:latin typeface="Arial"/>
            </a:endParaRPr>
          </a:p>
        </p:txBody>
      </p:sp>
      <p:pic>
        <p:nvPicPr>
          <p:cNvPr id="491" name="" descr="TOCS-IN"/>
          <p:cNvPicPr/>
          <p:nvPr/>
        </p:nvPicPr>
        <p:blipFill>
          <a:blip r:embed="rId1"/>
          <a:stretch/>
        </p:blipFill>
        <p:spPr>
          <a:xfrm>
            <a:off x="4994280" y="1719360"/>
            <a:ext cx="3346560" cy="4411440"/>
          </a:xfrm>
          <a:prstGeom prst="rect">
            <a:avLst/>
          </a:prstGeom>
          <a:ln w="0">
            <a:noFill/>
          </a:ln>
        </p:spPr>
      </p:pic>
    </p:spTree>
  </p:cSld>
  <p:transition>
    <p:wedge/>
  </p:transition>
  <p:timing>
    <p:tnLst>
      <p:par>
        <p:cTn id="2733" dur="indefinite" restart="never" nodeType="tmRoot">
          <p:childTnLst>
            <p:seq>
              <p:cTn id="2734" dur="indefinite" nodeType="mainSeq">
                <p:childTnLst>
                  <p:par>
                    <p:cTn id="2735" fill="hold">
                      <p:stCondLst>
                        <p:cond delay="0"/>
                      </p:stCondLst>
                      <p:childTnLst>
                        <p:par>
                          <p:cTn id="2736" fill="hold">
                            <p:stCondLst>
                              <p:cond delay="0"/>
                            </p:stCondLst>
                            <p:childTnLst>
                              <p:par>
                                <p:cTn id="2737" nodeType="afterEffect" fill="hold" presetClass="entr" presetID="24">
                                  <p:stCondLst>
                                    <p:cond delay="0"/>
                                  </p:stCondLst>
                                  <p:childTnLst>
                                    <p:set>
                                      <p:cBhvr>
                                        <p:cTn id="2738" dur="1" fill="hold">
                                          <p:stCondLst>
                                            <p:cond delay="0"/>
                                          </p:stCondLst>
                                        </p:cTn>
                                        <p:tgtEl>
                                          <p:spTgt spid="489"/>
                                        </p:tgtEl>
                                        <p:attrNameLst>
                                          <p:attrName>style.visibility</p:attrName>
                                        </p:attrNameLst>
                                      </p:cBhvr>
                                      <p:to>
                                        <p:strVal val="visible"/>
                                      </p:to>
                                    </p:set>
                                    <p:animEffect filter="wedge" transition="in">
                                      <p:cBhvr additive="repl">
                                        <p:cTn id="2739" dur="2000"/>
                                        <p:tgtEl>
                                          <p:spTgt spid="489"/>
                                        </p:tgtEl>
                                      </p:cBhvr>
                                    </p:animEffect>
                                  </p:childTnLst>
                                </p:cTn>
                              </p:par>
                            </p:childTnLst>
                          </p:cTn>
                        </p:par>
                      </p:childTnLst>
                    </p:cTn>
                  </p:par>
                  <p:par>
                    <p:cTn id="2740" fill="hold">
                      <p:stCondLst>
                        <p:cond delay="indefinite"/>
                      </p:stCondLst>
                      <p:childTnLst>
                        <p:par>
                          <p:cTn id="2741" fill="hold">
                            <p:stCondLst>
                              <p:cond delay="0"/>
                            </p:stCondLst>
                            <p:childTnLst>
                              <p:par>
                                <p:cTn id="2742" nodeType="clickEffect" fill="hold" presetClass="entr" presetID="1">
                                  <p:stCondLst>
                                    <p:cond delay="0"/>
                                  </p:stCondLst>
                                  <p:childTnLst>
                                    <p:set>
                                      <p:cBhvr>
                                        <p:cTn id="2743" dur="1" fill="hold">
                                          <p:stCondLst>
                                            <p:cond delay="0"/>
                                          </p:stCondLst>
                                        </p:cTn>
                                        <p:tgtEl>
                                          <p:spTgt spid="490">
                                            <p:txEl>
                                              <p:pRg st="0" end="0"/>
                                            </p:txEl>
                                          </p:spTgt>
                                        </p:tgtEl>
                                        <p:attrNameLst>
                                          <p:attrName>style.visibility</p:attrName>
                                        </p:attrNameLst>
                                      </p:cBhvr>
                                      <p:to>
                                        <p:strVal val="visible"/>
                                      </p:to>
                                    </p:set>
                                  </p:childTnLst>
                                </p:cTn>
                              </p:par>
                            </p:childTnLst>
                          </p:cTn>
                        </p:par>
                      </p:childTnLst>
                    </p:cTn>
                  </p:par>
                  <p:par>
                    <p:cTn id="2744" fill="hold">
                      <p:stCondLst>
                        <p:cond delay="indefinite"/>
                      </p:stCondLst>
                      <p:childTnLst>
                        <p:par>
                          <p:cTn id="2745" fill="hold">
                            <p:stCondLst>
                              <p:cond delay="0"/>
                            </p:stCondLst>
                            <p:childTnLst>
                              <p:par>
                                <p:cTn id="2746" nodeType="clickEffect" fill="hold" presetClass="entr" presetID="1">
                                  <p:stCondLst>
                                    <p:cond delay="0"/>
                                  </p:stCondLst>
                                  <p:childTnLst>
                                    <p:set>
                                      <p:cBhvr>
                                        <p:cTn id="2747" dur="1" fill="hold">
                                          <p:stCondLst>
                                            <p:cond delay="0"/>
                                          </p:stCondLst>
                                        </p:cTn>
                                        <p:tgtEl>
                                          <p:spTgt spid="490">
                                            <p:txEl>
                                              <p:pRg st="2" end="2"/>
                                            </p:txEl>
                                          </p:spTgt>
                                        </p:tgtEl>
                                        <p:attrNameLst>
                                          <p:attrName>style.visibility</p:attrName>
                                        </p:attrNameLst>
                                      </p:cBhvr>
                                      <p:to>
                                        <p:strVal val="visible"/>
                                      </p:to>
                                    </p:set>
                                  </p:childTnLst>
                                </p:cTn>
                              </p:par>
                            </p:childTnLst>
                          </p:cTn>
                        </p:par>
                      </p:childTnLst>
                    </p:cTn>
                  </p:par>
                  <p:par>
                    <p:cTn id="2748" fill="hold">
                      <p:stCondLst>
                        <p:cond delay="indefinite"/>
                      </p:stCondLst>
                      <p:childTnLst>
                        <p:par>
                          <p:cTn id="2749" fill="hold">
                            <p:stCondLst>
                              <p:cond delay="0"/>
                            </p:stCondLst>
                            <p:childTnLst>
                              <p:par>
                                <p:cTn id="2750" nodeType="clickEffect" fill="hold" presetClass="entr" presetID="1">
                                  <p:stCondLst>
                                    <p:cond delay="0"/>
                                  </p:stCondLst>
                                  <p:childTnLst>
                                    <p:set>
                                      <p:cBhvr>
                                        <p:cTn id="2751" dur="1" fill="hold">
                                          <p:stCondLst>
                                            <p:cond delay="0"/>
                                          </p:stCondLst>
                                        </p:cTn>
                                        <p:tgtEl>
                                          <p:spTgt spid="490">
                                            <p:txEl>
                                              <p:pRg st="3" end="3"/>
                                            </p:txEl>
                                          </p:spTgt>
                                        </p:tgtEl>
                                        <p:attrNameLst>
                                          <p:attrName>style.visibility</p:attrName>
                                        </p:attrNameLst>
                                      </p:cBhvr>
                                      <p:to>
                                        <p:strVal val="visible"/>
                                      </p:to>
                                    </p:set>
                                  </p:childTnLst>
                                </p:cTn>
                              </p:par>
                            </p:childTnLst>
                          </p:cTn>
                        </p:par>
                      </p:childTnLst>
                    </p:cTn>
                  </p:par>
                  <p:par>
                    <p:cTn id="2752" fill="hold">
                      <p:stCondLst>
                        <p:cond delay="indefinite"/>
                      </p:stCondLst>
                      <p:childTnLst>
                        <p:par>
                          <p:cTn id="2753" fill="hold">
                            <p:stCondLst>
                              <p:cond delay="0"/>
                            </p:stCondLst>
                            <p:childTnLst>
                              <p:par>
                                <p:cTn id="2754" nodeType="clickEffect" fill="hold" presetClass="entr" presetID="1">
                                  <p:stCondLst>
                                    <p:cond delay="0"/>
                                  </p:stCondLst>
                                  <p:childTnLst>
                                    <p:set>
                                      <p:cBhvr>
                                        <p:cTn id="2755" dur="1" fill="hold">
                                          <p:stCondLst>
                                            <p:cond delay="0"/>
                                          </p:stCondLst>
                                        </p:cTn>
                                        <p:tgtEl>
                                          <p:spTgt spid="490">
                                            <p:txEl>
                                              <p:pRg st="4" end="4"/>
                                            </p:txEl>
                                          </p:spTgt>
                                        </p:tgtEl>
                                        <p:attrNameLst>
                                          <p:attrName>style.visibility</p:attrName>
                                        </p:attrNameLst>
                                      </p:cBhvr>
                                      <p:to>
                                        <p:strVal val="visible"/>
                                      </p:to>
                                    </p:set>
                                  </p:childTnLst>
                                </p:cTn>
                              </p:par>
                            </p:childTnLst>
                          </p:cTn>
                        </p:par>
                      </p:childTnLst>
                    </p:cTn>
                  </p:par>
                  <p:par>
                    <p:cTn id="2756" fill="hold">
                      <p:stCondLst>
                        <p:cond delay="indefinite"/>
                      </p:stCondLst>
                      <p:childTnLst>
                        <p:par>
                          <p:cTn id="2757" fill="hold">
                            <p:stCondLst>
                              <p:cond delay="0"/>
                            </p:stCondLst>
                            <p:childTnLst>
                              <p:par>
                                <p:cTn id="2758" nodeType="clickEffect" fill="hold" presetClass="entr" presetID="1">
                                  <p:stCondLst>
                                    <p:cond delay="0"/>
                                  </p:stCondLst>
                                  <p:childTnLst>
                                    <p:set>
                                      <p:cBhvr>
                                        <p:cTn id="2759" dur="1" fill="hold">
                                          <p:stCondLst>
                                            <p:cond delay="0"/>
                                          </p:stCondLst>
                                        </p:cTn>
                                        <p:tgtEl>
                                          <p:spTgt spid="490">
                                            <p:txEl>
                                              <p:pRg st="5" end="5"/>
                                            </p:txEl>
                                          </p:spTgt>
                                        </p:tgtEl>
                                        <p:attrNameLst>
                                          <p:attrName>style.visibility</p:attrName>
                                        </p:attrNameLst>
                                      </p:cBhvr>
                                      <p:to>
                                        <p:strVal val="visible"/>
                                      </p:to>
                                    </p:set>
                                  </p:childTnLst>
                                </p:cTn>
                              </p:par>
                            </p:childTnLst>
                          </p:cTn>
                        </p:par>
                      </p:childTnLst>
                    </p:cTn>
                  </p:par>
                  <p:par>
                    <p:cTn id="2760" fill="hold">
                      <p:stCondLst>
                        <p:cond delay="indefinite"/>
                      </p:stCondLst>
                      <p:childTnLst>
                        <p:par>
                          <p:cTn id="2761" fill="hold">
                            <p:stCondLst>
                              <p:cond delay="0"/>
                            </p:stCondLst>
                            <p:childTnLst>
                              <p:par>
                                <p:cTn id="2762" nodeType="clickEffect" fill="hold" presetClass="entr" presetID="1">
                                  <p:stCondLst>
                                    <p:cond delay="0"/>
                                  </p:stCondLst>
                                  <p:childTnLst>
                                    <p:set>
                                      <p:cBhvr>
                                        <p:cTn id="2763"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2"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Gallica</a:t>
            </a:r>
            <a:endParaRPr b="1" lang="it-IT" sz="3900" spc="-1" strike="noStrike">
              <a:solidFill>
                <a:srgbClr val="330066"/>
              </a:solidFill>
              <a:latin typeface="Arial"/>
            </a:endParaRPr>
          </a:p>
        </p:txBody>
      </p:sp>
      <p:sp>
        <p:nvSpPr>
          <p:cNvPr id="493" name="TextShape 2"/>
          <p:cNvSpPr txBox="1"/>
          <p:nvPr/>
        </p:nvSpPr>
        <p:spPr>
          <a:xfrm>
            <a:off x="457200" y="1413000"/>
            <a:ext cx="7499520" cy="57600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http://gallica.bnf.fr/classique/ </a:t>
            </a:r>
            <a:endParaRPr b="0" lang="it-IT" sz="2600" spc="-1" strike="noStrike">
              <a:solidFill>
                <a:srgbClr val="008080"/>
              </a:solidFill>
              <a:latin typeface="Arial"/>
            </a:endParaRPr>
          </a:p>
        </p:txBody>
      </p:sp>
      <p:pic>
        <p:nvPicPr>
          <p:cNvPr id="494" name="" descr=""/>
          <p:cNvPicPr/>
          <p:nvPr/>
        </p:nvPicPr>
        <p:blipFill>
          <a:blip r:embed="rId1"/>
          <a:stretch/>
        </p:blipFill>
        <p:spPr>
          <a:xfrm>
            <a:off x="2411280" y="2205000"/>
            <a:ext cx="5756400" cy="4270320"/>
          </a:xfrm>
          <a:prstGeom prst="rect">
            <a:avLst/>
          </a:prstGeom>
          <a:ln w="0">
            <a:noFill/>
          </a:ln>
        </p:spPr>
      </p:pic>
    </p:spTree>
  </p:cSld>
  <p:transition>
    <p:wedge/>
  </p:transition>
  <p:timing>
    <p:tnLst>
      <p:par>
        <p:cTn id="2764" dur="indefinite" restart="never" nodeType="tmRoot">
          <p:childTnLst>
            <p:seq>
              <p:cTn id="2765" dur="indefinite" nodeType="mainSeq">
                <p:childTnLst>
                  <p:par>
                    <p:cTn id="2766" fill="hold">
                      <p:stCondLst>
                        <p:cond delay="0"/>
                      </p:stCondLst>
                      <p:childTnLst>
                        <p:par>
                          <p:cTn id="2767" fill="hold">
                            <p:stCondLst>
                              <p:cond delay="0"/>
                            </p:stCondLst>
                            <p:childTnLst>
                              <p:par>
                                <p:cTn id="2768" nodeType="afterEffect" fill="hold" presetClass="entr" presetID="24">
                                  <p:stCondLst>
                                    <p:cond delay="0"/>
                                  </p:stCondLst>
                                  <p:childTnLst>
                                    <p:set>
                                      <p:cBhvr>
                                        <p:cTn id="2769" dur="1" fill="hold">
                                          <p:stCondLst>
                                            <p:cond delay="0"/>
                                          </p:stCondLst>
                                        </p:cTn>
                                        <p:tgtEl>
                                          <p:spTgt spid="492"/>
                                        </p:tgtEl>
                                        <p:attrNameLst>
                                          <p:attrName>style.visibility</p:attrName>
                                        </p:attrNameLst>
                                      </p:cBhvr>
                                      <p:to>
                                        <p:strVal val="visible"/>
                                      </p:to>
                                    </p:set>
                                    <p:animEffect filter="fade" transition="in">
                                      <p:cBhvr additive="repl">
                                        <p:cTn id="2770" dur="2000"/>
                                        <p:tgtEl>
                                          <p:spTgt spid="492"/>
                                        </p:tgtEl>
                                      </p:cBhvr>
                                    </p:animEffect>
                                    <p:anim calcmode="lin" valueType="num">
                                      <p:cBhvr additive="repl">
                                        <p:cTn id="2771" dur="2000" fill="hold"/>
                                        <p:tgtEl>
                                          <p:spTgt spid="492"/>
                                        </p:tgtEl>
                                        <p:attrNameLst>
                                          <p:attrName>ppt_w</p:attrName>
                                        </p:attrNameLst>
                                      </p:cBhvr>
                                      <p:tavLst>
                                        <p:tav fmla="width*sin(2.5*pi*$)" tm="0">
                                          <p:val>
                                            <p:strVal val="0"/>
                                          </p:val>
                                        </p:tav>
                                        <p:tav fmla="width*sin(2.5*pi*$)" tm="100000">
                                          <p:val>
                                            <p:strVal val="1"/>
                                          </p:val>
                                        </p:tav>
                                      </p:tavLst>
                                    </p:anim>
                                    <p:anim calcmode="lin" valueType="num">
                                      <p:cBhvr additive="repl">
                                        <p:cTn id="2772" dur="2000" fill="hold"/>
                                        <p:tgtEl>
                                          <p:spTgt spid="492"/>
                                        </p:tgtEl>
                                        <p:attrNameLst>
                                          <p:attrName>ppt_h</p:attrName>
                                        </p:attrNameLst>
                                      </p:cBhvr>
                                      <p:tavLst>
                                        <p:tav tm="0">
                                          <p:val>
                                            <p:strVal val="#ppt_h"/>
                                          </p:val>
                                        </p:tav>
                                        <p:tav tm="100000">
                                          <p:val>
                                            <p:strVal val="#ppt_h"/>
                                          </p:val>
                                        </p:tav>
                                      </p:tavLst>
                                    </p:anim>
                                  </p:childTnLst>
                                </p:cTn>
                              </p:par>
                            </p:childTnLst>
                          </p:cTn>
                        </p:par>
                      </p:childTnLst>
                    </p:cTn>
                  </p:par>
                  <p:par>
                    <p:cTn id="2773" fill="hold">
                      <p:stCondLst>
                        <p:cond delay="indefinite"/>
                      </p:stCondLst>
                      <p:childTnLst>
                        <p:par>
                          <p:cTn id="2774" fill="hold">
                            <p:stCondLst>
                              <p:cond delay="0"/>
                            </p:stCondLst>
                            <p:childTnLst>
                              <p:par>
                                <p:cTn id="2775" nodeType="clickEffect" fill="hold" presetClass="entr" presetID="1">
                                  <p:stCondLst>
                                    <p:cond delay="0"/>
                                  </p:stCondLst>
                                  <p:childTnLst>
                                    <p:set>
                                      <p:cBhvr>
                                        <p:cTn id="2776" dur="1" fill="hold">
                                          <p:stCondLst>
                                            <p:cond delay="0"/>
                                          </p:stCondLst>
                                        </p:cTn>
                                        <p:tgtEl>
                                          <p:spTgt spid="493">
                                            <p:txEl>
                                              <p:pRg st="0" end="0"/>
                                            </p:txEl>
                                          </p:spTgt>
                                        </p:tgtEl>
                                        <p:attrNameLst>
                                          <p:attrName>style.visibility</p:attrName>
                                        </p:attrNameLst>
                                      </p:cBhvr>
                                      <p:to>
                                        <p:strVal val="visible"/>
                                      </p:to>
                                    </p:set>
                                  </p:childTnLst>
                                </p:cTn>
                              </p:par>
                            </p:childTnLst>
                          </p:cTn>
                        </p:par>
                      </p:childTnLst>
                    </p:cTn>
                  </p:par>
                  <p:par>
                    <p:cTn id="2777" fill="hold">
                      <p:stCondLst>
                        <p:cond delay="indefinite"/>
                      </p:stCondLst>
                      <p:childTnLst>
                        <p:par>
                          <p:cTn id="2778" fill="hold">
                            <p:stCondLst>
                              <p:cond delay="0"/>
                            </p:stCondLst>
                            <p:childTnLst>
                              <p:par>
                                <p:cTn id="2779" nodeType="clickEffect" fill="hold" presetClass="entr" presetID="1">
                                  <p:stCondLst>
                                    <p:cond delay="0"/>
                                  </p:stCondLst>
                                  <p:childTnLst>
                                    <p:set>
                                      <p:cBhvr>
                                        <p:cTn id="2780"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3900" spc="-1" strike="noStrike">
                <a:solidFill>
                  <a:srgbClr val="330066"/>
                </a:solidFill>
                <a:latin typeface="Arial"/>
              </a:rPr>
              <a:t>Esempio: </a:t>
            </a:r>
            <a:br/>
            <a:r>
              <a:rPr b="1" i="1" lang="it-IT" sz="3900" spc="-1" strike="noStrike">
                <a:solidFill>
                  <a:srgbClr val="330066"/>
                </a:solidFill>
                <a:latin typeface="Arial"/>
              </a:rPr>
              <a:t>Lexicon grecolatinum</a:t>
            </a:r>
            <a:endParaRPr b="1" lang="it-IT" sz="3900" spc="-1" strike="noStrike">
              <a:solidFill>
                <a:srgbClr val="330066"/>
              </a:solidFill>
              <a:latin typeface="Arial"/>
            </a:endParaRPr>
          </a:p>
        </p:txBody>
      </p:sp>
      <p:sp>
        <p:nvSpPr>
          <p:cNvPr id="496"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Lexicon Graecolatinum </a:t>
            </a:r>
            <a:endParaRPr b="0" lang="it-IT" sz="3000" spc="-1" strike="noStrike">
              <a:solidFill>
                <a:srgbClr val="008080"/>
              </a:solidFill>
              <a:latin typeface="Arial"/>
            </a:endParaRPr>
          </a:p>
          <a:p>
            <a:pPr lvl="2" marL="987120" indent="-293400">
              <a:spcBef>
                <a:spcPts val="573"/>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a:solidFill>
                  <a:srgbClr val="ff6600"/>
                </a:solidFill>
                <a:latin typeface="Arial"/>
              </a:rPr>
              <a:t>Num. BNF de l'éd. de Leiden: IDC, 1988. Reprod. de l'éd. de Parisiis: apud Collegium Sorbonae, [1530]"</a:t>
            </a:r>
            <a:endParaRPr b="0" lang="it-IT" sz="23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Visualizzare e stampare singole pagine</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È possibile scaricare parti dell’opera o l’intera opera</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Chiedere la riproduzione di parti dell’opera</a:t>
            </a:r>
            <a:endParaRPr b="0" lang="it-IT" sz="3000" spc="-1" strike="noStrike">
              <a:solidFill>
                <a:srgbClr val="008080"/>
              </a:solidFill>
              <a:latin typeface="Arial"/>
            </a:endParaRPr>
          </a:p>
          <a:p>
            <a:pPr marL="342720" indent="-342720">
              <a:lnSpc>
                <a:spcPct val="10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Wingdings"/>
                <a:ea typeface="Wingdings"/>
              </a:rPr>
              <a:t></a:t>
            </a:r>
            <a:r>
              <a:rPr b="0" lang="it-IT" sz="3000" spc="-1" strike="noStrike">
                <a:solidFill>
                  <a:srgbClr val="008080"/>
                </a:solidFill>
                <a:latin typeface="Arial"/>
              </a:rPr>
              <a:t> </a:t>
            </a:r>
            <a:r>
              <a:rPr b="0" lang="it-IT" sz="3000" spc="-1" strike="noStrike">
                <a:solidFill>
                  <a:srgbClr val="008080"/>
                </a:solidFill>
                <a:latin typeface="Arial"/>
              </a:rPr>
              <a:t>Altri lessici presso Gallica (vedi sito Grex)</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spTree>
  </p:cSld>
  <p:transition>
    <p:wedge/>
  </p:transition>
  <p:timing>
    <p:tnLst>
      <p:par>
        <p:cTn id="2781" dur="indefinite" restart="never" nodeType="tmRoot">
          <p:childTnLst>
            <p:seq>
              <p:cTn id="2782" dur="indefinite" nodeType="mainSeq">
                <p:childTnLst>
                  <p:par>
                    <p:cTn id="2783" fill="hold">
                      <p:stCondLst>
                        <p:cond delay="0"/>
                      </p:stCondLst>
                      <p:childTnLst>
                        <p:par>
                          <p:cTn id="2784" fill="hold">
                            <p:stCondLst>
                              <p:cond delay="0"/>
                            </p:stCondLst>
                            <p:childTnLst>
                              <p:par>
                                <p:cTn id="2785" nodeType="afterEffect" fill="hold" presetClass="entr" presetID="24">
                                  <p:stCondLst>
                                    <p:cond delay="0"/>
                                  </p:stCondLst>
                                  <p:childTnLst>
                                    <p:set>
                                      <p:cBhvr>
                                        <p:cTn id="2786" dur="1" fill="hold">
                                          <p:stCondLst>
                                            <p:cond delay="0"/>
                                          </p:stCondLst>
                                        </p:cTn>
                                        <p:tgtEl>
                                          <p:spTgt spid="495"/>
                                        </p:tgtEl>
                                        <p:attrNameLst>
                                          <p:attrName>style.visibility</p:attrName>
                                        </p:attrNameLst>
                                      </p:cBhvr>
                                      <p:to>
                                        <p:strVal val="visible"/>
                                      </p:to>
                                    </p:set>
                                    <p:set>
                                      <p:cBhvr>
                                        <p:cTn id="2787" dur="455" fill="hold">
                                          <p:stCondLst>
                                            <p:cond delay="0"/>
                                          </p:stCondLst>
                                        </p:cTn>
                                        <p:tgtEl>
                                          <p:spTgt spid="495"/>
                                        </p:tgtEl>
                                        <p:attrNameLst>
                                          <p:attrName>r</p:attrName>
                                        </p:attrNameLst>
                                      </p:cBhvr>
                                      <p:to>
                                        <p:strVal val="-45"/>
                                      </p:to>
                                    </p:set>
                                    <p:anim calcmode="lin" valueType="num">
                                      <p:cBhvr additive="repl">
                                        <p:cTn id="2788" dur="455" fill="hold">
                                          <p:stCondLst>
                                            <p:cond delay="455"/>
                                          </p:stCondLst>
                                        </p:cTn>
                                        <p:tgtEl>
                                          <p:spTgt spid="495"/>
                                        </p:tgtEl>
                                        <p:attrNameLst>
                                          <p:attrName>r</p:attrName>
                                        </p:attrNameLst>
                                      </p:cBhvr>
                                      <p:tavLst>
                                        <p:tav tm="0">
                                          <p:val>
                                            <p:strVal val="-45"/>
                                          </p:val>
                                        </p:tav>
                                        <p:tav tm="69900">
                                          <p:val>
                                            <p:strVal val="45"/>
                                          </p:val>
                                        </p:tav>
                                        <p:tav tm="100000">
                                          <p:val>
                                            <p:strVal val="0"/>
                                          </p:val>
                                        </p:tav>
                                      </p:tavLst>
                                    </p:anim>
                                    <p:anim calcmode="lin" valueType="num">
                                      <p:cBhvr additive="repl">
                                        <p:cTn id="2789" dur="455" fill="hold">
                                          <p:stCondLst>
                                            <p:cond delay="0"/>
                                          </p:stCondLst>
                                        </p:cTn>
                                        <p:tgtEl>
                                          <p:spTgt spid="495"/>
                                        </p:tgtEl>
                                        <p:attrNameLst>
                                          <p:attrName>ppt_y</p:attrName>
                                        </p:attrNameLst>
                                      </p:cBhvr>
                                      <p:tavLst>
                                        <p:tav tm="0">
                                          <p:val>
                                            <p:strVal val="#ppt_y-1"/>
                                          </p:val>
                                        </p:tav>
                                        <p:tav tm="100000">
                                          <p:val>
                                            <p:strVal val="#ppt_y-(0.354*#ppt_w-0.172*#ppt_h)"/>
                                          </p:val>
                                        </p:tav>
                                      </p:tavLst>
                                    </p:anim>
                                    <p:anim calcmode="lin" valueType="num">
                                      <p:cBhvr additive="repl">
                                        <p:cTn id="2790" dur="156" autoRev="1" fill="hold">
                                          <p:stCondLst>
                                            <p:cond delay="455"/>
                                          </p:stCondLst>
                                        </p:cTn>
                                        <p:tgtEl>
                                          <p:spTgt spid="495"/>
                                        </p:tgtEl>
                                        <p:attrNameLst>
                                          <p:attrName>ppt_y</p:attrName>
                                        </p:attrNameLst>
                                      </p:cBhvr>
                                      <p:tavLst>
                                        <p:tav tm="0">
                                          <p:val>
                                            <p:strVal val="#ppt_y-(0.354*#ppt_w-0.172*#ppt_h)"/>
                                          </p:val>
                                        </p:tav>
                                        <p:tav tm="100000">
                                          <p:val>
                                            <p:strVal val="#ppt_y-(0.354*#ppt_w-0.172*#ppt_h)-#ppt_h/2"/>
                                          </p:val>
                                        </p:tav>
                                      </p:tavLst>
                                    </p:anim>
                                    <p:anim calcmode="lin" valueType="num">
                                      <p:cBhvr additive="repl">
                                        <p:cTn id="2791" dur="136" fill="hold">
                                          <p:stCondLst>
                                            <p:cond delay="864"/>
                                          </p:stCondLst>
                                        </p:cTn>
                                        <p:tgtEl>
                                          <p:spTgt spid="495"/>
                                        </p:tgtEl>
                                        <p:attrNameLst>
                                          <p:attrName>ppt_y</p:attrName>
                                        </p:attrNameLst>
                                      </p:cBhvr>
                                      <p:tavLst>
                                        <p:tav tm="0">
                                          <p:val>
                                            <p:strVal val="#ppt_y-(0.354*#ppt_w-0.172*#ppt_h)"/>
                                          </p:val>
                                        </p:tav>
                                        <p:tav tm="100000">
                                          <p:val>
                                            <p:strVal val="#ppt_y"/>
                                          </p:val>
                                        </p:tav>
                                      </p:tavLst>
                                    </p:anim>
                                  </p:childTnLst>
                                </p:cTn>
                              </p:par>
                            </p:childTnLst>
                          </p:cTn>
                        </p:par>
                      </p:childTnLst>
                    </p:cTn>
                  </p:par>
                  <p:par>
                    <p:cTn id="2792" fill="hold">
                      <p:stCondLst>
                        <p:cond delay="indefinite"/>
                      </p:stCondLst>
                      <p:childTnLst>
                        <p:par>
                          <p:cTn id="2793" fill="hold">
                            <p:stCondLst>
                              <p:cond delay="0"/>
                            </p:stCondLst>
                            <p:childTnLst>
                              <p:par>
                                <p:cTn id="2794" nodeType="clickEffect" fill="hold" presetClass="entr" presetID="1">
                                  <p:stCondLst>
                                    <p:cond delay="0"/>
                                  </p:stCondLst>
                                  <p:childTnLst>
                                    <p:set>
                                      <p:cBhvr>
                                        <p:cTn id="2795" dur="1" fill="hold">
                                          <p:stCondLst>
                                            <p:cond delay="0"/>
                                          </p:stCondLst>
                                        </p:cTn>
                                        <p:tgtEl>
                                          <p:spTgt spid="496">
                                            <p:txEl>
                                              <p:pRg st="0" end="0"/>
                                            </p:txEl>
                                          </p:spTgt>
                                        </p:tgtEl>
                                        <p:attrNameLst>
                                          <p:attrName>style.visibility</p:attrName>
                                        </p:attrNameLst>
                                      </p:cBhvr>
                                      <p:to>
                                        <p:strVal val="visible"/>
                                      </p:to>
                                    </p:set>
                                  </p:childTnLst>
                                </p:cTn>
                              </p:par>
                            </p:childTnLst>
                          </p:cTn>
                        </p:par>
                      </p:childTnLst>
                    </p:cTn>
                  </p:par>
                  <p:par>
                    <p:cTn id="2796" fill="hold">
                      <p:stCondLst>
                        <p:cond delay="indefinite"/>
                      </p:stCondLst>
                      <p:childTnLst>
                        <p:par>
                          <p:cTn id="2797" fill="hold">
                            <p:stCondLst>
                              <p:cond delay="0"/>
                            </p:stCondLst>
                            <p:childTnLst>
                              <p:par>
                                <p:cTn id="2798" nodeType="clickEffect" fill="hold" presetClass="entr" presetID="1">
                                  <p:stCondLst>
                                    <p:cond delay="0"/>
                                  </p:stCondLst>
                                  <p:childTnLst>
                                    <p:set>
                                      <p:cBhvr>
                                        <p:cTn id="2799" dur="1" fill="hold">
                                          <p:stCondLst>
                                            <p:cond delay="0"/>
                                          </p:stCondLst>
                                        </p:cTn>
                                        <p:tgtEl>
                                          <p:spTgt spid="496">
                                            <p:txEl>
                                              <p:pRg st="1" end="1"/>
                                            </p:txEl>
                                          </p:spTgt>
                                        </p:tgtEl>
                                        <p:attrNameLst>
                                          <p:attrName>style.visibility</p:attrName>
                                        </p:attrNameLst>
                                      </p:cBhvr>
                                      <p:to>
                                        <p:strVal val="visible"/>
                                      </p:to>
                                    </p:set>
                                  </p:childTnLst>
                                </p:cTn>
                              </p:par>
                            </p:childTnLst>
                          </p:cTn>
                        </p:par>
                      </p:childTnLst>
                    </p:cTn>
                  </p:par>
                  <p:par>
                    <p:cTn id="2800" fill="hold">
                      <p:stCondLst>
                        <p:cond delay="indefinite"/>
                      </p:stCondLst>
                      <p:childTnLst>
                        <p:par>
                          <p:cTn id="2801" fill="hold">
                            <p:stCondLst>
                              <p:cond delay="0"/>
                            </p:stCondLst>
                            <p:childTnLst>
                              <p:par>
                                <p:cTn id="2802" nodeType="clickEffect" fill="hold" presetClass="entr" presetID="1">
                                  <p:stCondLst>
                                    <p:cond delay="0"/>
                                  </p:stCondLst>
                                  <p:childTnLst>
                                    <p:set>
                                      <p:cBhvr>
                                        <p:cTn id="2803" dur="1" fill="hold">
                                          <p:stCondLst>
                                            <p:cond delay="0"/>
                                          </p:stCondLst>
                                        </p:cTn>
                                        <p:tgtEl>
                                          <p:spTgt spid="496">
                                            <p:txEl>
                                              <p:pRg st="2" end="2"/>
                                            </p:txEl>
                                          </p:spTgt>
                                        </p:tgtEl>
                                        <p:attrNameLst>
                                          <p:attrName>style.visibility</p:attrName>
                                        </p:attrNameLst>
                                      </p:cBhvr>
                                      <p:to>
                                        <p:strVal val="visible"/>
                                      </p:to>
                                    </p:set>
                                  </p:childTnLst>
                                </p:cTn>
                              </p:par>
                            </p:childTnLst>
                          </p:cTn>
                        </p:par>
                      </p:childTnLst>
                    </p:cTn>
                  </p:par>
                  <p:par>
                    <p:cTn id="2804" fill="hold">
                      <p:stCondLst>
                        <p:cond delay="indefinite"/>
                      </p:stCondLst>
                      <p:childTnLst>
                        <p:par>
                          <p:cTn id="2805" fill="hold">
                            <p:stCondLst>
                              <p:cond delay="0"/>
                            </p:stCondLst>
                            <p:childTnLst>
                              <p:par>
                                <p:cTn id="2806" nodeType="clickEffect" fill="hold" presetClass="entr" presetID="1">
                                  <p:stCondLst>
                                    <p:cond delay="0"/>
                                  </p:stCondLst>
                                  <p:childTnLst>
                                    <p:set>
                                      <p:cBhvr>
                                        <p:cTn id="2807" dur="1" fill="hold">
                                          <p:stCondLst>
                                            <p:cond delay="0"/>
                                          </p:stCondLst>
                                        </p:cTn>
                                        <p:tgtEl>
                                          <p:spTgt spid="496">
                                            <p:txEl>
                                              <p:pRg st="3" end="3"/>
                                            </p:txEl>
                                          </p:spTgt>
                                        </p:tgtEl>
                                        <p:attrNameLst>
                                          <p:attrName>style.visibility</p:attrName>
                                        </p:attrNameLst>
                                      </p:cBhvr>
                                      <p:to>
                                        <p:strVal val="visible"/>
                                      </p:to>
                                    </p:set>
                                  </p:childTnLst>
                                </p:cTn>
                              </p:par>
                            </p:childTnLst>
                          </p:cTn>
                        </p:par>
                      </p:childTnLst>
                    </p:cTn>
                  </p:par>
                  <p:par>
                    <p:cTn id="2808" fill="hold">
                      <p:stCondLst>
                        <p:cond delay="indefinite"/>
                      </p:stCondLst>
                      <p:childTnLst>
                        <p:par>
                          <p:cTn id="2809" fill="hold">
                            <p:stCondLst>
                              <p:cond delay="0"/>
                            </p:stCondLst>
                            <p:childTnLst>
                              <p:par>
                                <p:cTn id="2810" nodeType="clickEffect" fill="hold" presetClass="entr" presetID="1">
                                  <p:stCondLst>
                                    <p:cond delay="0"/>
                                  </p:stCondLst>
                                  <p:childTnLst>
                                    <p:set>
                                      <p:cBhvr>
                                        <p:cTn id="2811" dur="1" fill="hold">
                                          <p:stCondLst>
                                            <p:cond delay="0"/>
                                          </p:stCondLst>
                                        </p:cTn>
                                        <p:tgtEl>
                                          <p:spTgt spid="496">
                                            <p:txEl>
                                              <p:pRg st="4" end="4"/>
                                            </p:txEl>
                                          </p:spTgt>
                                        </p:tgtEl>
                                        <p:attrNameLst>
                                          <p:attrName>style.visibility</p:attrName>
                                        </p:attrNameLst>
                                      </p:cBhvr>
                                      <p:to>
                                        <p:strVal val="visible"/>
                                      </p:to>
                                    </p:set>
                                  </p:childTnLst>
                                </p:cTn>
                              </p:par>
                            </p:childTnLst>
                          </p:cTn>
                        </p:par>
                      </p:childTnLst>
                    </p:cTn>
                  </p:par>
                  <p:par>
                    <p:cTn id="2812" fill="hold">
                      <p:stCondLst>
                        <p:cond delay="indefinite"/>
                      </p:stCondLst>
                      <p:childTnLst>
                        <p:par>
                          <p:cTn id="2813" fill="hold">
                            <p:stCondLst>
                              <p:cond delay="0"/>
                            </p:stCondLst>
                            <p:childTnLst>
                              <p:par>
                                <p:cTn id="2814" nodeType="clickEffect" fill="hold" presetClass="entr" presetID="1">
                                  <p:stCondLst>
                                    <p:cond delay="0"/>
                                  </p:stCondLst>
                                  <p:childTnLst>
                                    <p:set>
                                      <p:cBhvr>
                                        <p:cTn id="2815" dur="1" fill="hold">
                                          <p:stCondLst>
                                            <p:cond delay="0"/>
                                          </p:stCondLst>
                                        </p:cTn>
                                        <p:tgtEl>
                                          <p:spTgt spid="49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7"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TOCS-IN</a:t>
            </a:r>
            <a:endParaRPr b="1" lang="it-IT" sz="3900" spc="-1" strike="noStrike">
              <a:solidFill>
                <a:srgbClr val="330066"/>
              </a:solidFill>
              <a:latin typeface="Arial"/>
            </a:endParaRPr>
          </a:p>
        </p:txBody>
      </p:sp>
      <p:sp>
        <p:nvSpPr>
          <p:cNvPr id="498" name="TextShape 2"/>
          <p:cNvSpPr txBox="1"/>
          <p:nvPr/>
        </p:nvSpPr>
        <p:spPr>
          <a:xfrm>
            <a:off x="323640" y="1413000"/>
            <a:ext cx="5554440" cy="5138640"/>
          </a:xfrm>
          <a:prstGeom prst="rect">
            <a:avLst/>
          </a:prstGeom>
          <a:noFill/>
          <a:ln w="0">
            <a:noFill/>
          </a:ln>
        </p:spPr>
        <p:txBody>
          <a:bodyPr lIns="90000" rIns="90000" tIns="46800" bIns="46800">
            <a:normAutofit/>
          </a:bodyPr>
          <a:p>
            <a:pPr marL="342720" indent="-342720">
              <a:lnSpc>
                <a:spcPct val="80000"/>
              </a:lnSpc>
              <a:spcBef>
                <a:spcPts val="69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008080"/>
                </a:solidFill>
                <a:latin typeface="Arial"/>
              </a:rPr>
              <a:t>TOCS-IN : lo spoglio delle riviste</a:t>
            </a:r>
            <a:endParaRPr b="0" lang="it-IT" sz="28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8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TOCS-IN fornisce gli indici di riviste di Studi sul Vicino Oriente, Religione </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Articoli e abstracts </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Dal 1992, and now contains ca 185 riviste e più di 45,000 articoli in un database ospitato a Toronto. </a:t>
            </a:r>
            <a:endParaRPr b="0" lang="it-IT" sz="2500" spc="-1" strike="noStrike">
              <a:solidFill>
                <a:srgbClr val="008080"/>
              </a:solidFill>
              <a:latin typeface="Arial"/>
            </a:endParaRPr>
          </a:p>
        </p:txBody>
      </p:sp>
      <p:pic>
        <p:nvPicPr>
          <p:cNvPr id="499" name="" descr="TOCS-IN"/>
          <p:cNvPicPr/>
          <p:nvPr/>
        </p:nvPicPr>
        <p:blipFill>
          <a:blip r:embed="rId1"/>
          <a:stretch/>
        </p:blipFill>
        <p:spPr>
          <a:xfrm>
            <a:off x="5867280" y="2565360"/>
            <a:ext cx="2922840" cy="3024360"/>
          </a:xfrm>
          <a:prstGeom prst="rect">
            <a:avLst/>
          </a:prstGeom>
          <a:ln w="0">
            <a:noFill/>
          </a:ln>
        </p:spPr>
      </p:pic>
    </p:spTree>
  </p:cSld>
  <p:transition>
    <p:wedge/>
  </p:transition>
  <p:timing>
    <p:tnLst>
      <p:par>
        <p:cTn id="2816" dur="indefinite" restart="never" nodeType="tmRoot">
          <p:childTnLst>
            <p:seq>
              <p:cTn id="2817" dur="indefinite" nodeType="mainSeq">
                <p:childTnLst>
                  <p:par>
                    <p:cTn id="2818" fill="hold">
                      <p:stCondLst>
                        <p:cond delay="0"/>
                      </p:stCondLst>
                      <p:childTnLst>
                        <p:par>
                          <p:cTn id="2819" fill="hold">
                            <p:stCondLst>
                              <p:cond delay="0"/>
                            </p:stCondLst>
                            <p:childTnLst>
                              <p:par>
                                <p:cTn id="2820" nodeType="afterEffect" fill="hold" presetClass="entr" presetID="24">
                                  <p:stCondLst>
                                    <p:cond delay="0"/>
                                  </p:stCondLst>
                                  <p:childTnLst>
                                    <p:set>
                                      <p:cBhvr>
                                        <p:cTn id="2821" dur="1" fill="hold">
                                          <p:stCondLst>
                                            <p:cond delay="0"/>
                                          </p:stCondLst>
                                        </p:cTn>
                                        <p:tgtEl>
                                          <p:spTgt spid="497"/>
                                        </p:tgtEl>
                                        <p:attrNameLst>
                                          <p:attrName>style.visibility</p:attrName>
                                        </p:attrNameLst>
                                      </p:cBhvr>
                                      <p:to>
                                        <p:strVal val="visible"/>
                                      </p:to>
                                    </p:set>
                                    <p:animEffect filter="dissolve" transition="in">
                                      <p:cBhvr additive="repl">
                                        <p:cTn id="2822" dur="500"/>
                                        <p:tgtEl>
                                          <p:spTgt spid="497"/>
                                        </p:tgtEl>
                                      </p:cBhvr>
                                    </p:animEffect>
                                  </p:childTnLst>
                                </p:cTn>
                              </p:par>
                            </p:childTnLst>
                          </p:cTn>
                        </p:par>
                      </p:childTnLst>
                    </p:cTn>
                  </p:par>
                  <p:par>
                    <p:cTn id="2823" fill="hold">
                      <p:stCondLst>
                        <p:cond delay="indefinite"/>
                      </p:stCondLst>
                      <p:childTnLst>
                        <p:par>
                          <p:cTn id="2824" fill="hold">
                            <p:stCondLst>
                              <p:cond delay="0"/>
                            </p:stCondLst>
                            <p:childTnLst>
                              <p:par>
                                <p:cTn id="2825" nodeType="clickEffect" fill="hold" presetClass="entr" presetID="1">
                                  <p:stCondLst>
                                    <p:cond delay="0"/>
                                  </p:stCondLst>
                                  <p:childTnLst>
                                    <p:set>
                                      <p:cBhvr>
                                        <p:cTn id="2826" dur="1" fill="hold">
                                          <p:stCondLst>
                                            <p:cond delay="0"/>
                                          </p:stCondLst>
                                        </p:cTn>
                                        <p:tgtEl>
                                          <p:spTgt spid="498">
                                            <p:txEl>
                                              <p:pRg st="0" end="0"/>
                                            </p:txEl>
                                          </p:spTgt>
                                        </p:tgtEl>
                                        <p:attrNameLst>
                                          <p:attrName>style.visibility</p:attrName>
                                        </p:attrNameLst>
                                      </p:cBhvr>
                                      <p:to>
                                        <p:strVal val="visible"/>
                                      </p:to>
                                    </p:set>
                                  </p:childTnLst>
                                </p:cTn>
                              </p:par>
                            </p:childTnLst>
                          </p:cTn>
                        </p:par>
                      </p:childTnLst>
                    </p:cTn>
                  </p:par>
                  <p:par>
                    <p:cTn id="2827" fill="hold">
                      <p:stCondLst>
                        <p:cond delay="indefinite"/>
                      </p:stCondLst>
                      <p:childTnLst>
                        <p:par>
                          <p:cTn id="2828" fill="hold">
                            <p:stCondLst>
                              <p:cond delay="0"/>
                            </p:stCondLst>
                            <p:childTnLst>
                              <p:par>
                                <p:cTn id="2829" nodeType="clickEffect" fill="hold" presetClass="entr" presetID="1">
                                  <p:stCondLst>
                                    <p:cond delay="0"/>
                                  </p:stCondLst>
                                  <p:childTnLst>
                                    <p:set>
                                      <p:cBhvr>
                                        <p:cTn id="2830" dur="1" fill="hold">
                                          <p:stCondLst>
                                            <p:cond delay="0"/>
                                          </p:stCondLst>
                                        </p:cTn>
                                        <p:tgtEl>
                                          <p:spTgt spid="498">
                                            <p:txEl>
                                              <p:pRg st="2" end="2"/>
                                            </p:txEl>
                                          </p:spTgt>
                                        </p:tgtEl>
                                        <p:attrNameLst>
                                          <p:attrName>style.visibility</p:attrName>
                                        </p:attrNameLst>
                                      </p:cBhvr>
                                      <p:to>
                                        <p:strVal val="visible"/>
                                      </p:to>
                                    </p:set>
                                  </p:childTnLst>
                                </p:cTn>
                              </p:par>
                            </p:childTnLst>
                          </p:cTn>
                        </p:par>
                      </p:childTnLst>
                    </p:cTn>
                  </p:par>
                  <p:par>
                    <p:cTn id="2831" fill="hold">
                      <p:stCondLst>
                        <p:cond delay="indefinite"/>
                      </p:stCondLst>
                      <p:childTnLst>
                        <p:par>
                          <p:cTn id="2832" fill="hold">
                            <p:stCondLst>
                              <p:cond delay="0"/>
                            </p:stCondLst>
                            <p:childTnLst>
                              <p:par>
                                <p:cTn id="2833" nodeType="clickEffect" fill="hold" presetClass="entr" presetID="1">
                                  <p:stCondLst>
                                    <p:cond delay="0"/>
                                  </p:stCondLst>
                                  <p:childTnLst>
                                    <p:set>
                                      <p:cBhvr>
                                        <p:cTn id="2834" dur="1" fill="hold">
                                          <p:stCondLst>
                                            <p:cond delay="0"/>
                                          </p:stCondLst>
                                        </p:cTn>
                                        <p:tgtEl>
                                          <p:spTgt spid="498">
                                            <p:txEl>
                                              <p:pRg st="3" end="3"/>
                                            </p:txEl>
                                          </p:spTgt>
                                        </p:tgtEl>
                                        <p:attrNameLst>
                                          <p:attrName>style.visibility</p:attrName>
                                        </p:attrNameLst>
                                      </p:cBhvr>
                                      <p:to>
                                        <p:strVal val="visible"/>
                                      </p:to>
                                    </p:set>
                                  </p:childTnLst>
                                </p:cTn>
                              </p:par>
                            </p:childTnLst>
                          </p:cTn>
                        </p:par>
                      </p:childTnLst>
                    </p:cTn>
                  </p:par>
                  <p:par>
                    <p:cTn id="2835" fill="hold">
                      <p:stCondLst>
                        <p:cond delay="indefinite"/>
                      </p:stCondLst>
                      <p:childTnLst>
                        <p:par>
                          <p:cTn id="2836" fill="hold">
                            <p:stCondLst>
                              <p:cond delay="0"/>
                            </p:stCondLst>
                            <p:childTnLst>
                              <p:par>
                                <p:cTn id="2837" nodeType="clickEffect" fill="hold" presetClass="entr" presetID="1">
                                  <p:stCondLst>
                                    <p:cond delay="0"/>
                                  </p:stCondLst>
                                  <p:childTnLst>
                                    <p:set>
                                      <p:cBhvr>
                                        <p:cTn id="2838" dur="1" fill="hold">
                                          <p:stCondLst>
                                            <p:cond delay="0"/>
                                          </p:stCondLst>
                                        </p:cTn>
                                        <p:tgtEl>
                                          <p:spTgt spid="498">
                                            <p:txEl>
                                              <p:pRg st="4" end="4"/>
                                            </p:txEl>
                                          </p:spTgt>
                                        </p:tgtEl>
                                        <p:attrNameLst>
                                          <p:attrName>style.visibility</p:attrName>
                                        </p:attrNameLst>
                                      </p:cBhvr>
                                      <p:to>
                                        <p:strVal val="visible"/>
                                      </p:to>
                                    </p:set>
                                  </p:childTnLst>
                                </p:cTn>
                              </p:par>
                            </p:childTnLst>
                          </p:cTn>
                        </p:par>
                      </p:childTnLst>
                    </p:cTn>
                  </p:par>
                  <p:par>
                    <p:cTn id="2839" fill="hold">
                      <p:stCondLst>
                        <p:cond delay="indefinite"/>
                      </p:stCondLst>
                      <p:childTnLst>
                        <p:par>
                          <p:cTn id="2840" fill="hold">
                            <p:stCondLst>
                              <p:cond delay="0"/>
                            </p:stCondLst>
                            <p:childTnLst>
                              <p:par>
                                <p:cTn id="2841" nodeType="clickEffect" fill="hold" presetClass="entr" presetID="1">
                                  <p:stCondLst>
                                    <p:cond delay="0"/>
                                  </p:stCondLst>
                                  <p:childTnLst>
                                    <p:set>
                                      <p:cBhvr>
                                        <p:cTn id="2842"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Struttura gerarchica</a:t>
            </a:r>
            <a:endParaRPr b="1" lang="it-IT" sz="3900" spc="-1" strike="noStrike">
              <a:solidFill>
                <a:srgbClr val="330066"/>
              </a:solidFill>
              <a:latin typeface="Arial"/>
            </a:endParaRPr>
          </a:p>
        </p:txBody>
      </p:sp>
      <p:grpSp>
        <p:nvGrpSpPr>
          <p:cNvPr id="174" name="Group 2"/>
          <p:cNvGrpSpPr/>
          <p:nvPr/>
        </p:nvGrpSpPr>
        <p:grpSpPr>
          <a:xfrm>
            <a:off x="1445400" y="2576520"/>
            <a:ext cx="6109920" cy="2356200"/>
            <a:chOff x="1445400" y="2576520"/>
            <a:chExt cx="6109920" cy="2356200"/>
          </a:xfrm>
        </p:grpSpPr>
        <p:cxnSp>
          <p:nvCxnSpPr>
            <p:cNvPr id="175" name="Line 3"/>
            <p:cNvCxnSpPr/>
            <p:nvPr/>
          </p:nvCxnSpPr>
          <p:spPr>
            <a:xfrm flipH="1" flipV="1">
              <a:off x="5607720" y="3519000"/>
              <a:ext cx="176760" cy="1296000"/>
            </a:xfrm>
            <a:prstGeom prst="bentConnector3">
              <a:avLst/>
            </a:prstGeom>
            <a:ln w="9360">
              <a:solidFill>
                <a:srgbClr val="000000"/>
              </a:solidFill>
              <a:miter/>
            </a:ln>
          </p:spPr>
        </p:cxnSp>
        <p:cxnSp>
          <p:nvCxnSpPr>
            <p:cNvPr id="176" name="Line 4"/>
            <p:cNvCxnSpPr/>
            <p:nvPr/>
          </p:nvCxnSpPr>
          <p:spPr>
            <a:xfrm flipH="1" flipV="1">
              <a:off x="6316200" y="3871080"/>
              <a:ext cx="176760" cy="237240"/>
            </a:xfrm>
            <a:prstGeom prst="bentConnector3">
              <a:avLst/>
            </a:prstGeom>
            <a:ln w="9360">
              <a:solidFill>
                <a:srgbClr val="000000"/>
              </a:solidFill>
              <a:miter/>
            </a:ln>
          </p:spPr>
        </p:cxnSp>
        <p:cxnSp>
          <p:nvCxnSpPr>
            <p:cNvPr id="177" name="Line 5"/>
            <p:cNvCxnSpPr/>
            <p:nvPr/>
          </p:nvCxnSpPr>
          <p:spPr>
            <a:xfrm flipH="1" flipV="1">
              <a:off x="5607720" y="3518640"/>
              <a:ext cx="176760" cy="943560"/>
            </a:xfrm>
            <a:prstGeom prst="bentConnector3">
              <a:avLst/>
            </a:prstGeom>
            <a:ln w="9360">
              <a:solidFill>
                <a:srgbClr val="000000"/>
              </a:solidFill>
              <a:miter/>
            </a:ln>
          </p:spPr>
        </p:cxnSp>
        <p:cxnSp>
          <p:nvCxnSpPr>
            <p:cNvPr id="178" name="Line 6"/>
            <p:cNvCxnSpPr/>
            <p:nvPr/>
          </p:nvCxnSpPr>
          <p:spPr>
            <a:xfrm flipH="1" flipV="1">
              <a:off x="5607720" y="3519000"/>
              <a:ext cx="176760" cy="235440"/>
            </a:xfrm>
            <a:prstGeom prst="bentConnector3">
              <a:avLst/>
            </a:prstGeom>
            <a:ln w="9360">
              <a:solidFill>
                <a:srgbClr val="000000"/>
              </a:solidFill>
              <a:miter/>
            </a:ln>
          </p:spPr>
        </p:cxnSp>
        <p:cxnSp>
          <p:nvCxnSpPr>
            <p:cNvPr id="179" name="Line 7"/>
            <p:cNvCxnSpPr/>
            <p:nvPr/>
          </p:nvCxnSpPr>
          <p:spPr>
            <a:xfrm flipV="1">
              <a:off x="5608080" y="3165120"/>
              <a:ext cx="708840" cy="118080"/>
            </a:xfrm>
            <a:prstGeom prst="bentConnector3">
              <a:avLst/>
            </a:prstGeom>
            <a:ln w="9360">
              <a:solidFill>
                <a:srgbClr val="000000"/>
              </a:solidFill>
              <a:miter/>
            </a:ln>
          </p:spPr>
        </p:cxnSp>
        <p:cxnSp>
          <p:nvCxnSpPr>
            <p:cNvPr id="180" name="Line 8"/>
            <p:cNvCxnSpPr/>
            <p:nvPr/>
          </p:nvCxnSpPr>
          <p:spPr>
            <a:xfrm flipH="1" flipV="1">
              <a:off x="3482280" y="3519000"/>
              <a:ext cx="176760" cy="235440"/>
            </a:xfrm>
            <a:prstGeom prst="bentConnector3">
              <a:avLst/>
            </a:prstGeom>
            <a:ln w="9360">
              <a:solidFill>
                <a:srgbClr val="000000"/>
              </a:solidFill>
              <a:miter/>
            </a:ln>
          </p:spPr>
        </p:cxnSp>
        <p:cxnSp>
          <p:nvCxnSpPr>
            <p:cNvPr id="181" name="Line 9"/>
            <p:cNvCxnSpPr/>
            <p:nvPr/>
          </p:nvCxnSpPr>
          <p:spPr>
            <a:xfrm flipH="1" flipV="1">
              <a:off x="3216960" y="3165120"/>
              <a:ext cx="266040" cy="118080"/>
            </a:xfrm>
            <a:prstGeom prst="bentConnector3">
              <a:avLst/>
            </a:prstGeom>
            <a:ln w="9360">
              <a:solidFill>
                <a:srgbClr val="000000"/>
              </a:solidFill>
              <a:miter/>
            </a:ln>
          </p:spPr>
        </p:cxnSp>
        <p:cxnSp>
          <p:nvCxnSpPr>
            <p:cNvPr id="182" name="Line 10"/>
            <p:cNvCxnSpPr/>
            <p:nvPr/>
          </p:nvCxnSpPr>
          <p:spPr>
            <a:xfrm flipV="1">
              <a:off x="2242800" y="3165120"/>
              <a:ext cx="975240" cy="118080"/>
            </a:xfrm>
            <a:prstGeom prst="bentConnector3">
              <a:avLst/>
            </a:prstGeom>
            <a:ln w="9360">
              <a:solidFill>
                <a:srgbClr val="000000"/>
              </a:solidFill>
              <a:miter/>
            </a:ln>
          </p:spPr>
        </p:cxnSp>
        <p:cxnSp>
          <p:nvCxnSpPr>
            <p:cNvPr id="183" name="Line 11"/>
            <p:cNvCxnSpPr/>
            <p:nvPr/>
          </p:nvCxnSpPr>
          <p:spPr>
            <a:xfrm flipH="1" flipV="1">
              <a:off x="4499640" y="2811240"/>
              <a:ext cx="1816920" cy="119520"/>
            </a:xfrm>
            <a:prstGeom prst="bentConnector3">
              <a:avLst/>
            </a:prstGeom>
            <a:ln w="9360">
              <a:solidFill>
                <a:srgbClr val="000000"/>
              </a:solidFill>
              <a:miter/>
            </a:ln>
          </p:spPr>
        </p:cxnSp>
        <p:cxnSp>
          <p:nvCxnSpPr>
            <p:cNvPr id="184" name="Line 12"/>
            <p:cNvCxnSpPr/>
            <p:nvPr/>
          </p:nvCxnSpPr>
          <p:spPr>
            <a:xfrm flipV="1">
              <a:off x="4457160" y="2811240"/>
              <a:ext cx="43560" cy="119520"/>
            </a:xfrm>
            <a:prstGeom prst="bentConnector3">
              <a:avLst/>
            </a:prstGeom>
            <a:ln w="9360">
              <a:solidFill>
                <a:srgbClr val="000000"/>
              </a:solidFill>
              <a:miter/>
            </a:ln>
          </p:spPr>
        </p:cxnSp>
        <p:cxnSp>
          <p:nvCxnSpPr>
            <p:cNvPr id="185" name="Line 13"/>
            <p:cNvCxnSpPr/>
            <p:nvPr/>
          </p:nvCxnSpPr>
          <p:spPr>
            <a:xfrm flipV="1">
              <a:off x="3217320" y="2811240"/>
              <a:ext cx="1283400" cy="119520"/>
            </a:xfrm>
            <a:prstGeom prst="bentConnector3">
              <a:avLst/>
            </a:prstGeom>
            <a:ln w="9360">
              <a:solidFill>
                <a:srgbClr val="000000"/>
              </a:solidFill>
              <a:miter/>
            </a:ln>
          </p:spPr>
        </p:cxnSp>
        <p:cxnSp>
          <p:nvCxnSpPr>
            <p:cNvPr id="186" name="Line 14"/>
            <p:cNvCxnSpPr/>
            <p:nvPr/>
          </p:nvCxnSpPr>
          <p:spPr>
            <a:xfrm flipV="1">
              <a:off x="1976040" y="2811240"/>
              <a:ext cx="2524680" cy="119520"/>
            </a:xfrm>
            <a:prstGeom prst="bentConnector3">
              <a:avLst/>
            </a:prstGeom>
            <a:ln w="9360">
              <a:solidFill>
                <a:srgbClr val="000000"/>
              </a:solidFill>
              <a:miter/>
            </a:ln>
          </p:spPr>
        </p:cxnSp>
        <p:sp>
          <p:nvSpPr>
            <p:cNvPr id="187" name="CustomShape 15"/>
            <p:cNvSpPr/>
            <p:nvPr/>
          </p:nvSpPr>
          <p:spPr>
            <a:xfrm>
              <a:off x="3969000" y="2576520"/>
              <a:ext cx="1063080" cy="235440"/>
            </a:xfrm>
            <a:prstGeom prst="bevel">
              <a:avLst>
                <a:gd name="adj" fmla="val 12500"/>
              </a:avLst>
            </a:prstGeom>
            <a:gradFill rotWithShape="0">
              <a:gsLst>
                <a:gs pos="0">
                  <a:srgbClr val="cccc00"/>
                </a:gs>
                <a:gs pos="50000">
                  <a:srgbClr val="ffffff"/>
                </a:gs>
                <a:gs pos="100000">
                  <a:srgbClr val="cccc00"/>
                </a:gs>
              </a:gsLst>
              <a:lin ang="8100000"/>
            </a:gradFill>
            <a:ln w="3240">
              <a:solidFill>
                <a:srgbClr val="cccc00"/>
              </a:solidFill>
              <a:miter/>
            </a:ln>
          </p:spPr>
          <p:style>
            <a:lnRef idx="0"/>
            <a:fillRef idx="0"/>
            <a:effectRef idx="0"/>
            <a:fontRef idx="minor"/>
          </p:style>
          <p:txBody>
            <a:bodyPr lIns="38880" rIns="38880" tIns="19440" bIns="1944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000" spc="-1" strike="noStrike">
                  <a:solidFill>
                    <a:srgbClr val="000000"/>
                  </a:solidFill>
                  <a:latin typeface="Times New Roman"/>
                  <a:ea typeface="SimSun"/>
                </a:rPr>
                <a:t>HOME PAGE</a:t>
              </a:r>
              <a:endParaRPr b="0" lang="it-IT" sz="1000" spc="-1" strike="noStrike">
                <a:solidFill>
                  <a:srgbClr val="000000"/>
                </a:solidFill>
                <a:latin typeface="Times New Roman"/>
              </a:endParaRPr>
            </a:p>
          </p:txBody>
        </p:sp>
        <p:sp>
          <p:nvSpPr>
            <p:cNvPr id="188" name="CustomShape 16"/>
            <p:cNvSpPr/>
            <p:nvPr/>
          </p:nvSpPr>
          <p:spPr>
            <a:xfrm>
              <a:off x="1445400" y="2930040"/>
              <a:ext cx="1062360" cy="235080"/>
            </a:xfrm>
            <a:prstGeom prst="bevel">
              <a:avLst>
                <a:gd name="adj" fmla="val 12500"/>
              </a:avLst>
            </a:prstGeom>
            <a:gradFill rotWithShape="0">
              <a:gsLst>
                <a:gs pos="0">
                  <a:srgbClr val="669999"/>
                </a:gs>
                <a:gs pos="50000">
                  <a:srgbClr val="ffffff"/>
                </a:gs>
                <a:gs pos="100000">
                  <a:srgbClr val="669999"/>
                </a:gs>
              </a:gsLst>
              <a:lin ang="8100000"/>
            </a:gradFill>
            <a:ln w="3240">
              <a:solidFill>
                <a:srgbClr val="669999"/>
              </a:solidFill>
              <a:miter/>
            </a:ln>
          </p:spPr>
          <p:style>
            <a:lnRef idx="0"/>
            <a:fillRef idx="0"/>
            <a:effectRef idx="0"/>
            <a:fontRef idx="minor"/>
          </p:style>
        </p:sp>
        <p:sp>
          <p:nvSpPr>
            <p:cNvPr id="189" name="CustomShape 17"/>
            <p:cNvSpPr/>
            <p:nvPr/>
          </p:nvSpPr>
          <p:spPr>
            <a:xfrm>
              <a:off x="2685240" y="2930040"/>
              <a:ext cx="1062720" cy="235080"/>
            </a:xfrm>
            <a:prstGeom prst="bevel">
              <a:avLst>
                <a:gd name="adj" fmla="val 12500"/>
              </a:avLst>
            </a:prstGeom>
            <a:gradFill rotWithShape="0">
              <a:gsLst>
                <a:gs pos="0">
                  <a:srgbClr val="669999"/>
                </a:gs>
                <a:gs pos="50000">
                  <a:srgbClr val="ffffff"/>
                </a:gs>
                <a:gs pos="100000">
                  <a:srgbClr val="669999"/>
                </a:gs>
              </a:gsLst>
              <a:lin ang="8100000"/>
            </a:gradFill>
            <a:ln w="3240">
              <a:solidFill>
                <a:srgbClr val="669999"/>
              </a:solidFill>
              <a:miter/>
            </a:ln>
          </p:spPr>
          <p:style>
            <a:lnRef idx="0"/>
            <a:fillRef idx="0"/>
            <a:effectRef idx="0"/>
            <a:fontRef idx="minor"/>
          </p:style>
        </p:sp>
        <p:sp>
          <p:nvSpPr>
            <p:cNvPr id="190" name="CustomShape 18"/>
            <p:cNvSpPr/>
            <p:nvPr/>
          </p:nvSpPr>
          <p:spPr>
            <a:xfrm>
              <a:off x="3925080" y="2930040"/>
              <a:ext cx="1062720" cy="235080"/>
            </a:xfrm>
            <a:prstGeom prst="bevel">
              <a:avLst>
                <a:gd name="adj" fmla="val 12500"/>
              </a:avLst>
            </a:prstGeom>
            <a:gradFill rotWithShape="0">
              <a:gsLst>
                <a:gs pos="0">
                  <a:srgbClr val="669999"/>
                </a:gs>
                <a:gs pos="50000">
                  <a:srgbClr val="ffffff"/>
                </a:gs>
                <a:gs pos="100000">
                  <a:srgbClr val="669999"/>
                </a:gs>
              </a:gsLst>
              <a:lin ang="8100000"/>
            </a:gradFill>
            <a:ln w="3240">
              <a:solidFill>
                <a:srgbClr val="669999"/>
              </a:solidFill>
              <a:miter/>
            </a:ln>
          </p:spPr>
          <p:style>
            <a:lnRef idx="0"/>
            <a:fillRef idx="0"/>
            <a:effectRef idx="0"/>
            <a:fontRef idx="minor"/>
          </p:style>
        </p:sp>
        <p:sp>
          <p:nvSpPr>
            <p:cNvPr id="191" name="CustomShape 19"/>
            <p:cNvSpPr/>
            <p:nvPr/>
          </p:nvSpPr>
          <p:spPr>
            <a:xfrm>
              <a:off x="5784840" y="2930040"/>
              <a:ext cx="1062720" cy="235080"/>
            </a:xfrm>
            <a:prstGeom prst="bevel">
              <a:avLst>
                <a:gd name="adj" fmla="val 12500"/>
              </a:avLst>
            </a:prstGeom>
            <a:gradFill rotWithShape="0">
              <a:gsLst>
                <a:gs pos="0">
                  <a:srgbClr val="669999"/>
                </a:gs>
                <a:gs pos="50000">
                  <a:srgbClr val="ffffff"/>
                </a:gs>
                <a:gs pos="100000">
                  <a:srgbClr val="669999"/>
                </a:gs>
              </a:gsLst>
              <a:lin ang="8100000"/>
            </a:gradFill>
            <a:ln w="3240">
              <a:solidFill>
                <a:srgbClr val="669999"/>
              </a:solidFill>
              <a:miter/>
            </a:ln>
          </p:spPr>
          <p:style>
            <a:lnRef idx="0"/>
            <a:fillRef idx="0"/>
            <a:effectRef idx="0"/>
            <a:fontRef idx="minor"/>
          </p:style>
        </p:sp>
        <p:sp>
          <p:nvSpPr>
            <p:cNvPr id="192" name="CustomShape 20"/>
            <p:cNvSpPr/>
            <p:nvPr/>
          </p:nvSpPr>
          <p:spPr>
            <a:xfrm>
              <a:off x="1711080" y="3283200"/>
              <a:ext cx="1062720" cy="235440"/>
            </a:xfrm>
            <a:prstGeom prst="bevel">
              <a:avLst>
                <a:gd name="adj" fmla="val 12500"/>
              </a:avLst>
            </a:prstGeom>
            <a:gradFill rotWithShape="0">
              <a:gsLst>
                <a:gs pos="0">
                  <a:srgbClr val="7e9ce8"/>
                </a:gs>
                <a:gs pos="50000">
                  <a:srgbClr val="ffffff"/>
                </a:gs>
                <a:gs pos="100000">
                  <a:srgbClr val="7e9ce8"/>
                </a:gs>
              </a:gsLst>
              <a:lin ang="8100000"/>
            </a:gradFill>
            <a:ln w="3240">
              <a:solidFill>
                <a:srgbClr val="7e9ce8"/>
              </a:solidFill>
              <a:miter/>
            </a:ln>
          </p:spPr>
          <p:style>
            <a:lnRef idx="0"/>
            <a:fillRef idx="0"/>
            <a:effectRef idx="0"/>
            <a:fontRef idx="minor"/>
          </p:style>
        </p:sp>
        <p:sp>
          <p:nvSpPr>
            <p:cNvPr id="193" name="CustomShape 21"/>
            <p:cNvSpPr/>
            <p:nvPr/>
          </p:nvSpPr>
          <p:spPr>
            <a:xfrm>
              <a:off x="2950920" y="3283200"/>
              <a:ext cx="1062720" cy="235440"/>
            </a:xfrm>
            <a:prstGeom prst="bevel">
              <a:avLst>
                <a:gd name="adj" fmla="val 12500"/>
              </a:avLst>
            </a:prstGeom>
            <a:gradFill rotWithShape="0">
              <a:gsLst>
                <a:gs pos="0">
                  <a:srgbClr val="7e9ce8"/>
                </a:gs>
                <a:gs pos="50000">
                  <a:srgbClr val="ffffff"/>
                </a:gs>
                <a:gs pos="100000">
                  <a:srgbClr val="7e9ce8"/>
                </a:gs>
              </a:gsLst>
              <a:lin ang="8100000"/>
            </a:gradFill>
            <a:ln w="3240">
              <a:solidFill>
                <a:srgbClr val="7e9ce8"/>
              </a:solidFill>
              <a:miter/>
            </a:ln>
          </p:spPr>
          <p:style>
            <a:lnRef idx="0"/>
            <a:fillRef idx="0"/>
            <a:effectRef idx="0"/>
            <a:fontRef idx="minor"/>
          </p:style>
        </p:sp>
        <p:sp>
          <p:nvSpPr>
            <p:cNvPr id="194" name="CustomShape 22"/>
            <p:cNvSpPr/>
            <p:nvPr/>
          </p:nvSpPr>
          <p:spPr>
            <a:xfrm>
              <a:off x="3659400" y="3636720"/>
              <a:ext cx="1062360" cy="235440"/>
            </a:xfrm>
            <a:prstGeom prst="bevel">
              <a:avLst>
                <a:gd name="adj" fmla="val 12500"/>
              </a:avLst>
            </a:prstGeom>
            <a:gradFill rotWithShape="0">
              <a:gsLst>
                <a:gs pos="0">
                  <a:srgbClr val="7e9ce8"/>
                </a:gs>
                <a:gs pos="50000">
                  <a:srgbClr val="ffffff"/>
                </a:gs>
                <a:gs pos="100000">
                  <a:srgbClr val="7e9ce8"/>
                </a:gs>
              </a:gsLst>
              <a:lin ang="8100000"/>
            </a:gradFill>
            <a:ln w="3240">
              <a:solidFill>
                <a:srgbClr val="7e9ce8"/>
              </a:solidFill>
              <a:miter/>
            </a:ln>
          </p:spPr>
          <p:style>
            <a:lnRef idx="0"/>
            <a:fillRef idx="0"/>
            <a:effectRef idx="0"/>
            <a:fontRef idx="minor"/>
          </p:style>
        </p:sp>
        <p:sp>
          <p:nvSpPr>
            <p:cNvPr id="195" name="CustomShape 23"/>
            <p:cNvSpPr/>
            <p:nvPr/>
          </p:nvSpPr>
          <p:spPr>
            <a:xfrm>
              <a:off x="5076360" y="3283200"/>
              <a:ext cx="1062720" cy="235440"/>
            </a:xfrm>
            <a:prstGeom prst="bevel">
              <a:avLst>
                <a:gd name="adj" fmla="val 12500"/>
              </a:avLst>
            </a:prstGeom>
            <a:gradFill rotWithShape="0">
              <a:gsLst>
                <a:gs pos="0">
                  <a:srgbClr val="7e9ce8"/>
                </a:gs>
                <a:gs pos="50000">
                  <a:srgbClr val="ffffff"/>
                </a:gs>
                <a:gs pos="100000">
                  <a:srgbClr val="7e9ce8"/>
                </a:gs>
              </a:gsLst>
              <a:lin ang="8100000"/>
            </a:gradFill>
            <a:ln w="3240">
              <a:solidFill>
                <a:srgbClr val="7e9ce8"/>
              </a:solidFill>
              <a:miter/>
            </a:ln>
          </p:spPr>
          <p:style>
            <a:lnRef idx="0"/>
            <a:fillRef idx="0"/>
            <a:effectRef idx="0"/>
            <a:fontRef idx="minor"/>
          </p:style>
        </p:sp>
        <p:sp>
          <p:nvSpPr>
            <p:cNvPr id="196" name="CustomShape 24"/>
            <p:cNvSpPr/>
            <p:nvPr/>
          </p:nvSpPr>
          <p:spPr>
            <a:xfrm>
              <a:off x="5784840" y="3636720"/>
              <a:ext cx="1062720" cy="235440"/>
            </a:xfrm>
            <a:prstGeom prst="bevel">
              <a:avLst>
                <a:gd name="adj" fmla="val 12500"/>
              </a:avLst>
            </a:prstGeom>
            <a:gradFill rotWithShape="0">
              <a:gsLst>
                <a:gs pos="0">
                  <a:srgbClr val="7e9ce8"/>
                </a:gs>
                <a:gs pos="50000">
                  <a:srgbClr val="ffffff"/>
                </a:gs>
                <a:gs pos="100000">
                  <a:srgbClr val="7e9ce8"/>
                </a:gs>
              </a:gsLst>
              <a:lin ang="8100000"/>
            </a:gradFill>
            <a:ln w="3240">
              <a:solidFill>
                <a:srgbClr val="7e9ce8"/>
              </a:solidFill>
              <a:miter/>
            </a:ln>
          </p:spPr>
          <p:style>
            <a:lnRef idx="0"/>
            <a:fillRef idx="0"/>
            <a:effectRef idx="0"/>
            <a:fontRef idx="minor"/>
          </p:style>
        </p:sp>
        <p:sp>
          <p:nvSpPr>
            <p:cNvPr id="197" name="CustomShape 25"/>
            <p:cNvSpPr/>
            <p:nvPr/>
          </p:nvSpPr>
          <p:spPr>
            <a:xfrm>
              <a:off x="5784840" y="4343760"/>
              <a:ext cx="1062720" cy="235440"/>
            </a:xfrm>
            <a:prstGeom prst="bevel">
              <a:avLst>
                <a:gd name="adj" fmla="val 12500"/>
              </a:avLst>
            </a:prstGeom>
            <a:gradFill rotWithShape="0">
              <a:gsLst>
                <a:gs pos="0">
                  <a:srgbClr val="7e9ce8"/>
                </a:gs>
                <a:gs pos="50000">
                  <a:srgbClr val="ffffff"/>
                </a:gs>
                <a:gs pos="100000">
                  <a:srgbClr val="7e9ce8"/>
                </a:gs>
              </a:gsLst>
              <a:lin ang="8100000"/>
            </a:gradFill>
            <a:ln w="3240">
              <a:solidFill>
                <a:srgbClr val="7e9ce8"/>
              </a:solidFill>
              <a:miter/>
            </a:ln>
          </p:spPr>
          <p:style>
            <a:lnRef idx="0"/>
            <a:fillRef idx="0"/>
            <a:effectRef idx="0"/>
            <a:fontRef idx="minor"/>
          </p:style>
        </p:sp>
        <p:sp>
          <p:nvSpPr>
            <p:cNvPr id="198" name="CustomShape 26"/>
            <p:cNvSpPr/>
            <p:nvPr/>
          </p:nvSpPr>
          <p:spPr>
            <a:xfrm>
              <a:off x="6492960" y="3990240"/>
              <a:ext cx="1062360" cy="235080"/>
            </a:xfrm>
            <a:prstGeom prst="bevel">
              <a:avLst>
                <a:gd name="adj" fmla="val 12500"/>
              </a:avLst>
            </a:prstGeom>
            <a:gradFill rotWithShape="0">
              <a:gsLst>
                <a:gs pos="0">
                  <a:srgbClr val="cccc00"/>
                </a:gs>
                <a:gs pos="50000">
                  <a:srgbClr val="ffffff"/>
                </a:gs>
                <a:gs pos="100000">
                  <a:srgbClr val="cccc00"/>
                </a:gs>
              </a:gsLst>
              <a:lin ang="8100000"/>
            </a:gradFill>
            <a:ln w="3240">
              <a:solidFill>
                <a:srgbClr val="cccc00"/>
              </a:solidFill>
              <a:miter/>
            </a:ln>
          </p:spPr>
          <p:style>
            <a:lnRef idx="0"/>
            <a:fillRef idx="0"/>
            <a:effectRef idx="0"/>
            <a:fontRef idx="minor"/>
          </p:style>
        </p:sp>
        <p:sp>
          <p:nvSpPr>
            <p:cNvPr id="199" name="CustomShape 27"/>
            <p:cNvSpPr/>
            <p:nvPr/>
          </p:nvSpPr>
          <p:spPr>
            <a:xfrm>
              <a:off x="5784840" y="4697280"/>
              <a:ext cx="1062000" cy="235440"/>
            </a:xfrm>
            <a:prstGeom prst="bevel">
              <a:avLst>
                <a:gd name="adj" fmla="val 12500"/>
              </a:avLst>
            </a:prstGeom>
            <a:gradFill rotWithShape="0">
              <a:gsLst>
                <a:gs pos="0">
                  <a:srgbClr val="7e9ce8"/>
                </a:gs>
                <a:gs pos="50000">
                  <a:srgbClr val="ffffff"/>
                </a:gs>
                <a:gs pos="100000">
                  <a:srgbClr val="7e9ce8"/>
                </a:gs>
              </a:gsLst>
              <a:lin ang="8100000"/>
            </a:gradFill>
            <a:ln w="3240">
              <a:solidFill>
                <a:srgbClr val="7e9ce8"/>
              </a:solidFill>
              <a:miter/>
            </a:ln>
          </p:spPr>
          <p:style>
            <a:lnRef idx="0"/>
            <a:fillRef idx="0"/>
            <a:effectRef idx="0"/>
            <a:fontRef idx="minor"/>
          </p:style>
        </p:sp>
      </p:grpSp>
    </p:spTree>
  </p:cSld>
  <p:transition>
    <p:wedge/>
  </p:transition>
  <p:timing>
    <p:tnLst>
      <p:par>
        <p:cTn id="245" dur="indefinite" restart="never" nodeType="tmRoot">
          <p:childTnLst>
            <p:seq>
              <p:cTn id="246" dur="indefinite" nodeType="mainSeq">
                <p:childTnLst>
                  <p:par>
                    <p:cTn id="247" fill="hold">
                      <p:stCondLst>
                        <p:cond delay="0"/>
                      </p:stCondLst>
                      <p:childTnLst>
                        <p:par>
                          <p:cTn id="248" fill="hold">
                            <p:stCondLst>
                              <p:cond delay="0"/>
                            </p:stCondLst>
                            <p:childTnLst>
                              <p:par>
                                <p:cTn id="249" nodeType="afterEffect" fill="hold" presetClass="entr" presetID="24">
                                  <p:stCondLst>
                                    <p:cond delay="0"/>
                                  </p:stCondLst>
                                  <p:childTnLst>
                                    <p:set>
                                      <p:cBhvr>
                                        <p:cTn id="250" dur="1" fill="hold">
                                          <p:stCondLst>
                                            <p:cond delay="0"/>
                                          </p:stCondLst>
                                        </p:cTn>
                                        <p:tgtEl>
                                          <p:spTgt spid="173"/>
                                        </p:tgtEl>
                                        <p:attrNameLst>
                                          <p:attrName>style.visibility</p:attrName>
                                        </p:attrNameLst>
                                      </p:cBhvr>
                                      <p:to>
                                        <p:strVal val="visible"/>
                                      </p:to>
                                    </p:set>
                                    <p:anim calcmode="lin" valueType="num">
                                      <p:cBhvr additive="repl">
                                        <p:cTn id="251" dur="1000" fill="hold"/>
                                        <p:tgtEl>
                                          <p:spTgt spid="173"/>
                                        </p:tgtEl>
                                        <p:attrNameLst>
                                          <p:attrName>r</p:attrName>
                                        </p:attrNameLst>
                                      </p:cBhvr>
                                      <p:tavLst>
                                        <p:tav tm="0">
                                          <p:val>
                                            <p:strVal val="90"/>
                                          </p:val>
                                        </p:tav>
                                        <p:tav tm="80000">
                                          <p:val>
                                            <p:strVal val="90"/>
                                          </p:val>
                                        </p:tav>
                                        <p:tav tm="80000">
                                          <p:val>
                                            <p:strVal val="90"/>
                                          </p:val>
                                        </p:tav>
                                        <p:tav tm="100000">
                                          <p:val>
                                            <p:strVal val="0"/>
                                          </p:val>
                                        </p:tav>
                                      </p:tavLst>
                                    </p:anim>
                                    <p:anim calcmode="lin" valueType="num">
                                      <p:cBhvr additive="repl">
                                        <p:cTn id="252" dur="1000" fill="hold"/>
                                        <p:tgtEl>
                                          <p:spTgt spid="173"/>
                                        </p:tgtEl>
                                        <p:attrNameLst>
                                          <p:attrName>ppt_x</p:attrName>
                                        </p:attrNameLst>
                                      </p:cBhvr>
                                      <p:tavLst>
                                        <p:tav tm="0">
                                          <p:val>
                                            <p:strVal val="-1"/>
                                          </p:val>
                                        </p:tav>
                                        <p:tav tm="50000">
                                          <p:val>
                                            <p:strVal val="0.949999988079071"/>
                                          </p:val>
                                        </p:tav>
                                        <p:tav tm="100000">
                                          <p:val>
                                            <p:strVal val="#ppt_x"/>
                                          </p:val>
                                        </p:tav>
                                      </p:tavLst>
                                    </p:anim>
                                    <p:anim calcmode="lin" valueType="num">
                                      <p:cBhvr additive="repl">
                                        <p:cTn id="253" dur="1000" fill="hold"/>
                                        <p:tgtEl>
                                          <p:spTgt spid="173"/>
                                        </p:tgtEl>
                                        <p:attrNameLst>
                                          <p:attrName>ppt_y</p:attrName>
                                        </p:attrNameLst>
                                      </p:cBhvr>
                                      <p:tavLst>
                                        <p:tav tm="0">
                                          <p:val>
                                            <p:strVal val="#ppt_y"/>
                                          </p:val>
                                        </p:tav>
                                        <p:tav tm="100000">
                                          <p:val>
                                            <p:strVal val="#ppt_y"/>
                                          </p:val>
                                        </p:tav>
                                      </p:tavLst>
                                    </p:anim>
                                    <p:animEffect filter="fade" transition="in">
                                      <p:cBhvr additive="repl">
                                        <p:cTn id="254"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0" name="TextShape 1"/>
          <p:cNvSpPr txBox="1"/>
          <p:nvPr/>
        </p:nvSpPr>
        <p:spPr>
          <a:xfrm>
            <a:off x="394920" y="404640"/>
            <a:ext cx="7543800" cy="96552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Le ricerche bibliografiche per la filologia</a:t>
            </a:r>
            <a:endParaRPr b="1" lang="it-IT" sz="3500" spc="-1" strike="noStrike">
              <a:solidFill>
                <a:srgbClr val="330066"/>
              </a:solidFill>
              <a:latin typeface="Arial"/>
            </a:endParaRPr>
          </a:p>
        </p:txBody>
      </p:sp>
      <p:sp>
        <p:nvSpPr>
          <p:cNvPr id="501" name="TextShape 2"/>
          <p:cNvSpPr txBox="1"/>
          <p:nvPr/>
        </p:nvSpPr>
        <p:spPr>
          <a:xfrm>
            <a:off x="539280" y="1844280"/>
            <a:ext cx="7905960" cy="42116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L’</a:t>
            </a:r>
            <a:r>
              <a:rPr b="0" lang="it-IT" sz="2600" spc="-1" strike="noStrike" u="sng">
                <a:solidFill>
                  <a:srgbClr val="7e9ce8"/>
                </a:solidFill>
                <a:uFillTx/>
                <a:latin typeface="Arial"/>
                <a:hlinkClick r:id="rId2"/>
              </a:rPr>
              <a:t>Anne</a:t>
            </a:r>
            <a:r>
              <a:rPr b="0" lang="it-IT" sz="2600" spc="-1" strike="noStrike" u="sng">
                <a:solidFill>
                  <a:srgbClr val="7e9ce8"/>
                </a:solidFill>
                <a:uFillTx/>
                <a:latin typeface="Arial"/>
                <a:hlinkClick r:id="rId3"/>
              </a:rPr>
              <a:t> </a:t>
            </a:r>
            <a:r>
              <a:rPr b="0" lang="it-IT" sz="2600" spc="-1" strike="noStrike" u="sng">
                <a:solidFill>
                  <a:srgbClr val="7e9ce8"/>
                </a:solidFill>
                <a:uFillTx/>
                <a:latin typeface="Arial"/>
                <a:hlinkClick r:id="rId4"/>
              </a:rPr>
              <a:t>Philologique</a:t>
            </a: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Abbonamento da 45 € (individuale) a 200 a 750 euro (istituzionale)</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In costruzione la sede italiana presso </a:t>
            </a:r>
            <a:r>
              <a:rPr b="0" lang="it-IT" sz="2200" spc="-1" strike="noStrike" u="sng">
                <a:solidFill>
                  <a:srgbClr val="7e9ce8"/>
                </a:solidFill>
                <a:uFillTx/>
                <a:latin typeface="Arial"/>
                <a:hlinkClick r:id="rId5"/>
              </a:rPr>
              <a:t>Aristarchus</a:t>
            </a:r>
            <a:r>
              <a:rPr b="0" lang="it-IT" sz="2200" spc="-1" strike="noStrike">
                <a:solidFill>
                  <a:srgbClr val="ff6600"/>
                </a:solidFill>
                <a:latin typeface="Arial"/>
              </a:rPr>
              <a:t>:</a:t>
            </a:r>
            <a:endParaRPr b="0" lang="it-IT" sz="2200" spc="-1" strike="noStrike">
              <a:solidFill>
                <a:srgbClr val="ff6600"/>
              </a:solidFill>
              <a:latin typeface="Arial"/>
            </a:endParaRPr>
          </a:p>
          <a:p>
            <a:pPr lvl="2" marL="987120" indent="-293400">
              <a:spcBef>
                <a:spcPts val="5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6"/>
              </a:rPr>
              <a:t>Aristarchus</a:t>
            </a:r>
            <a:r>
              <a:rPr b="0" lang="it-IT" sz="2600" spc="-1" strike="noStrike" u="sng">
                <a:solidFill>
                  <a:srgbClr val="7e9ce8"/>
                </a:solidFill>
                <a:uFillTx/>
                <a:latin typeface="Arial"/>
                <a:hlinkClick r:id="rId7"/>
              </a:rPr>
              <a:t> </a:t>
            </a:r>
            <a:r>
              <a:rPr b="0" lang="it-IT" sz="2600" spc="-1" strike="noStrike">
                <a:solidFill>
                  <a:srgbClr val="008080"/>
                </a:solidFill>
                <a:latin typeface="Arial"/>
              </a:rPr>
              <a:t>(Università di Genova)</a:t>
            </a: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2200" spc="-1" strike="noStrike">
                <a:solidFill>
                  <a:srgbClr val="ff6600"/>
                </a:solidFill>
                <a:latin typeface="Arial"/>
              </a:rPr>
              <a:t>Catalogus Philologorum Classicorum</a:t>
            </a:r>
            <a:r>
              <a:rPr b="0" lang="it-IT" sz="2200" spc="-1" strike="noStrike">
                <a:solidFill>
                  <a:srgbClr val="ff6600"/>
                </a:solidFill>
                <a:latin typeface="Arial"/>
              </a:rPr>
              <a:t>, </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Il Lessico dei Grammatici antichi, </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Scholia minora in Homerum, </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Mediaclassica</a:t>
            </a:r>
            <a:endParaRPr b="0" lang="it-IT" sz="22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008080"/>
              </a:solidFill>
              <a:latin typeface="Arial"/>
            </a:endParaRPr>
          </a:p>
        </p:txBody>
      </p:sp>
      <p:pic>
        <p:nvPicPr>
          <p:cNvPr id="502" name="" descr="Referate"/>
          <p:cNvPicPr/>
          <p:nvPr/>
        </p:nvPicPr>
        <p:blipFill>
          <a:blip r:embed="rId8"/>
          <a:stretch/>
        </p:blipFill>
        <p:spPr>
          <a:xfrm>
            <a:off x="7093080" y="4365720"/>
            <a:ext cx="1085760" cy="1085760"/>
          </a:xfrm>
          <a:prstGeom prst="rect">
            <a:avLst/>
          </a:prstGeom>
          <a:ln w="0">
            <a:noFill/>
          </a:ln>
        </p:spPr>
      </p:pic>
    </p:spTree>
  </p:cSld>
  <p:transition>
    <p:wedge/>
  </p:transition>
  <p:timing>
    <p:tnLst>
      <p:par>
        <p:cTn id="2843" dur="indefinite" restart="never" nodeType="tmRoot">
          <p:childTnLst>
            <p:seq>
              <p:cTn id="2844" dur="indefinite" nodeType="mainSeq">
                <p:childTnLst>
                  <p:par>
                    <p:cTn id="2845" fill="hold">
                      <p:stCondLst>
                        <p:cond delay="0"/>
                      </p:stCondLst>
                      <p:childTnLst>
                        <p:par>
                          <p:cTn id="2846" fill="hold">
                            <p:stCondLst>
                              <p:cond delay="0"/>
                            </p:stCondLst>
                            <p:childTnLst>
                              <p:par>
                                <p:cTn id="2847" nodeType="afterEffect" fill="hold" presetClass="entr" presetID="24">
                                  <p:stCondLst>
                                    <p:cond delay="0"/>
                                  </p:stCondLst>
                                  <p:childTnLst>
                                    <p:set>
                                      <p:cBhvr>
                                        <p:cTn id="2848" dur="1" fill="hold">
                                          <p:stCondLst>
                                            <p:cond delay="0"/>
                                          </p:stCondLst>
                                        </p:cTn>
                                        <p:tgtEl>
                                          <p:spTgt spid="500"/>
                                        </p:tgtEl>
                                        <p:attrNameLst>
                                          <p:attrName>style.visibility</p:attrName>
                                        </p:attrNameLst>
                                      </p:cBhvr>
                                      <p:to>
                                        <p:strVal val="visible"/>
                                      </p:to>
                                    </p:set>
                                    <p:animEffect filter="fade" transition="in">
                                      <p:cBhvr additive="repl">
                                        <p:cTn id="2849" dur="2000"/>
                                        <p:tgtEl>
                                          <p:spTgt spid="500"/>
                                        </p:tgtEl>
                                      </p:cBhvr>
                                    </p:animEffect>
                                    <p:anim calcmode="lin" valueType="num">
                                      <p:cBhvr additive="repl">
                                        <p:cTn id="2850" dur="2000" fill="hold"/>
                                        <p:tgtEl>
                                          <p:spTgt spid="500"/>
                                        </p:tgtEl>
                                        <p:attrNameLst>
                                          <p:attrName>ppt_w</p:attrName>
                                        </p:attrNameLst>
                                      </p:cBhvr>
                                      <p:tavLst>
                                        <p:tav fmla="width*sin(2.5*pi*$)" tm="0">
                                          <p:val>
                                            <p:strVal val="0"/>
                                          </p:val>
                                        </p:tav>
                                        <p:tav fmla="width*sin(2.5*pi*$)" tm="100000">
                                          <p:val>
                                            <p:strVal val="1"/>
                                          </p:val>
                                        </p:tav>
                                      </p:tavLst>
                                    </p:anim>
                                    <p:anim calcmode="lin" valueType="num">
                                      <p:cBhvr additive="repl">
                                        <p:cTn id="2851" dur="2000" fill="hold"/>
                                        <p:tgtEl>
                                          <p:spTgt spid="500"/>
                                        </p:tgtEl>
                                        <p:attrNameLst>
                                          <p:attrName>ppt_h</p:attrName>
                                        </p:attrNameLst>
                                      </p:cBhvr>
                                      <p:tavLst>
                                        <p:tav tm="0">
                                          <p:val>
                                            <p:strVal val="#ppt_h"/>
                                          </p:val>
                                        </p:tav>
                                        <p:tav tm="100000">
                                          <p:val>
                                            <p:strVal val="#ppt_h"/>
                                          </p:val>
                                        </p:tav>
                                      </p:tavLst>
                                    </p:anim>
                                  </p:childTnLst>
                                </p:cTn>
                              </p:par>
                            </p:childTnLst>
                          </p:cTn>
                        </p:par>
                      </p:childTnLst>
                    </p:cTn>
                  </p:par>
                  <p:par>
                    <p:cTn id="2852" fill="hold">
                      <p:stCondLst>
                        <p:cond delay="indefinite"/>
                      </p:stCondLst>
                      <p:childTnLst>
                        <p:par>
                          <p:cTn id="2853" fill="hold">
                            <p:stCondLst>
                              <p:cond delay="0"/>
                            </p:stCondLst>
                            <p:childTnLst>
                              <p:par>
                                <p:cTn id="2854" nodeType="clickEffect" fill="hold" presetClass="entr" presetID="1">
                                  <p:stCondLst>
                                    <p:cond delay="0"/>
                                  </p:stCondLst>
                                  <p:childTnLst>
                                    <p:set>
                                      <p:cBhvr>
                                        <p:cTn id="2855" dur="1" fill="hold">
                                          <p:stCondLst>
                                            <p:cond delay="0"/>
                                          </p:stCondLst>
                                        </p:cTn>
                                        <p:tgtEl>
                                          <p:spTgt spid="501">
                                            <p:txEl>
                                              <p:pRg st="0" end="0"/>
                                            </p:txEl>
                                          </p:spTgt>
                                        </p:tgtEl>
                                        <p:attrNameLst>
                                          <p:attrName>style.visibility</p:attrName>
                                        </p:attrNameLst>
                                      </p:cBhvr>
                                      <p:to>
                                        <p:strVal val="visible"/>
                                      </p:to>
                                    </p:set>
                                  </p:childTnLst>
                                </p:cTn>
                              </p:par>
                            </p:childTnLst>
                          </p:cTn>
                        </p:par>
                      </p:childTnLst>
                    </p:cTn>
                  </p:par>
                  <p:par>
                    <p:cTn id="2856" fill="hold">
                      <p:stCondLst>
                        <p:cond delay="indefinite"/>
                      </p:stCondLst>
                      <p:childTnLst>
                        <p:par>
                          <p:cTn id="2857" fill="hold">
                            <p:stCondLst>
                              <p:cond delay="0"/>
                            </p:stCondLst>
                            <p:childTnLst>
                              <p:par>
                                <p:cTn id="2858" nodeType="clickEffect" fill="hold" presetClass="entr" presetID="1">
                                  <p:stCondLst>
                                    <p:cond delay="0"/>
                                  </p:stCondLst>
                                  <p:childTnLst>
                                    <p:set>
                                      <p:cBhvr>
                                        <p:cTn id="2859" dur="1" fill="hold">
                                          <p:stCondLst>
                                            <p:cond delay="0"/>
                                          </p:stCondLst>
                                        </p:cTn>
                                        <p:tgtEl>
                                          <p:spTgt spid="501">
                                            <p:txEl>
                                              <p:pRg st="1" end="1"/>
                                            </p:txEl>
                                          </p:spTgt>
                                        </p:tgtEl>
                                        <p:attrNameLst>
                                          <p:attrName>style.visibility</p:attrName>
                                        </p:attrNameLst>
                                      </p:cBhvr>
                                      <p:to>
                                        <p:strVal val="visible"/>
                                      </p:to>
                                    </p:set>
                                  </p:childTnLst>
                                </p:cTn>
                              </p:par>
                              <p:par>
                                <p:cTn id="2860" nodeType="withEffect" fill="hold" presetClass="entr" presetID="1">
                                  <p:stCondLst>
                                    <p:cond delay="0"/>
                                  </p:stCondLst>
                                  <p:childTnLst>
                                    <p:set>
                                      <p:cBhvr>
                                        <p:cTn id="2861" dur="1" fill="hold">
                                          <p:stCondLst>
                                            <p:cond delay="0"/>
                                          </p:stCondLst>
                                        </p:cTn>
                                        <p:tgtEl>
                                          <p:spTgt spid="501">
                                            <p:txEl>
                                              <p:pRg st="2" end="2"/>
                                            </p:txEl>
                                          </p:spTgt>
                                        </p:tgtEl>
                                        <p:attrNameLst>
                                          <p:attrName>style.visibility</p:attrName>
                                        </p:attrNameLst>
                                      </p:cBhvr>
                                      <p:to>
                                        <p:strVal val="visible"/>
                                      </p:to>
                                    </p:set>
                                  </p:childTnLst>
                                </p:cTn>
                              </p:par>
                            </p:childTnLst>
                          </p:cTn>
                        </p:par>
                      </p:childTnLst>
                    </p:cTn>
                  </p:par>
                  <p:par>
                    <p:cTn id="2862" fill="hold">
                      <p:stCondLst>
                        <p:cond delay="indefinite"/>
                      </p:stCondLst>
                      <p:childTnLst>
                        <p:par>
                          <p:cTn id="2863" fill="hold">
                            <p:stCondLst>
                              <p:cond delay="0"/>
                            </p:stCondLst>
                            <p:childTnLst>
                              <p:par>
                                <p:cTn id="2864" nodeType="clickEffect" fill="hold" presetClass="entr" presetID="1">
                                  <p:stCondLst>
                                    <p:cond delay="0"/>
                                  </p:stCondLst>
                                  <p:childTnLst>
                                    <p:set>
                                      <p:cBhvr>
                                        <p:cTn id="2865" dur="1" fill="hold">
                                          <p:stCondLst>
                                            <p:cond delay="0"/>
                                          </p:stCondLst>
                                        </p:cTn>
                                        <p:tgtEl>
                                          <p:spTgt spid="501">
                                            <p:txEl>
                                              <p:pRg st="4" end="4"/>
                                            </p:txEl>
                                          </p:spTgt>
                                        </p:tgtEl>
                                        <p:attrNameLst>
                                          <p:attrName>style.visibility</p:attrName>
                                        </p:attrNameLst>
                                      </p:cBhvr>
                                      <p:to>
                                        <p:strVal val="visible"/>
                                      </p:to>
                                    </p:set>
                                  </p:childTnLst>
                                </p:cTn>
                              </p:par>
                              <p:par>
                                <p:cTn id="2866" nodeType="withEffect" fill="hold" presetClass="entr" presetID="1">
                                  <p:stCondLst>
                                    <p:cond delay="0"/>
                                  </p:stCondLst>
                                  <p:childTnLst>
                                    <p:set>
                                      <p:cBhvr>
                                        <p:cTn id="2867" dur="1" fill="hold">
                                          <p:stCondLst>
                                            <p:cond delay="0"/>
                                          </p:stCondLst>
                                        </p:cTn>
                                        <p:tgtEl>
                                          <p:spTgt spid="501">
                                            <p:txEl>
                                              <p:pRg st="5" end="5"/>
                                            </p:txEl>
                                          </p:spTgt>
                                        </p:tgtEl>
                                        <p:attrNameLst>
                                          <p:attrName>style.visibility</p:attrName>
                                        </p:attrNameLst>
                                      </p:cBhvr>
                                      <p:to>
                                        <p:strVal val="visible"/>
                                      </p:to>
                                    </p:set>
                                  </p:childTnLst>
                                </p:cTn>
                              </p:par>
                              <p:par>
                                <p:cTn id="2868" nodeType="withEffect" fill="hold" presetClass="entr" presetID="1">
                                  <p:stCondLst>
                                    <p:cond delay="0"/>
                                  </p:stCondLst>
                                  <p:childTnLst>
                                    <p:set>
                                      <p:cBhvr>
                                        <p:cTn id="2869" dur="1" fill="hold">
                                          <p:stCondLst>
                                            <p:cond delay="0"/>
                                          </p:stCondLst>
                                        </p:cTn>
                                        <p:tgtEl>
                                          <p:spTgt spid="501">
                                            <p:txEl>
                                              <p:pRg st="6" end="6"/>
                                            </p:txEl>
                                          </p:spTgt>
                                        </p:tgtEl>
                                        <p:attrNameLst>
                                          <p:attrName>style.visibility</p:attrName>
                                        </p:attrNameLst>
                                      </p:cBhvr>
                                      <p:to>
                                        <p:strVal val="visible"/>
                                      </p:to>
                                    </p:set>
                                  </p:childTnLst>
                                </p:cTn>
                              </p:par>
                              <p:par>
                                <p:cTn id="2870" nodeType="withEffect" fill="hold" presetClass="entr" presetID="1">
                                  <p:stCondLst>
                                    <p:cond delay="0"/>
                                  </p:stCondLst>
                                  <p:childTnLst>
                                    <p:set>
                                      <p:cBhvr>
                                        <p:cTn id="2871" dur="1" fill="hold">
                                          <p:stCondLst>
                                            <p:cond delay="0"/>
                                          </p:stCondLst>
                                        </p:cTn>
                                        <p:tgtEl>
                                          <p:spTgt spid="501">
                                            <p:txEl>
                                              <p:pRg st="7" end="7"/>
                                            </p:txEl>
                                          </p:spTgt>
                                        </p:tgtEl>
                                        <p:attrNameLst>
                                          <p:attrName>style.visibility</p:attrName>
                                        </p:attrNameLst>
                                      </p:cBhvr>
                                      <p:to>
                                        <p:strVal val="visible"/>
                                      </p:to>
                                    </p:set>
                                  </p:childTnLst>
                                </p:cTn>
                              </p:par>
                              <p:par>
                                <p:cTn id="2872" nodeType="withEffect" fill="hold" presetClass="entr" presetID="1">
                                  <p:stCondLst>
                                    <p:cond delay="0"/>
                                  </p:stCondLst>
                                  <p:childTnLst>
                                    <p:set>
                                      <p:cBhvr>
                                        <p:cTn id="2873" dur="1" fill="hold">
                                          <p:stCondLst>
                                            <p:cond delay="0"/>
                                          </p:stCondLst>
                                        </p:cTn>
                                        <p:tgtEl>
                                          <p:spTgt spid="501">
                                            <p:txEl>
                                              <p:pRg st="8" end="8"/>
                                            </p:txEl>
                                          </p:spTgt>
                                        </p:tgtEl>
                                        <p:attrNameLst>
                                          <p:attrName>style.visibility</p:attrName>
                                        </p:attrNameLst>
                                      </p:cBhvr>
                                      <p:to>
                                        <p:strVal val="visible"/>
                                      </p:to>
                                    </p:set>
                                  </p:childTnLst>
                                </p:cTn>
                              </p:par>
                            </p:childTnLst>
                          </p:cTn>
                        </p:par>
                      </p:childTnLst>
                    </p:cTn>
                  </p:par>
                  <p:par>
                    <p:cTn id="2874" fill="hold">
                      <p:stCondLst>
                        <p:cond delay="indefinite"/>
                      </p:stCondLst>
                      <p:childTnLst>
                        <p:par>
                          <p:cTn id="2875" fill="hold">
                            <p:stCondLst>
                              <p:cond delay="0"/>
                            </p:stCondLst>
                            <p:childTnLst>
                              <p:par>
                                <p:cTn id="2876" nodeType="clickEffect" fill="hold" presetClass="entr" presetID="1">
                                  <p:stCondLst>
                                    <p:cond delay="0"/>
                                  </p:stCondLst>
                                  <p:childTnLst>
                                    <p:set>
                                      <p:cBhvr>
                                        <p:cTn id="2877" dur="1" fill="hold">
                                          <p:stCondLst>
                                            <p:cond delay="0"/>
                                          </p:stCondLst>
                                        </p:cTn>
                                        <p:tgtEl>
                                          <p:spTgt spid="5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Altri strumenti di ricerca</a:t>
            </a:r>
            <a:endParaRPr b="1" lang="it-IT" sz="3900" spc="-1" strike="noStrike">
              <a:solidFill>
                <a:srgbClr val="330066"/>
              </a:solidFill>
              <a:latin typeface="Arial"/>
            </a:endParaRPr>
          </a:p>
        </p:txBody>
      </p:sp>
      <p:sp>
        <p:nvSpPr>
          <p:cNvPr id="504" name="TextShape 2"/>
          <p:cNvSpPr txBox="1"/>
          <p:nvPr/>
        </p:nvSpPr>
        <p:spPr>
          <a:xfrm>
            <a:off x="611280" y="1341360"/>
            <a:ext cx="8229600" cy="4530960"/>
          </a:xfrm>
          <a:prstGeom prst="rect">
            <a:avLst/>
          </a:prstGeom>
          <a:noFill/>
          <a:ln w="0">
            <a:noFill/>
          </a:ln>
        </p:spPr>
        <p:txBody>
          <a:bodyPr lIns="90000" rIns="90000" tIns="46800" bIns="46800">
            <a:normAutofit fontScale="94000"/>
          </a:bodyPr>
          <a:p>
            <a:pPr marL="342720" indent="-342720">
              <a:spcBef>
                <a:spcPts val="675"/>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700" spc="-1" strike="noStrike" u="sng">
                <a:solidFill>
                  <a:srgbClr val="7e9ce8"/>
                </a:solidFill>
                <a:uFillTx/>
                <a:latin typeface="Arial"/>
                <a:ea typeface="SimSun"/>
                <a:hlinkClick r:id="rId1"/>
              </a:rPr>
              <a:t>Stoa</a:t>
            </a:r>
            <a:endParaRPr b="0" lang="it-IT" sz="2700" spc="-1" strike="noStrike">
              <a:solidFill>
                <a:srgbClr val="008080"/>
              </a:solidFill>
              <a:latin typeface="Arial"/>
            </a:endParaRPr>
          </a:p>
          <a:p>
            <a:pPr lvl="1" marL="691920" indent="-347760">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ea typeface="SimSun"/>
              </a:rPr>
              <a:t>Pagina di accesso ad un insieme di motori</a:t>
            </a:r>
            <a:endParaRPr b="0" lang="it-IT" sz="24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ea typeface="SimSun"/>
                <a:hlinkClick r:id="rId2"/>
              </a:rPr>
              <a:t>TLG</a:t>
            </a:r>
            <a:endParaRPr b="0" lang="it-IT" sz="3000" spc="-1" strike="noStrike">
              <a:solidFill>
                <a:srgbClr val="008080"/>
              </a:solidFill>
              <a:latin typeface="Arial"/>
            </a:endParaRPr>
          </a:p>
          <a:p>
            <a:pPr lvl="1" marL="691920" indent="-347760">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ea typeface="SimSun"/>
              </a:rPr>
              <a:t>Organizzata in varie sezioni, con schede descrittive, interessanti le sezioni K-12 per il greco a livello scolare</a:t>
            </a:r>
            <a:endParaRPr b="0" lang="it-IT" sz="24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ea typeface="SimSun"/>
                <a:hlinkClick r:id="rId3"/>
              </a:rPr>
              <a:t>Western Culture</a:t>
            </a:r>
            <a:endParaRPr b="0" lang="it-IT" sz="3000" spc="-1" strike="noStrike">
              <a:solidFill>
                <a:srgbClr val="008080"/>
              </a:solidFill>
              <a:latin typeface="Arial"/>
            </a:endParaRPr>
          </a:p>
          <a:p>
            <a:pPr lvl="1" marL="691920" indent="-347760">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ea typeface="SimSun"/>
              </a:rPr>
              <a:t>Elenco di collegamenti indicizzati</a:t>
            </a:r>
            <a:endParaRPr b="0" lang="it-IT" sz="24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ea typeface="SimSun"/>
                <a:hlinkClick r:id="rId4"/>
              </a:rPr>
              <a:t>Telemaco</a:t>
            </a:r>
            <a:endParaRPr b="0" lang="it-IT" sz="3000" spc="-1" strike="noStrike">
              <a:solidFill>
                <a:srgbClr val="008080"/>
              </a:solidFill>
              <a:latin typeface="Arial"/>
            </a:endParaRPr>
          </a:p>
          <a:p>
            <a:pPr lvl="1" marL="691920" indent="-347760">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ea typeface="SimSun"/>
              </a:rPr>
              <a:t>In italiano, con indicazioni sulle risorse didattiche</a:t>
            </a:r>
            <a:endParaRPr b="0" lang="it-IT" sz="2400" spc="-1" strike="noStrike">
              <a:solidFill>
                <a:srgbClr val="ff6600"/>
              </a:solidFill>
              <a:latin typeface="Arial"/>
            </a:endParaRPr>
          </a:p>
          <a:p>
            <a:pPr marL="342720" indent="-342720">
              <a:spcBef>
                <a:spcPts val="59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400" spc="-1" strike="noStrike">
              <a:solidFill>
                <a:srgbClr val="008080"/>
              </a:solidFill>
              <a:latin typeface="Arial"/>
            </a:endParaRPr>
          </a:p>
        </p:txBody>
      </p:sp>
    </p:spTree>
  </p:cSld>
  <p:transition>
    <p:wedge/>
  </p:transition>
  <p:timing>
    <p:tnLst>
      <p:par>
        <p:cTn id="2878" dur="indefinite" restart="never" nodeType="tmRoot">
          <p:childTnLst>
            <p:seq>
              <p:cTn id="2879" dur="indefinite" nodeType="mainSeq">
                <p:childTnLst>
                  <p:par>
                    <p:cTn id="2880" fill="hold">
                      <p:stCondLst>
                        <p:cond delay="0"/>
                      </p:stCondLst>
                      <p:childTnLst>
                        <p:par>
                          <p:cTn id="2881" fill="hold">
                            <p:stCondLst>
                              <p:cond delay="0"/>
                            </p:stCondLst>
                            <p:childTnLst>
                              <p:par>
                                <p:cTn id="2882" nodeType="afterEffect" fill="hold" presetClass="entr" presetID="24">
                                  <p:stCondLst>
                                    <p:cond delay="0"/>
                                  </p:stCondLst>
                                  <p:childTnLst>
                                    <p:set>
                                      <p:cBhvr>
                                        <p:cTn id="2883" dur="1" fill="hold">
                                          <p:stCondLst>
                                            <p:cond delay="0"/>
                                          </p:stCondLst>
                                        </p:cTn>
                                        <p:tgtEl>
                                          <p:spTgt spid="503"/>
                                        </p:tgtEl>
                                        <p:attrNameLst>
                                          <p:attrName>style.visibility</p:attrName>
                                        </p:attrNameLst>
                                      </p:cBhvr>
                                      <p:to>
                                        <p:strVal val="visible"/>
                                      </p:to>
                                    </p:set>
                                    <p:animEffect filter="wipe(down)" transition="in">
                                      <p:cBhvr additive="repl">
                                        <p:cTn id="2884" dur="500"/>
                                        <p:tgtEl>
                                          <p:spTgt spid="503"/>
                                        </p:tgtEl>
                                      </p:cBhvr>
                                    </p:animEffect>
                                  </p:childTnLst>
                                </p:cTn>
                              </p:par>
                            </p:childTnLst>
                          </p:cTn>
                        </p:par>
                      </p:childTnLst>
                    </p:cTn>
                  </p:par>
                  <p:par>
                    <p:cTn id="2885" fill="hold">
                      <p:stCondLst>
                        <p:cond delay="indefinite"/>
                      </p:stCondLst>
                      <p:childTnLst>
                        <p:par>
                          <p:cTn id="2886" fill="hold">
                            <p:stCondLst>
                              <p:cond delay="0"/>
                            </p:stCondLst>
                            <p:childTnLst>
                              <p:par>
                                <p:cTn id="2887" nodeType="clickEffect" fill="hold" presetClass="entr" presetID="1">
                                  <p:stCondLst>
                                    <p:cond delay="0"/>
                                  </p:stCondLst>
                                  <p:childTnLst>
                                    <p:set>
                                      <p:cBhvr>
                                        <p:cTn id="2888" dur="1" fill="hold">
                                          <p:stCondLst>
                                            <p:cond delay="0"/>
                                          </p:stCondLst>
                                        </p:cTn>
                                        <p:tgtEl>
                                          <p:spTgt spid="504">
                                            <p:txEl>
                                              <p:pRg st="0" end="0"/>
                                            </p:txEl>
                                          </p:spTgt>
                                        </p:tgtEl>
                                        <p:attrNameLst>
                                          <p:attrName>style.visibility</p:attrName>
                                        </p:attrNameLst>
                                      </p:cBhvr>
                                      <p:to>
                                        <p:strVal val="visible"/>
                                      </p:to>
                                    </p:set>
                                  </p:childTnLst>
                                </p:cTn>
                              </p:par>
                            </p:childTnLst>
                          </p:cTn>
                        </p:par>
                      </p:childTnLst>
                    </p:cTn>
                  </p:par>
                  <p:par>
                    <p:cTn id="2889" fill="hold">
                      <p:stCondLst>
                        <p:cond delay="indefinite"/>
                      </p:stCondLst>
                      <p:childTnLst>
                        <p:par>
                          <p:cTn id="2890" fill="hold">
                            <p:stCondLst>
                              <p:cond delay="0"/>
                            </p:stCondLst>
                            <p:childTnLst>
                              <p:par>
                                <p:cTn id="2891" nodeType="clickEffect" fill="hold" presetClass="entr" presetID="1">
                                  <p:stCondLst>
                                    <p:cond delay="0"/>
                                  </p:stCondLst>
                                  <p:childTnLst>
                                    <p:set>
                                      <p:cBhvr>
                                        <p:cTn id="2892" dur="1" fill="hold">
                                          <p:stCondLst>
                                            <p:cond delay="0"/>
                                          </p:stCondLst>
                                        </p:cTn>
                                        <p:tgtEl>
                                          <p:spTgt spid="504">
                                            <p:txEl>
                                              <p:pRg st="1" end="1"/>
                                            </p:txEl>
                                          </p:spTgt>
                                        </p:tgtEl>
                                        <p:attrNameLst>
                                          <p:attrName>style.visibility</p:attrName>
                                        </p:attrNameLst>
                                      </p:cBhvr>
                                      <p:to>
                                        <p:strVal val="visible"/>
                                      </p:to>
                                    </p:set>
                                  </p:childTnLst>
                                </p:cTn>
                              </p:par>
                            </p:childTnLst>
                          </p:cTn>
                        </p:par>
                      </p:childTnLst>
                    </p:cTn>
                  </p:par>
                  <p:par>
                    <p:cTn id="2893" fill="hold">
                      <p:stCondLst>
                        <p:cond delay="indefinite"/>
                      </p:stCondLst>
                      <p:childTnLst>
                        <p:par>
                          <p:cTn id="2894" fill="hold">
                            <p:stCondLst>
                              <p:cond delay="0"/>
                            </p:stCondLst>
                            <p:childTnLst>
                              <p:par>
                                <p:cTn id="2895" nodeType="clickEffect" fill="hold" presetClass="entr" presetID="1">
                                  <p:stCondLst>
                                    <p:cond delay="0"/>
                                  </p:stCondLst>
                                  <p:childTnLst>
                                    <p:set>
                                      <p:cBhvr>
                                        <p:cTn id="2896" dur="1" fill="hold">
                                          <p:stCondLst>
                                            <p:cond delay="0"/>
                                          </p:stCondLst>
                                        </p:cTn>
                                        <p:tgtEl>
                                          <p:spTgt spid="504">
                                            <p:txEl>
                                              <p:pRg st="2" end="2"/>
                                            </p:txEl>
                                          </p:spTgt>
                                        </p:tgtEl>
                                        <p:attrNameLst>
                                          <p:attrName>style.visibility</p:attrName>
                                        </p:attrNameLst>
                                      </p:cBhvr>
                                      <p:to>
                                        <p:strVal val="visible"/>
                                      </p:to>
                                    </p:set>
                                  </p:childTnLst>
                                </p:cTn>
                              </p:par>
                              <p:par>
                                <p:cTn id="2897" nodeType="withEffect" fill="hold" presetClass="entr" presetID="1">
                                  <p:stCondLst>
                                    <p:cond delay="0"/>
                                  </p:stCondLst>
                                  <p:childTnLst>
                                    <p:set>
                                      <p:cBhvr>
                                        <p:cTn id="2898" dur="1" fill="hold">
                                          <p:stCondLst>
                                            <p:cond delay="0"/>
                                          </p:stCondLst>
                                        </p:cTn>
                                        <p:tgtEl>
                                          <p:spTgt spid="504">
                                            <p:txEl>
                                              <p:pRg st="3" end="3"/>
                                            </p:txEl>
                                          </p:spTgt>
                                        </p:tgtEl>
                                        <p:attrNameLst>
                                          <p:attrName>style.visibility</p:attrName>
                                        </p:attrNameLst>
                                      </p:cBhvr>
                                      <p:to>
                                        <p:strVal val="visible"/>
                                      </p:to>
                                    </p:set>
                                  </p:childTnLst>
                                </p:cTn>
                              </p:par>
                            </p:childTnLst>
                          </p:cTn>
                        </p:par>
                      </p:childTnLst>
                    </p:cTn>
                  </p:par>
                  <p:par>
                    <p:cTn id="2899" fill="hold">
                      <p:stCondLst>
                        <p:cond delay="indefinite"/>
                      </p:stCondLst>
                      <p:childTnLst>
                        <p:par>
                          <p:cTn id="2900" fill="hold">
                            <p:stCondLst>
                              <p:cond delay="0"/>
                            </p:stCondLst>
                            <p:childTnLst>
                              <p:par>
                                <p:cTn id="2901" nodeType="clickEffect" fill="hold" presetClass="entr" presetID="1">
                                  <p:stCondLst>
                                    <p:cond delay="0"/>
                                  </p:stCondLst>
                                  <p:childTnLst>
                                    <p:set>
                                      <p:cBhvr>
                                        <p:cTn id="2902" dur="1" fill="hold">
                                          <p:stCondLst>
                                            <p:cond delay="0"/>
                                          </p:stCondLst>
                                        </p:cTn>
                                        <p:tgtEl>
                                          <p:spTgt spid="504">
                                            <p:txEl>
                                              <p:pRg st="4" end="4"/>
                                            </p:txEl>
                                          </p:spTgt>
                                        </p:tgtEl>
                                        <p:attrNameLst>
                                          <p:attrName>style.visibility</p:attrName>
                                        </p:attrNameLst>
                                      </p:cBhvr>
                                      <p:to>
                                        <p:strVal val="visible"/>
                                      </p:to>
                                    </p:set>
                                  </p:childTnLst>
                                </p:cTn>
                              </p:par>
                              <p:par>
                                <p:cTn id="2903" nodeType="withEffect" fill="hold" presetClass="entr" presetID="1">
                                  <p:stCondLst>
                                    <p:cond delay="0"/>
                                  </p:stCondLst>
                                  <p:childTnLst>
                                    <p:set>
                                      <p:cBhvr>
                                        <p:cTn id="2904" dur="1" fill="hold">
                                          <p:stCondLst>
                                            <p:cond delay="0"/>
                                          </p:stCondLst>
                                        </p:cTn>
                                        <p:tgtEl>
                                          <p:spTgt spid="504">
                                            <p:txEl>
                                              <p:pRg st="5" end="5"/>
                                            </p:txEl>
                                          </p:spTgt>
                                        </p:tgtEl>
                                        <p:attrNameLst>
                                          <p:attrName>style.visibility</p:attrName>
                                        </p:attrNameLst>
                                      </p:cBhvr>
                                      <p:to>
                                        <p:strVal val="visible"/>
                                      </p:to>
                                    </p:set>
                                  </p:childTnLst>
                                </p:cTn>
                              </p:par>
                            </p:childTnLst>
                          </p:cTn>
                        </p:par>
                      </p:childTnLst>
                    </p:cTn>
                  </p:par>
                  <p:par>
                    <p:cTn id="2905" fill="hold">
                      <p:stCondLst>
                        <p:cond delay="indefinite"/>
                      </p:stCondLst>
                      <p:childTnLst>
                        <p:par>
                          <p:cTn id="2906" fill="hold">
                            <p:stCondLst>
                              <p:cond delay="0"/>
                            </p:stCondLst>
                            <p:childTnLst>
                              <p:par>
                                <p:cTn id="2907" nodeType="clickEffect" fill="hold" presetClass="entr" presetID="1">
                                  <p:stCondLst>
                                    <p:cond delay="0"/>
                                  </p:stCondLst>
                                  <p:childTnLst>
                                    <p:set>
                                      <p:cBhvr>
                                        <p:cTn id="2908" dur="1" fill="hold">
                                          <p:stCondLst>
                                            <p:cond delay="0"/>
                                          </p:stCondLst>
                                        </p:cTn>
                                        <p:tgtEl>
                                          <p:spTgt spid="504">
                                            <p:txEl>
                                              <p:pRg st="6" end="6"/>
                                            </p:txEl>
                                          </p:spTgt>
                                        </p:tgtEl>
                                        <p:attrNameLst>
                                          <p:attrName>style.visibility</p:attrName>
                                        </p:attrNameLst>
                                      </p:cBhvr>
                                      <p:to>
                                        <p:strVal val="visible"/>
                                      </p:to>
                                    </p:set>
                                  </p:childTnLst>
                                </p:cTn>
                              </p:par>
                              <p:par>
                                <p:cTn id="2909" nodeType="withEffect" fill="hold" presetClass="entr" presetID="1">
                                  <p:stCondLst>
                                    <p:cond delay="0"/>
                                  </p:stCondLst>
                                  <p:childTnLst>
                                    <p:set>
                                      <p:cBhvr>
                                        <p:cTn id="2910" dur="1" fill="hold">
                                          <p:stCondLst>
                                            <p:cond delay="0"/>
                                          </p:stCondLst>
                                        </p:cTn>
                                        <p:tgtEl>
                                          <p:spTgt spid="504">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05" name="" descr=""/>
          <p:cNvPicPr/>
          <p:nvPr/>
        </p:nvPicPr>
        <p:blipFill>
          <a:blip r:embed="rId1"/>
          <a:stretch/>
        </p:blipFill>
        <p:spPr>
          <a:xfrm>
            <a:off x="4284720" y="3500280"/>
            <a:ext cx="4514760" cy="3051360"/>
          </a:xfrm>
          <a:prstGeom prst="rect">
            <a:avLst/>
          </a:prstGeom>
          <a:ln w="0">
            <a:noFill/>
          </a:ln>
        </p:spPr>
      </p:pic>
      <p:sp>
        <p:nvSpPr>
          <p:cNvPr id="506"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Rassegne di siti relativi alla grecità classica</a:t>
            </a:r>
            <a:endParaRPr b="1" lang="it-IT" sz="3900" spc="-1" strike="noStrike">
              <a:solidFill>
                <a:srgbClr val="330066"/>
              </a:solidFill>
              <a:latin typeface="Arial"/>
            </a:endParaRPr>
          </a:p>
        </p:txBody>
      </p:sp>
      <p:sp>
        <p:nvSpPr>
          <p:cNvPr id="507" name="TextShape 2"/>
          <p:cNvSpPr txBox="1"/>
          <p:nvPr/>
        </p:nvSpPr>
        <p:spPr>
          <a:xfrm>
            <a:off x="395280" y="1844280"/>
            <a:ext cx="8229600" cy="4357800"/>
          </a:xfrm>
          <a:prstGeom prst="rect">
            <a:avLst/>
          </a:prstGeom>
          <a:noFill/>
          <a:ln w="0">
            <a:noFill/>
          </a:ln>
        </p:spPr>
        <p:txBody>
          <a:bodyPr lIns="90000" rIns="90000" tIns="46800" bIns="46800">
            <a:normAutofit/>
          </a:bodyPr>
          <a:p>
            <a:pPr marL="342720" indent="-342720">
              <a:spcBef>
                <a:spcPts val="825"/>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300" spc="-1" strike="noStrike" u="sng">
                <a:solidFill>
                  <a:srgbClr val="7e9ce8"/>
                </a:solidFill>
                <a:uFillTx/>
                <a:latin typeface="Arial"/>
                <a:hlinkClick r:id="rId2"/>
              </a:rPr>
              <a:t>Electronic</a:t>
            </a:r>
            <a:r>
              <a:rPr b="0" lang="it-IT" sz="3300" spc="-1" strike="noStrike" u="sng">
                <a:solidFill>
                  <a:srgbClr val="7e9ce8"/>
                </a:solidFill>
                <a:uFillTx/>
                <a:latin typeface="Arial"/>
                <a:hlinkClick r:id="rId3"/>
              </a:rPr>
              <a:t> </a:t>
            </a:r>
            <a:r>
              <a:rPr b="0" lang="it-IT" sz="3300" spc="-1" strike="noStrike" u="sng">
                <a:solidFill>
                  <a:srgbClr val="7e9ce8"/>
                </a:solidFill>
                <a:uFillTx/>
                <a:latin typeface="Arial"/>
                <a:hlinkClick r:id="rId4"/>
              </a:rPr>
              <a:t>Resources</a:t>
            </a:r>
            <a:r>
              <a:rPr b="0" lang="it-IT" sz="3300" spc="-1" strike="noStrike" u="sng">
                <a:solidFill>
                  <a:srgbClr val="7e9ce8"/>
                </a:solidFill>
                <a:uFillTx/>
                <a:latin typeface="Arial"/>
                <a:hlinkClick r:id="rId5"/>
              </a:rPr>
              <a:t> </a:t>
            </a:r>
            <a:r>
              <a:rPr b="0" lang="it-IT" sz="3300" spc="-1" strike="noStrike" u="sng">
                <a:solidFill>
                  <a:srgbClr val="7e9ce8"/>
                </a:solidFill>
                <a:uFillTx/>
                <a:latin typeface="Arial"/>
                <a:hlinkClick r:id="rId6"/>
              </a:rPr>
              <a:t>for</a:t>
            </a:r>
            <a:r>
              <a:rPr b="0" lang="it-IT" sz="3300" spc="-1" strike="noStrike" u="sng">
                <a:solidFill>
                  <a:srgbClr val="7e9ce8"/>
                </a:solidFill>
                <a:uFillTx/>
                <a:latin typeface="Arial"/>
                <a:hlinkClick r:id="rId7"/>
              </a:rPr>
              <a:t> </a:t>
            </a:r>
            <a:r>
              <a:rPr b="0" lang="it-IT" sz="3300" spc="-1" strike="noStrike" u="sng">
                <a:solidFill>
                  <a:srgbClr val="7e9ce8"/>
                </a:solidFill>
                <a:uFillTx/>
                <a:latin typeface="Arial"/>
                <a:hlinkClick r:id="rId8"/>
              </a:rPr>
              <a:t>Classicists</a:t>
            </a:r>
            <a:r>
              <a:rPr b="0" i="1" lang="it-IT" sz="3300" spc="-1" strike="noStrike">
                <a:solidFill>
                  <a:srgbClr val="008080"/>
                </a:solidFill>
                <a:latin typeface="Arial"/>
              </a:rPr>
              <a:t>: The Second Generation</a:t>
            </a:r>
            <a:endParaRPr b="0" lang="it-IT" sz="3300" spc="-1" strike="noStrike">
              <a:solidFill>
                <a:srgbClr val="008080"/>
              </a:solidFill>
              <a:latin typeface="Arial"/>
            </a:endParaRPr>
          </a:p>
          <a:p>
            <a:pPr marL="342720" indent="-342720">
              <a:spcBef>
                <a:spcPts val="825"/>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300" spc="-1" strike="noStrike" u="sng">
                <a:solidFill>
                  <a:srgbClr val="7e9ce8"/>
                </a:solidFill>
                <a:uFillTx/>
                <a:latin typeface="Arial"/>
                <a:hlinkClick r:id="rId9"/>
              </a:rPr>
              <a:t>Ancient</a:t>
            </a:r>
            <a:r>
              <a:rPr b="0" lang="it-IT" sz="3300" spc="-1" strike="noStrike" u="sng">
                <a:solidFill>
                  <a:srgbClr val="7e9ce8"/>
                </a:solidFill>
                <a:uFillTx/>
                <a:latin typeface="Arial"/>
                <a:hlinkClick r:id="rId10"/>
              </a:rPr>
              <a:t> </a:t>
            </a:r>
            <a:r>
              <a:rPr b="0" lang="it-IT" sz="3300" spc="-1" strike="noStrike" u="sng">
                <a:solidFill>
                  <a:srgbClr val="7e9ce8"/>
                </a:solidFill>
                <a:uFillTx/>
                <a:latin typeface="Arial"/>
                <a:hlinkClick r:id="rId11"/>
              </a:rPr>
              <a:t>Greek</a:t>
            </a:r>
            <a:r>
              <a:rPr b="0" lang="it-IT" sz="3300" spc="-1" strike="noStrike" u="sng">
                <a:solidFill>
                  <a:srgbClr val="7e9ce8"/>
                </a:solidFill>
                <a:uFillTx/>
                <a:latin typeface="Arial"/>
                <a:hlinkClick r:id="rId12"/>
              </a:rPr>
              <a:t> </a:t>
            </a:r>
            <a:r>
              <a:rPr b="0" lang="it-IT" sz="3300" spc="-1" strike="noStrike" u="sng">
                <a:solidFill>
                  <a:srgbClr val="7e9ce8"/>
                </a:solidFill>
                <a:uFillTx/>
                <a:latin typeface="Arial"/>
                <a:hlinkClick r:id="rId13"/>
              </a:rPr>
              <a:t>Links</a:t>
            </a:r>
            <a:r>
              <a:rPr b="0" lang="it-IT" sz="3300" spc="-1" strike="noStrike" u="sng">
                <a:solidFill>
                  <a:srgbClr val="7e9ce8"/>
                </a:solidFill>
                <a:uFillTx/>
                <a:latin typeface="Arial"/>
                <a:hlinkClick r:id="rId14"/>
              </a:rPr>
              <a:t> </a:t>
            </a:r>
            <a:endParaRPr b="0" lang="it-IT" sz="3300" spc="-1" strike="noStrike">
              <a:solidFill>
                <a:srgbClr val="008080"/>
              </a:solidFill>
              <a:latin typeface="Arial"/>
            </a:endParaRPr>
          </a:p>
          <a:p>
            <a:pPr marL="342720" indent="-342720">
              <a:spcBef>
                <a:spcPts val="825"/>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300" spc="-1" strike="noStrike" u="sng">
                <a:solidFill>
                  <a:srgbClr val="7e9ce8"/>
                </a:solidFill>
                <a:uFillTx/>
                <a:latin typeface="Arial"/>
                <a:hlinkClick r:id="rId15"/>
              </a:rPr>
              <a:t>World-Wide</a:t>
            </a:r>
            <a:r>
              <a:rPr b="0" lang="it-IT" sz="3300" spc="-1" strike="noStrike" u="sng">
                <a:solidFill>
                  <a:srgbClr val="7e9ce8"/>
                </a:solidFill>
                <a:uFillTx/>
                <a:latin typeface="Arial"/>
                <a:hlinkClick r:id="rId16"/>
              </a:rPr>
              <a:t> Web </a:t>
            </a:r>
            <a:r>
              <a:rPr b="0" lang="it-IT" sz="3300" spc="-1" strike="noStrike" u="sng">
                <a:solidFill>
                  <a:srgbClr val="7e9ce8"/>
                </a:solidFill>
                <a:uFillTx/>
                <a:latin typeface="Arial"/>
                <a:hlinkClick r:id="rId17"/>
              </a:rPr>
              <a:t>Virtual</a:t>
            </a:r>
            <a:r>
              <a:rPr b="0" lang="it-IT" sz="3300" spc="-1" strike="noStrike" u="sng">
                <a:solidFill>
                  <a:srgbClr val="7e9ce8"/>
                </a:solidFill>
                <a:uFillTx/>
                <a:latin typeface="Arial"/>
                <a:hlinkClick r:id="rId18"/>
              </a:rPr>
              <a:t> </a:t>
            </a:r>
            <a:r>
              <a:rPr b="0" lang="it-IT" sz="3300" spc="-1" strike="noStrike" u="sng">
                <a:solidFill>
                  <a:srgbClr val="7e9ce8"/>
                </a:solidFill>
                <a:uFillTx/>
                <a:latin typeface="Arial"/>
                <a:hlinkClick r:id="rId19"/>
              </a:rPr>
              <a:t>Library</a:t>
            </a:r>
            <a:endParaRPr b="0" lang="it-IT" sz="3300" spc="-1" strike="noStrike">
              <a:solidFill>
                <a:srgbClr val="008080"/>
              </a:solidFill>
              <a:latin typeface="Arial"/>
            </a:endParaRPr>
          </a:p>
          <a:p>
            <a:pPr marL="342720" indent="-342720">
              <a:spcBef>
                <a:spcPts val="825"/>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300" spc="-1" strike="noStrike" u="sng">
                <a:solidFill>
                  <a:srgbClr val="7e9ce8"/>
                </a:solidFill>
                <a:uFillTx/>
                <a:latin typeface="Arial"/>
                <a:hlinkClick r:id="rId20"/>
              </a:rPr>
              <a:t>Telemaco</a:t>
            </a:r>
            <a:endParaRPr b="0" lang="it-IT" sz="3300" spc="-1" strike="noStrike">
              <a:solidFill>
                <a:srgbClr val="008080"/>
              </a:solidFill>
              <a:latin typeface="Arial"/>
            </a:endParaRPr>
          </a:p>
          <a:p>
            <a:pPr marL="342720" indent="-342720">
              <a:spcBef>
                <a:spcPts val="825"/>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300" spc="-1" strike="noStrike">
              <a:solidFill>
                <a:srgbClr val="008080"/>
              </a:solidFill>
              <a:latin typeface="Arial"/>
            </a:endParaRPr>
          </a:p>
        </p:txBody>
      </p:sp>
    </p:spTree>
  </p:cSld>
  <p:transition>
    <p:wedge/>
  </p:transition>
  <p:timing>
    <p:tnLst>
      <p:par>
        <p:cTn id="2911" dur="indefinite" restart="never" nodeType="tmRoot">
          <p:childTnLst>
            <p:seq>
              <p:cTn id="2912" dur="indefinite" nodeType="mainSeq">
                <p:childTnLst>
                  <p:par>
                    <p:cTn id="2913" fill="hold">
                      <p:stCondLst>
                        <p:cond delay="0"/>
                      </p:stCondLst>
                      <p:childTnLst>
                        <p:par>
                          <p:cTn id="2914" fill="hold">
                            <p:stCondLst>
                              <p:cond delay="0"/>
                            </p:stCondLst>
                            <p:childTnLst>
                              <p:par>
                                <p:cTn id="2915" nodeType="afterEffect" fill="hold" presetClass="entr" presetID="24">
                                  <p:stCondLst>
                                    <p:cond delay="0"/>
                                  </p:stCondLst>
                                  <p:childTnLst>
                                    <p:set>
                                      <p:cBhvr>
                                        <p:cTn id="2916" dur="1" fill="hold">
                                          <p:stCondLst>
                                            <p:cond delay="0"/>
                                          </p:stCondLst>
                                        </p:cTn>
                                        <p:tgtEl>
                                          <p:spTgt spid="506"/>
                                        </p:tgtEl>
                                        <p:attrNameLst>
                                          <p:attrName>style.visibility</p:attrName>
                                        </p:attrNameLst>
                                      </p:cBhvr>
                                      <p:to>
                                        <p:strVal val="visible"/>
                                      </p:to>
                                    </p:set>
                                    <p:animEffect filter="fade" transition="in">
                                      <p:cBhvr additive="repl">
                                        <p:cTn id="2917" dur="100"/>
                                        <p:tgtEl>
                                          <p:spTgt spid="506"/>
                                        </p:tgtEl>
                                      </p:cBhvr>
                                    </p:animEffect>
                                    <p:anim calcmode="lin" valueType="num">
                                      <p:cBhvr additive="repl">
                                        <p:cTn id="2918" dur="400" fill="hold"/>
                                        <p:tgtEl>
                                          <p:spTgt spid="506"/>
                                        </p:tgtEl>
                                        <p:attrNameLst>
                                          <p:attrName>ppt_x</p:attrName>
                                        </p:attrNameLst>
                                      </p:cBhvr>
                                      <p:tavLst>
                                        <p:tav tm="0">
                                          <p:val>
                                            <p:strVal val="#ppt_x"/>
                                          </p:val>
                                        </p:tav>
                                        <p:tav tm="100000">
                                          <p:val>
                                            <p:strVal val="#ppt_x"/>
                                          </p:val>
                                        </p:tav>
                                      </p:tavLst>
                                    </p:anim>
                                    <p:anim calcmode="lin" valueType="num">
                                      <p:cBhvr additive="repl">
                                        <p:cTn id="2919" dur="400" fill="hold"/>
                                        <p:tgtEl>
                                          <p:spTgt spid="506"/>
                                        </p:tgtEl>
                                        <p:attrNameLst>
                                          <p:attrName>ppt_y</p:attrName>
                                        </p:attrNameLst>
                                      </p:cBhvr>
                                      <p:tavLst>
                                        <p:tav tm="0">
                                          <p:val>
                                            <p:strVal val="#ppt_y+0.31"/>
                                          </p:val>
                                        </p:tav>
                                        <p:tav tm="100000">
                                          <p:val>
                                            <p:strVal val="#ppt_y+0.31"/>
                                          </p:val>
                                        </p:tav>
                                      </p:tavLst>
                                    </p:anim>
                                    <p:anim calcmode="lin" valueType="num">
                                      <p:cBhvr additive="repl">
                                        <p:cTn id="2920" dur="600" fill="hold">
                                          <p:stCondLst>
                                            <p:cond delay="400"/>
                                          </p:stCondLst>
                                        </p:cTn>
                                        <p:tgtEl>
                                          <p:spTgt spid="50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additive="repl">
                                        <p:cTn id="2921" dur="600" fill="hold">
                                          <p:stCondLst>
                                            <p:cond delay="400"/>
                                          </p:stCondLst>
                                        </p:cTn>
                                        <p:tgtEl>
                                          <p:spTgt spid="50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22" fill="hold">
                      <p:stCondLst>
                        <p:cond delay="indefinite"/>
                      </p:stCondLst>
                      <p:childTnLst>
                        <p:par>
                          <p:cTn id="2923" fill="hold">
                            <p:stCondLst>
                              <p:cond delay="0"/>
                            </p:stCondLst>
                            <p:childTnLst>
                              <p:par>
                                <p:cTn id="2924" nodeType="clickEffect" fill="hold" presetClass="entr" presetID="1">
                                  <p:stCondLst>
                                    <p:cond delay="0"/>
                                  </p:stCondLst>
                                  <p:childTnLst>
                                    <p:set>
                                      <p:cBhvr>
                                        <p:cTn id="2925" dur="1" fill="hold">
                                          <p:stCondLst>
                                            <p:cond delay="0"/>
                                          </p:stCondLst>
                                        </p:cTn>
                                        <p:tgtEl>
                                          <p:spTgt spid="507">
                                            <p:txEl>
                                              <p:pRg st="0" end="0"/>
                                            </p:txEl>
                                          </p:spTgt>
                                        </p:tgtEl>
                                        <p:attrNameLst>
                                          <p:attrName>style.visibility</p:attrName>
                                        </p:attrNameLst>
                                      </p:cBhvr>
                                      <p:to>
                                        <p:strVal val="visible"/>
                                      </p:to>
                                    </p:set>
                                  </p:childTnLst>
                                </p:cTn>
                              </p:par>
                            </p:childTnLst>
                          </p:cTn>
                        </p:par>
                      </p:childTnLst>
                    </p:cTn>
                  </p:par>
                  <p:par>
                    <p:cTn id="2926" fill="hold">
                      <p:stCondLst>
                        <p:cond delay="indefinite"/>
                      </p:stCondLst>
                      <p:childTnLst>
                        <p:par>
                          <p:cTn id="2927" fill="hold">
                            <p:stCondLst>
                              <p:cond delay="0"/>
                            </p:stCondLst>
                            <p:childTnLst>
                              <p:par>
                                <p:cTn id="2928" nodeType="clickEffect" fill="hold" presetClass="entr" presetID="1">
                                  <p:stCondLst>
                                    <p:cond delay="0"/>
                                  </p:stCondLst>
                                  <p:childTnLst>
                                    <p:set>
                                      <p:cBhvr>
                                        <p:cTn id="2929" dur="1" fill="hold">
                                          <p:stCondLst>
                                            <p:cond delay="0"/>
                                          </p:stCondLst>
                                        </p:cTn>
                                        <p:tgtEl>
                                          <p:spTgt spid="507">
                                            <p:txEl>
                                              <p:pRg st="1" end="1"/>
                                            </p:txEl>
                                          </p:spTgt>
                                        </p:tgtEl>
                                        <p:attrNameLst>
                                          <p:attrName>style.visibility</p:attrName>
                                        </p:attrNameLst>
                                      </p:cBhvr>
                                      <p:to>
                                        <p:strVal val="visible"/>
                                      </p:to>
                                    </p:set>
                                  </p:childTnLst>
                                </p:cTn>
                              </p:par>
                            </p:childTnLst>
                          </p:cTn>
                        </p:par>
                      </p:childTnLst>
                    </p:cTn>
                  </p:par>
                  <p:par>
                    <p:cTn id="2930" fill="hold">
                      <p:stCondLst>
                        <p:cond delay="indefinite"/>
                      </p:stCondLst>
                      <p:childTnLst>
                        <p:par>
                          <p:cTn id="2931" fill="hold">
                            <p:stCondLst>
                              <p:cond delay="0"/>
                            </p:stCondLst>
                            <p:childTnLst>
                              <p:par>
                                <p:cTn id="2932" nodeType="clickEffect" fill="hold" presetClass="entr" presetID="1">
                                  <p:stCondLst>
                                    <p:cond delay="0"/>
                                  </p:stCondLst>
                                  <p:childTnLst>
                                    <p:set>
                                      <p:cBhvr>
                                        <p:cTn id="2933" dur="1" fill="hold">
                                          <p:stCondLst>
                                            <p:cond delay="0"/>
                                          </p:stCondLst>
                                        </p:cTn>
                                        <p:tgtEl>
                                          <p:spTgt spid="507">
                                            <p:txEl>
                                              <p:pRg st="2" end="2"/>
                                            </p:txEl>
                                          </p:spTgt>
                                        </p:tgtEl>
                                        <p:attrNameLst>
                                          <p:attrName>style.visibility</p:attrName>
                                        </p:attrNameLst>
                                      </p:cBhvr>
                                      <p:to>
                                        <p:strVal val="visible"/>
                                      </p:to>
                                    </p:set>
                                  </p:childTnLst>
                                </p:cTn>
                              </p:par>
                            </p:childTnLst>
                          </p:cTn>
                        </p:par>
                      </p:childTnLst>
                    </p:cTn>
                  </p:par>
                  <p:par>
                    <p:cTn id="2934" fill="hold">
                      <p:stCondLst>
                        <p:cond delay="indefinite"/>
                      </p:stCondLst>
                      <p:childTnLst>
                        <p:par>
                          <p:cTn id="2935" fill="hold">
                            <p:stCondLst>
                              <p:cond delay="0"/>
                            </p:stCondLst>
                            <p:childTnLst>
                              <p:par>
                                <p:cTn id="2936" nodeType="clickEffect" fill="hold" presetClass="entr" presetID="1">
                                  <p:stCondLst>
                                    <p:cond delay="0"/>
                                  </p:stCondLst>
                                  <p:childTnLst>
                                    <p:set>
                                      <p:cBhvr>
                                        <p:cTn id="2937" dur="1" fill="hold">
                                          <p:stCondLst>
                                            <p:cond delay="0"/>
                                          </p:stCondLst>
                                        </p:cTn>
                                        <p:tgtEl>
                                          <p:spTgt spid="50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8" name="TextShape 1"/>
          <p:cNvSpPr txBox="1"/>
          <p:nvPr/>
        </p:nvSpPr>
        <p:spPr>
          <a:xfrm>
            <a:off x="178920" y="1890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300" spc="-1" strike="noStrike">
                <a:solidFill>
                  <a:srgbClr val="330066"/>
                </a:solidFill>
                <a:latin typeface="Arial"/>
                <a:ea typeface="SimSun"/>
              </a:rPr>
              <a:t>Alcune “enciclopedie”</a:t>
            </a:r>
            <a:endParaRPr b="1" lang="it-IT" sz="4300" spc="-1" strike="noStrike">
              <a:solidFill>
                <a:srgbClr val="330066"/>
              </a:solidFill>
              <a:latin typeface="Arial"/>
            </a:endParaRPr>
          </a:p>
        </p:txBody>
      </p:sp>
      <p:sp>
        <p:nvSpPr>
          <p:cNvPr id="509" name="TextShape 2"/>
          <p:cNvSpPr txBox="1"/>
          <p:nvPr/>
        </p:nvSpPr>
        <p:spPr>
          <a:xfrm>
            <a:off x="468000" y="1483920"/>
            <a:ext cx="7558200" cy="4537080"/>
          </a:xfrm>
          <a:prstGeom prst="rect">
            <a:avLst/>
          </a:prstGeom>
          <a:noFill/>
          <a:ln w="0">
            <a:noFill/>
          </a:ln>
        </p:spPr>
        <p:txBody>
          <a:bodyPr lIns="90000" rIns="90000" tIns="46800" bIns="46800">
            <a:normAutofit fontScale="94000"/>
          </a:bodyPr>
          <a:p>
            <a:pPr marL="342720" indent="-342720">
              <a:spcBef>
                <a:spcPts val="97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900" spc="-1" strike="noStrike" u="sng">
                <a:solidFill>
                  <a:srgbClr val="7e9ce8"/>
                </a:solidFill>
                <a:uFillTx/>
                <a:latin typeface="Arial"/>
                <a:hlinkClick r:id="rId1"/>
              </a:rPr>
              <a:t>Perseus Project</a:t>
            </a:r>
            <a:endParaRPr b="0" lang="it-IT" sz="39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2"/>
              </a:rPr>
              <a:t>Exploring Ancient World Cultures</a:t>
            </a:r>
            <a:r>
              <a:rPr b="0" lang="it-IT" sz="2600" spc="-1" strike="noStrike">
                <a:solidFill>
                  <a:srgbClr val="008080"/>
                </a:solidFill>
                <a:latin typeface="Arial"/>
              </a:rPr>
              <a:t> </a:t>
            </a:r>
            <a:endParaRPr b="0" lang="it-IT" sz="2600" spc="-1" strike="noStrike">
              <a:solidFill>
                <a:srgbClr val="008080"/>
              </a:solidFill>
              <a:latin typeface="Arial"/>
            </a:endParaRPr>
          </a:p>
          <a:p>
            <a:pPr lvl="2" marL="987120" indent="-293400">
              <a:spcBef>
                <a:spcPts val="5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Non limitato al mondo classico, abbraccia anche il Vicino Oriente, l’India, l’Egitto, la Cina, l’Islam delle origini, l’Europa medievale</a:t>
            </a:r>
            <a:endParaRPr b="0" lang="it-IT" sz="21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3"/>
              </a:rPr>
              <a:t>Diotima</a:t>
            </a:r>
            <a:r>
              <a:rPr b="0" lang="it-IT" sz="2600" spc="-1" strike="noStrike">
                <a:solidFill>
                  <a:srgbClr val="008080"/>
                </a:solidFill>
                <a:latin typeface="Arial"/>
              </a:rPr>
              <a:t> </a:t>
            </a:r>
            <a:endParaRPr b="0" lang="it-IT" sz="2600" spc="-1" strike="noStrike">
              <a:solidFill>
                <a:srgbClr val="008080"/>
              </a:solidFill>
              <a:latin typeface="Arial"/>
            </a:endParaRPr>
          </a:p>
          <a:p>
            <a:pPr lvl="2" marL="987120" indent="-293400">
              <a:spcBef>
                <a:spcPts val="4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dedicato allo studio del ruolo delle donne e ai problemi del genere nel mondo antico, soprattutto in quello greco e romano.</a:t>
            </a:r>
            <a:endParaRPr b="0" lang="it-IT" sz="19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4"/>
              </a:rPr>
              <a:t>Ancient Greek Music</a:t>
            </a:r>
            <a:endParaRPr b="0" lang="it-IT" sz="2600" spc="-1" strike="noStrike">
              <a:solidFill>
                <a:srgbClr val="008080"/>
              </a:solidFill>
              <a:latin typeface="Arial"/>
            </a:endParaRPr>
          </a:p>
          <a:p>
            <a:pPr lvl="2" marL="987120" indent="-293400">
              <a:spcBef>
                <a:spcPts val="4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Esecuzione di tutti i frammenti di musica greca antica (occorre Real Player)</a:t>
            </a:r>
            <a:endParaRPr b="0" lang="it-IT" sz="1900" spc="-1" strike="noStrike">
              <a:solidFill>
                <a:srgbClr val="ff6600"/>
              </a:solidFill>
              <a:latin typeface="Arial"/>
            </a:endParaRPr>
          </a:p>
          <a:p>
            <a:pPr marL="342720" indent="-342720">
              <a:spcBef>
                <a:spcPts val="4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900" spc="-1" strike="noStrike">
              <a:solidFill>
                <a:srgbClr val="008080"/>
              </a:solidFill>
              <a:latin typeface="Arial"/>
            </a:endParaRPr>
          </a:p>
        </p:txBody>
      </p:sp>
    </p:spTree>
  </p:cSld>
  <p:transition>
    <p:wedge/>
  </p:transition>
  <p:timing>
    <p:tnLst>
      <p:par>
        <p:cTn id="2938" dur="indefinite" restart="never" nodeType="tmRoot">
          <p:childTnLst>
            <p:seq>
              <p:cTn id="2939" dur="indefinite" nodeType="mainSeq">
                <p:childTnLst>
                  <p:par>
                    <p:cTn id="2940" fill="hold">
                      <p:stCondLst>
                        <p:cond delay="0"/>
                      </p:stCondLst>
                      <p:childTnLst>
                        <p:par>
                          <p:cTn id="2941" fill="hold">
                            <p:stCondLst>
                              <p:cond delay="0"/>
                            </p:stCondLst>
                            <p:childTnLst>
                              <p:par>
                                <p:cTn id="2942" nodeType="afterEffect" fill="hold" presetClass="entr" presetID="24">
                                  <p:stCondLst>
                                    <p:cond delay="0"/>
                                  </p:stCondLst>
                                  <p:childTnLst>
                                    <p:set>
                                      <p:cBhvr>
                                        <p:cTn id="2943" dur="1" fill="hold">
                                          <p:stCondLst>
                                            <p:cond delay="0"/>
                                          </p:stCondLst>
                                        </p:cTn>
                                        <p:tgtEl>
                                          <p:spTgt spid="508"/>
                                        </p:tgtEl>
                                        <p:attrNameLst>
                                          <p:attrName>style.visibility</p:attrName>
                                        </p:attrNameLst>
                                      </p:cBhvr>
                                      <p:to>
                                        <p:strVal val="visible"/>
                                      </p:to>
                                    </p:set>
                                    <p:animEffect filter="dissolve" transition="in">
                                      <p:cBhvr additive="repl">
                                        <p:cTn id="2944" dur="500"/>
                                        <p:tgtEl>
                                          <p:spTgt spid="508"/>
                                        </p:tgtEl>
                                      </p:cBhvr>
                                    </p:animEffect>
                                  </p:childTnLst>
                                </p:cTn>
                              </p:par>
                            </p:childTnLst>
                          </p:cTn>
                        </p:par>
                      </p:childTnLst>
                    </p:cTn>
                  </p:par>
                  <p:par>
                    <p:cTn id="2945" fill="hold">
                      <p:stCondLst>
                        <p:cond delay="indefinite"/>
                      </p:stCondLst>
                      <p:childTnLst>
                        <p:par>
                          <p:cTn id="2946" fill="hold">
                            <p:stCondLst>
                              <p:cond delay="0"/>
                            </p:stCondLst>
                            <p:childTnLst>
                              <p:par>
                                <p:cTn id="2947" nodeType="clickEffect" fill="hold" presetClass="entr" presetID="1">
                                  <p:stCondLst>
                                    <p:cond delay="0"/>
                                  </p:stCondLst>
                                  <p:childTnLst>
                                    <p:set>
                                      <p:cBhvr>
                                        <p:cTn id="2948" dur="1" fill="hold">
                                          <p:stCondLst>
                                            <p:cond delay="0"/>
                                          </p:stCondLst>
                                        </p:cTn>
                                        <p:tgtEl>
                                          <p:spTgt spid="509">
                                            <p:txEl>
                                              <p:pRg st="0" end="0"/>
                                            </p:txEl>
                                          </p:spTgt>
                                        </p:tgtEl>
                                        <p:attrNameLst>
                                          <p:attrName>style.visibility</p:attrName>
                                        </p:attrNameLst>
                                      </p:cBhvr>
                                      <p:to>
                                        <p:strVal val="visible"/>
                                      </p:to>
                                    </p:set>
                                  </p:childTnLst>
                                </p:cTn>
                              </p:par>
                            </p:childTnLst>
                          </p:cTn>
                        </p:par>
                      </p:childTnLst>
                    </p:cTn>
                  </p:par>
                  <p:par>
                    <p:cTn id="2949" fill="hold">
                      <p:stCondLst>
                        <p:cond delay="indefinite"/>
                      </p:stCondLst>
                      <p:childTnLst>
                        <p:par>
                          <p:cTn id="2950" fill="hold">
                            <p:stCondLst>
                              <p:cond delay="0"/>
                            </p:stCondLst>
                            <p:childTnLst>
                              <p:par>
                                <p:cTn id="2951" nodeType="clickEffect" fill="hold" presetClass="entr" presetID="1">
                                  <p:stCondLst>
                                    <p:cond delay="0"/>
                                  </p:stCondLst>
                                  <p:childTnLst>
                                    <p:set>
                                      <p:cBhvr>
                                        <p:cTn id="2952" dur="1" fill="hold">
                                          <p:stCondLst>
                                            <p:cond delay="0"/>
                                          </p:stCondLst>
                                        </p:cTn>
                                        <p:tgtEl>
                                          <p:spTgt spid="509">
                                            <p:txEl>
                                              <p:pRg st="1" end="1"/>
                                            </p:txEl>
                                          </p:spTgt>
                                        </p:tgtEl>
                                        <p:attrNameLst>
                                          <p:attrName>style.visibility</p:attrName>
                                        </p:attrNameLst>
                                      </p:cBhvr>
                                      <p:to>
                                        <p:strVal val="visible"/>
                                      </p:to>
                                    </p:set>
                                  </p:childTnLst>
                                </p:cTn>
                              </p:par>
                              <p:par>
                                <p:cTn id="2953" nodeType="withEffect" fill="hold" presetClass="entr" presetID="1">
                                  <p:stCondLst>
                                    <p:cond delay="0"/>
                                  </p:stCondLst>
                                  <p:childTnLst>
                                    <p:set>
                                      <p:cBhvr>
                                        <p:cTn id="2954" dur="1" fill="hold">
                                          <p:stCondLst>
                                            <p:cond delay="0"/>
                                          </p:stCondLst>
                                        </p:cTn>
                                        <p:tgtEl>
                                          <p:spTgt spid="509">
                                            <p:txEl>
                                              <p:pRg st="2" end="2"/>
                                            </p:txEl>
                                          </p:spTgt>
                                        </p:tgtEl>
                                        <p:attrNameLst>
                                          <p:attrName>style.visibility</p:attrName>
                                        </p:attrNameLst>
                                      </p:cBhvr>
                                      <p:to>
                                        <p:strVal val="visible"/>
                                      </p:to>
                                    </p:set>
                                  </p:childTnLst>
                                </p:cTn>
                              </p:par>
                            </p:childTnLst>
                          </p:cTn>
                        </p:par>
                      </p:childTnLst>
                    </p:cTn>
                  </p:par>
                  <p:par>
                    <p:cTn id="2955" fill="hold">
                      <p:stCondLst>
                        <p:cond delay="indefinite"/>
                      </p:stCondLst>
                      <p:childTnLst>
                        <p:par>
                          <p:cTn id="2956" fill="hold">
                            <p:stCondLst>
                              <p:cond delay="0"/>
                            </p:stCondLst>
                            <p:childTnLst>
                              <p:par>
                                <p:cTn id="2957" nodeType="clickEffect" fill="hold" presetClass="entr" presetID="1">
                                  <p:stCondLst>
                                    <p:cond delay="0"/>
                                  </p:stCondLst>
                                  <p:childTnLst>
                                    <p:set>
                                      <p:cBhvr>
                                        <p:cTn id="2958" dur="1" fill="hold">
                                          <p:stCondLst>
                                            <p:cond delay="0"/>
                                          </p:stCondLst>
                                        </p:cTn>
                                        <p:tgtEl>
                                          <p:spTgt spid="509">
                                            <p:txEl>
                                              <p:pRg st="3" end="3"/>
                                            </p:txEl>
                                          </p:spTgt>
                                        </p:tgtEl>
                                        <p:attrNameLst>
                                          <p:attrName>style.visibility</p:attrName>
                                        </p:attrNameLst>
                                      </p:cBhvr>
                                      <p:to>
                                        <p:strVal val="visible"/>
                                      </p:to>
                                    </p:set>
                                  </p:childTnLst>
                                </p:cTn>
                              </p:par>
                              <p:par>
                                <p:cTn id="2959" nodeType="withEffect" fill="hold" presetClass="entr" presetID="1">
                                  <p:stCondLst>
                                    <p:cond delay="0"/>
                                  </p:stCondLst>
                                  <p:childTnLst>
                                    <p:set>
                                      <p:cBhvr>
                                        <p:cTn id="2960" dur="1" fill="hold">
                                          <p:stCondLst>
                                            <p:cond delay="0"/>
                                          </p:stCondLst>
                                        </p:cTn>
                                        <p:tgtEl>
                                          <p:spTgt spid="509">
                                            <p:txEl>
                                              <p:pRg st="4" end="4"/>
                                            </p:txEl>
                                          </p:spTgt>
                                        </p:tgtEl>
                                        <p:attrNameLst>
                                          <p:attrName>style.visibility</p:attrName>
                                        </p:attrNameLst>
                                      </p:cBhvr>
                                      <p:to>
                                        <p:strVal val="visible"/>
                                      </p:to>
                                    </p:set>
                                  </p:childTnLst>
                                </p:cTn>
                              </p:par>
                            </p:childTnLst>
                          </p:cTn>
                        </p:par>
                      </p:childTnLst>
                    </p:cTn>
                  </p:par>
                  <p:par>
                    <p:cTn id="2961" fill="hold">
                      <p:stCondLst>
                        <p:cond delay="indefinite"/>
                      </p:stCondLst>
                      <p:childTnLst>
                        <p:par>
                          <p:cTn id="2962" fill="hold">
                            <p:stCondLst>
                              <p:cond delay="0"/>
                            </p:stCondLst>
                            <p:childTnLst>
                              <p:par>
                                <p:cTn id="2963" nodeType="clickEffect" fill="hold" presetClass="entr" presetID="1">
                                  <p:stCondLst>
                                    <p:cond delay="0"/>
                                  </p:stCondLst>
                                  <p:childTnLst>
                                    <p:set>
                                      <p:cBhvr>
                                        <p:cTn id="2964" dur="1" fill="hold">
                                          <p:stCondLst>
                                            <p:cond delay="0"/>
                                          </p:stCondLst>
                                        </p:cTn>
                                        <p:tgtEl>
                                          <p:spTgt spid="509">
                                            <p:txEl>
                                              <p:pRg st="5" end="5"/>
                                            </p:txEl>
                                          </p:spTgt>
                                        </p:tgtEl>
                                        <p:attrNameLst>
                                          <p:attrName>style.visibility</p:attrName>
                                        </p:attrNameLst>
                                      </p:cBhvr>
                                      <p:to>
                                        <p:strVal val="visible"/>
                                      </p:to>
                                    </p:set>
                                  </p:childTnLst>
                                </p:cTn>
                              </p:par>
                              <p:par>
                                <p:cTn id="2965" nodeType="withEffect" fill="hold" presetClass="entr" presetID="1">
                                  <p:stCondLst>
                                    <p:cond delay="0"/>
                                  </p:stCondLst>
                                  <p:childTnLst>
                                    <p:set>
                                      <p:cBhvr>
                                        <p:cTn id="2966" dur="1" fill="hold">
                                          <p:stCondLst>
                                            <p:cond delay="0"/>
                                          </p:stCondLst>
                                        </p:cTn>
                                        <p:tgtEl>
                                          <p:spTgt spid="509">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0"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Beazly Archive</a:t>
            </a:r>
            <a:endParaRPr b="1" lang="it-IT" sz="3900" spc="-1" strike="noStrike">
              <a:solidFill>
                <a:srgbClr val="330066"/>
              </a:solidFill>
              <a:latin typeface="Arial"/>
            </a:endParaRPr>
          </a:p>
        </p:txBody>
      </p:sp>
      <p:pic>
        <p:nvPicPr>
          <p:cNvPr id="511" name="" descr="BeazleyArchive"/>
          <p:cNvPicPr/>
          <p:nvPr/>
        </p:nvPicPr>
        <p:blipFill>
          <a:blip r:embed="rId1"/>
          <a:stretch/>
        </p:blipFill>
        <p:spPr>
          <a:xfrm>
            <a:off x="1187280" y="2238480"/>
            <a:ext cx="5472360" cy="2736720"/>
          </a:xfrm>
          <a:prstGeom prst="rect">
            <a:avLst/>
          </a:prstGeom>
          <a:ln w="0">
            <a:noFill/>
          </a:ln>
        </p:spPr>
      </p:pic>
    </p:spTree>
  </p:cSld>
  <p:transition>
    <p:wedge/>
  </p:transition>
  <p:timing>
    <p:tnLst>
      <p:par>
        <p:cTn id="2967" dur="indefinite" restart="never" nodeType="tmRoot">
          <p:childTnLst>
            <p:seq>
              <p:cTn id="2968" dur="indefinite" nodeType="mainSeq">
                <p:childTnLst>
                  <p:par>
                    <p:cTn id="2969" fill="hold">
                      <p:stCondLst>
                        <p:cond delay="0"/>
                      </p:stCondLst>
                      <p:childTnLst>
                        <p:par>
                          <p:cTn id="2970" fill="hold">
                            <p:stCondLst>
                              <p:cond delay="0"/>
                            </p:stCondLst>
                            <p:childTnLst>
                              <p:par>
                                <p:cTn id="2971" nodeType="afterEffect" fill="hold" presetClass="entr" presetID="24">
                                  <p:stCondLst>
                                    <p:cond delay="0"/>
                                  </p:stCondLst>
                                  <p:childTnLst>
                                    <p:set>
                                      <p:cBhvr>
                                        <p:cTn id="2972" dur="1" fill="hold">
                                          <p:stCondLst>
                                            <p:cond delay="0"/>
                                          </p:stCondLst>
                                        </p:cTn>
                                        <p:tgtEl>
                                          <p:spTgt spid="510"/>
                                        </p:tgtEl>
                                        <p:attrNameLst>
                                          <p:attrName>style.visibility</p:attrName>
                                        </p:attrNameLst>
                                      </p:cBhvr>
                                      <p:to>
                                        <p:strVal val="visible"/>
                                      </p:to>
                                    </p:set>
                                    <p:animEffect filter="fade" transition="in">
                                      <p:cBhvr additive="repl">
                                        <p:cTn id="2973" dur="800"/>
                                        <p:tgtEl>
                                          <p:spTgt spid="510"/>
                                        </p:tgtEl>
                                      </p:cBhvr>
                                    </p:animEffect>
                                    <p:anim calcmode="lin" valueType="num">
                                      <p:cBhvr additive="repl">
                                        <p:cTn id="2974" dur="800" fill="hold"/>
                                        <p:tgtEl>
                                          <p:spTgt spid="510"/>
                                        </p:tgtEl>
                                        <p:attrNameLst>
                                          <p:attrName>r</p:attrName>
                                        </p:attrNameLst>
                                      </p:cBhvr>
                                      <p:tavLst>
                                        <p:tav tm="0">
                                          <p:val>
                                            <p:strVal val="-90"/>
                                          </p:val>
                                        </p:tav>
                                        <p:tav tm="100000">
                                          <p:val>
                                            <p:strVal val="0"/>
                                          </p:val>
                                        </p:tav>
                                      </p:tavLst>
                                    </p:anim>
                                    <p:anim calcmode="lin" valueType="num">
                                      <p:cBhvr additive="repl">
                                        <p:cTn id="2975" dur="800" fill="hold"/>
                                        <p:tgtEl>
                                          <p:spTgt spid="510"/>
                                        </p:tgtEl>
                                        <p:attrNameLst>
                                          <p:attrName>ppt_x</p:attrName>
                                        </p:attrNameLst>
                                      </p:cBhvr>
                                      <p:tavLst>
                                        <p:tav tm="0">
                                          <p:val>
                                            <p:strVal val="#ppt_x+0.4"/>
                                          </p:val>
                                        </p:tav>
                                        <p:tav tm="100000">
                                          <p:val>
                                            <p:strVal val="#ppt_x-0.05"/>
                                          </p:val>
                                        </p:tav>
                                      </p:tavLst>
                                    </p:anim>
                                    <p:anim calcmode="lin" valueType="num">
                                      <p:cBhvr additive="repl">
                                        <p:cTn id="2976" dur="800" fill="hold"/>
                                        <p:tgtEl>
                                          <p:spTgt spid="510"/>
                                        </p:tgtEl>
                                        <p:attrNameLst>
                                          <p:attrName>ppt_y</p:attrName>
                                        </p:attrNameLst>
                                      </p:cBhvr>
                                      <p:tavLst>
                                        <p:tav tm="0">
                                          <p:val>
                                            <p:strVal val="#ppt_y-0.4"/>
                                          </p:val>
                                        </p:tav>
                                        <p:tav tm="100000">
                                          <p:val>
                                            <p:strVal val="#ppt_y+0.1"/>
                                          </p:val>
                                        </p:tav>
                                      </p:tavLst>
                                    </p:anim>
                                    <p:anim calcmode="lin" valueType="num">
                                      <p:cBhvr additive="repl">
                                        <p:cTn id="2977" dur="200" fill="hold">
                                          <p:stCondLst>
                                            <p:cond delay="800"/>
                                          </p:stCondLst>
                                        </p:cTn>
                                        <p:tgtEl>
                                          <p:spTgt spid="510"/>
                                        </p:tgtEl>
                                        <p:attrNameLst>
                                          <p:attrName>ppt_x</p:attrName>
                                        </p:attrNameLst>
                                      </p:cBhvr>
                                      <p:tavLst>
                                        <p:tav tm="0">
                                          <p:val>
                                            <p:strVal val="#ppt_x-0.05"/>
                                          </p:val>
                                        </p:tav>
                                        <p:tav tm="100000">
                                          <p:val>
                                            <p:strVal val="#ppt_x"/>
                                          </p:val>
                                        </p:tav>
                                      </p:tavLst>
                                    </p:anim>
                                    <p:anim calcmode="lin" valueType="num">
                                      <p:cBhvr additive="repl">
                                        <p:cTn id="2978" dur="200" fill="hold">
                                          <p:stCondLst>
                                            <p:cond delay="800"/>
                                          </p:stCondLst>
                                        </p:cTn>
                                        <p:tgtEl>
                                          <p:spTgt spid="510"/>
                                        </p:tgtEl>
                                        <p:attrNameLst>
                                          <p:attrName>ppt_y</p:attrName>
                                        </p:attrNameLst>
                                      </p:cBhvr>
                                      <p:tavLst>
                                        <p:tav tm="0">
                                          <p:val>
                                            <p:strVal val="#ppt_y+0.1"/>
                                          </p:val>
                                        </p:tav>
                                        <p:tav tm="100000">
                                          <p:val>
                                            <p:strVal val="#ppt_y"/>
                                          </p:val>
                                        </p:tav>
                                      </p:tavLst>
                                    </p:anim>
                                  </p:childTnLst>
                                </p:cTn>
                              </p:par>
                            </p:childTnLst>
                          </p:cTn>
                        </p:par>
                      </p:childTnLst>
                    </p:cTn>
                  </p:par>
                  <p:par>
                    <p:cTn id="2979" fill="hold">
                      <p:stCondLst>
                        <p:cond delay="indefinite"/>
                      </p:stCondLst>
                      <p:childTnLst>
                        <p:par>
                          <p:cTn id="2980" fill="hold">
                            <p:stCondLst>
                              <p:cond delay="0"/>
                            </p:stCondLst>
                            <p:childTnLst>
                              <p:par>
                                <p:cTn id="2981" nodeType="clickEffect" fill="hold" presetClass="entr" presetID="1">
                                  <p:stCondLst>
                                    <p:cond delay="0"/>
                                  </p:stCondLst>
                                  <p:childTnLst>
                                    <p:set>
                                      <p:cBhvr>
                                        <p:cTn id="2982"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2"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300" spc="-1" strike="noStrike">
                <a:solidFill>
                  <a:srgbClr val="330066"/>
                </a:solidFill>
                <a:latin typeface="Arial"/>
                <a:ea typeface="SimSun"/>
              </a:rPr>
              <a:t>Altre raccolte di testi on line </a:t>
            </a:r>
            <a:endParaRPr b="1" lang="it-IT" sz="4300" spc="-1" strike="noStrike">
              <a:solidFill>
                <a:srgbClr val="330066"/>
              </a:solidFill>
              <a:latin typeface="Arial"/>
            </a:endParaRPr>
          </a:p>
        </p:txBody>
      </p:sp>
      <p:sp>
        <p:nvSpPr>
          <p:cNvPr id="513" name="TextShape 2"/>
          <p:cNvSpPr txBox="1"/>
          <p:nvPr/>
        </p:nvSpPr>
        <p:spPr>
          <a:xfrm>
            <a:off x="457200" y="1719360"/>
            <a:ext cx="4186080" cy="4805280"/>
          </a:xfrm>
          <a:prstGeom prst="rect">
            <a:avLst/>
          </a:prstGeom>
          <a:noFill/>
          <a:ln w="0">
            <a:noFill/>
          </a:ln>
        </p:spPr>
        <p:txBody>
          <a:bodyPr lIns="90000" rIns="90000" tIns="46800" bIns="46800">
            <a:normAutofit/>
          </a:bodyPr>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u="sng">
                <a:solidFill>
                  <a:srgbClr val="7e9ce8"/>
                </a:solidFill>
                <a:uFillTx/>
                <a:latin typeface="Arial"/>
                <a:hlinkClick r:id="rId1"/>
              </a:rPr>
              <a:t>Catalogo di base di dati</a:t>
            </a:r>
            <a:endParaRPr b="0" lang="it-IT" sz="2200" spc="-1" strike="noStrike">
              <a:solidFill>
                <a:srgbClr val="00808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u="sng">
                <a:solidFill>
                  <a:srgbClr val="7e9ce8"/>
                </a:solidFill>
                <a:uFillTx/>
                <a:latin typeface="Arial"/>
                <a:hlinkClick r:id="rId2"/>
              </a:rPr>
              <a:t>The Latin </a:t>
            </a:r>
            <a:r>
              <a:rPr b="0" lang="it-IT" sz="2200" spc="-1" strike="noStrike" u="sng">
                <a:solidFill>
                  <a:srgbClr val="7e9ce8"/>
                </a:solidFill>
                <a:uFillTx/>
                <a:latin typeface="Arial"/>
                <a:hlinkClick r:id="rId3"/>
              </a:rPr>
              <a:t>Library</a:t>
            </a:r>
            <a:endParaRPr b="0" lang="it-IT" sz="2200" spc="-1" strike="noStrike">
              <a:solidFill>
                <a:srgbClr val="00808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u="sng">
                <a:solidFill>
                  <a:srgbClr val="7e9ce8"/>
                </a:solidFill>
                <a:uFillTx/>
                <a:latin typeface="Arial"/>
                <a:hlinkClick r:id="rId4"/>
              </a:rPr>
              <a:t>Biblioteca Augustana</a:t>
            </a:r>
            <a:endParaRPr b="0" lang="it-IT" sz="2200" spc="-1" strike="noStrike">
              <a:solidFill>
                <a:srgbClr val="00808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u="sng">
                <a:solidFill>
                  <a:srgbClr val="7e9ce8"/>
                </a:solidFill>
                <a:uFillTx/>
                <a:latin typeface="Arial"/>
                <a:hlinkClick r:id="rId5"/>
              </a:rPr>
              <a:t>Bibliotheca Latina</a:t>
            </a:r>
            <a:endParaRPr b="0" lang="it-IT" sz="2200" spc="-1" strike="noStrike">
              <a:solidFill>
                <a:srgbClr val="00808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u="sng">
                <a:solidFill>
                  <a:srgbClr val="7e9ce8"/>
                </a:solidFill>
                <a:uFillTx/>
                <a:latin typeface="Arial"/>
                <a:hlinkClick r:id="rId6"/>
              </a:rPr>
              <a:t>Latinitas Romana </a:t>
            </a:r>
            <a:r>
              <a:rPr b="0" lang="it-IT" sz="2200" spc="-1" strike="noStrike" u="sng">
                <a:solidFill>
                  <a:srgbClr val="7e9ce8"/>
                </a:solidFill>
                <a:uFillTx/>
                <a:latin typeface="Arial"/>
                <a:hlinkClick r:id="rId7"/>
              </a:rPr>
              <a:t>Salesania</a:t>
            </a:r>
            <a:endParaRPr b="0" lang="it-IT" sz="2200" spc="-1" strike="noStrike">
              <a:solidFill>
                <a:srgbClr val="00808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u="sng">
                <a:solidFill>
                  <a:srgbClr val="7e9ce8"/>
                </a:solidFill>
                <a:uFillTx/>
                <a:latin typeface="Arial"/>
                <a:hlinkClick r:id="rId8"/>
              </a:rPr>
              <a:t>Tolle</a:t>
            </a:r>
            <a:r>
              <a:rPr b="0" lang="it-IT" sz="2200" spc="-1" strike="noStrike" u="sng">
                <a:solidFill>
                  <a:srgbClr val="7e9ce8"/>
                </a:solidFill>
                <a:uFillTx/>
                <a:latin typeface="Arial"/>
                <a:hlinkClick r:id="rId9"/>
              </a:rPr>
              <a:t> </a:t>
            </a:r>
            <a:r>
              <a:rPr b="0" lang="it-IT" sz="2200" spc="-1" strike="noStrike" u="sng">
                <a:solidFill>
                  <a:srgbClr val="7e9ce8"/>
                </a:solidFill>
                <a:uFillTx/>
                <a:latin typeface="Arial"/>
                <a:hlinkClick r:id="rId10"/>
              </a:rPr>
              <a:t>lege</a:t>
            </a:r>
            <a:r>
              <a:rPr b="0" lang="it-IT" sz="2200" spc="-1" strike="noStrike">
                <a:solidFill>
                  <a:srgbClr val="008080"/>
                </a:solidFill>
                <a:latin typeface="Arial"/>
              </a:rPr>
              <a:t> </a:t>
            </a:r>
            <a:endParaRPr b="0" lang="it-IT" sz="2200" spc="-1" strike="noStrike">
              <a:solidFill>
                <a:srgbClr val="00808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u="sng">
                <a:solidFill>
                  <a:srgbClr val="7e9ce8"/>
                </a:solidFill>
                <a:uFillTx/>
                <a:latin typeface="Arial"/>
                <a:hlinkClick r:id="rId11"/>
              </a:rPr>
              <a:t>Viva Voce</a:t>
            </a:r>
            <a:r>
              <a:rPr b="0" lang="it-IT" sz="2200" spc="-1" strike="noStrike">
                <a:solidFill>
                  <a:srgbClr val="008080"/>
                </a:solidFill>
                <a:latin typeface="Arial"/>
              </a:rPr>
              <a:t> (lettura metrica)</a:t>
            </a:r>
            <a:endParaRPr b="0" lang="it-IT" sz="2200" spc="-1" strike="noStrike">
              <a:solidFill>
                <a:srgbClr val="008080"/>
              </a:solidFill>
              <a:latin typeface="Arial"/>
            </a:endParaRPr>
          </a:p>
          <a:p>
            <a:pPr lvl="1" marL="691920" indent="-347760">
              <a:lnSpc>
                <a:spcPct val="90000"/>
              </a:lnSpc>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u="sng">
                <a:solidFill>
                  <a:srgbClr val="7e9ce8"/>
                </a:solidFill>
                <a:uFillTx/>
                <a:latin typeface="Arial"/>
                <a:hlinkClick r:id="rId12"/>
              </a:rPr>
              <a:t>Roman Perseus</a:t>
            </a:r>
            <a:endParaRPr b="0" lang="it-IT" sz="2400" spc="-1" strike="noStrike">
              <a:solidFill>
                <a:srgbClr val="ff6600"/>
              </a:solidFill>
              <a:latin typeface="Arial"/>
            </a:endParaRPr>
          </a:p>
          <a:p>
            <a:pPr lvl="1" marL="691920" indent="-347760">
              <a:lnSpc>
                <a:spcPct val="90000"/>
              </a:lnSpc>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rPr>
              <a:t>Classici in </a:t>
            </a:r>
            <a:r>
              <a:rPr b="0" lang="it-IT" sz="2400" spc="-1" strike="noStrike" u="sng">
                <a:solidFill>
                  <a:srgbClr val="7e9ce8"/>
                </a:solidFill>
                <a:uFillTx/>
                <a:latin typeface="Arial"/>
                <a:hlinkClick r:id="rId13"/>
              </a:rPr>
              <a:t>traduzione inglese</a:t>
            </a:r>
            <a:endParaRPr b="0" lang="it-IT" sz="2400" spc="-1" strike="noStrike">
              <a:solidFill>
                <a:srgbClr val="ff660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Il </a:t>
            </a:r>
            <a:r>
              <a:rPr b="0" i="1" lang="it-IT" sz="2200" spc="-1" strike="noStrike">
                <a:solidFill>
                  <a:srgbClr val="008080"/>
                </a:solidFill>
                <a:latin typeface="Arial"/>
              </a:rPr>
              <a:t>Grex alter latine loquentium</a:t>
            </a:r>
            <a:r>
              <a:rPr b="0" lang="it-IT" sz="2200" spc="-1" strike="noStrike">
                <a:solidFill>
                  <a:srgbClr val="008080"/>
                </a:solidFill>
                <a:latin typeface="Arial"/>
              </a:rPr>
              <a:t> </a:t>
            </a:r>
            <a:endParaRPr b="0" lang="it-IT" sz="2200" spc="-1" strike="noStrike">
              <a:solidFill>
                <a:srgbClr val="00808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Stoa</a:t>
            </a:r>
            <a:r>
              <a:rPr b="0" lang="it-IT" sz="2600" spc="-1" strike="noStrike">
                <a:solidFill>
                  <a:srgbClr val="008080"/>
                </a:solidFill>
                <a:latin typeface="Arial"/>
              </a:rPr>
              <a:t> </a:t>
            </a:r>
            <a:r>
              <a:rPr b="0" i="1" lang="it-IT" sz="2200" spc="-1" strike="noStrike">
                <a:solidFill>
                  <a:srgbClr val="008080"/>
                </a:solidFill>
                <a:latin typeface="Arial"/>
              </a:rPr>
              <a:t>(colloquia latina)</a:t>
            </a:r>
            <a:endParaRPr b="0" lang="it-IT" sz="2200" spc="-1" strike="noStrike">
              <a:solidFill>
                <a:srgbClr val="008080"/>
              </a:solidFill>
              <a:latin typeface="Arial"/>
            </a:endParaRPr>
          </a:p>
        </p:txBody>
      </p:sp>
      <p:pic>
        <p:nvPicPr>
          <p:cNvPr id="514" name="" descr=""/>
          <p:cNvPicPr/>
          <p:nvPr/>
        </p:nvPicPr>
        <p:blipFill>
          <a:blip r:embed="rId14"/>
          <a:stretch/>
        </p:blipFill>
        <p:spPr>
          <a:xfrm>
            <a:off x="4572000" y="1916280"/>
            <a:ext cx="4186080" cy="3009600"/>
          </a:xfrm>
          <a:prstGeom prst="rect">
            <a:avLst/>
          </a:prstGeom>
          <a:ln w="0">
            <a:noFill/>
          </a:ln>
        </p:spPr>
      </p:pic>
    </p:spTree>
  </p:cSld>
  <p:transition>
    <p:wedge/>
  </p:transition>
  <p:timing>
    <p:tnLst>
      <p:par>
        <p:cTn id="2983" dur="indefinite" restart="never" nodeType="tmRoot">
          <p:childTnLst>
            <p:seq>
              <p:cTn id="2984" dur="indefinite" nodeType="mainSeq">
                <p:childTnLst>
                  <p:par>
                    <p:cTn id="2985" fill="hold">
                      <p:stCondLst>
                        <p:cond delay="0"/>
                      </p:stCondLst>
                      <p:childTnLst>
                        <p:par>
                          <p:cTn id="2986" fill="hold">
                            <p:stCondLst>
                              <p:cond delay="0"/>
                            </p:stCondLst>
                            <p:childTnLst>
                              <p:par>
                                <p:cTn id="2987" nodeType="afterEffect" fill="hold" presetClass="entr" presetID="24">
                                  <p:stCondLst>
                                    <p:cond delay="0"/>
                                  </p:stCondLst>
                                  <p:childTnLst>
                                    <p:set>
                                      <p:cBhvr>
                                        <p:cTn id="2988" dur="1" fill="hold">
                                          <p:stCondLst>
                                            <p:cond delay="0"/>
                                          </p:stCondLst>
                                        </p:cTn>
                                        <p:tgtEl>
                                          <p:spTgt spid="512"/>
                                        </p:tgtEl>
                                        <p:attrNameLst>
                                          <p:attrName>style.visibility</p:attrName>
                                        </p:attrNameLst>
                                      </p:cBhvr>
                                      <p:to>
                                        <p:strVal val="visible"/>
                                      </p:to>
                                    </p:set>
                                    <p:animEffect filter="fade" transition="in">
                                      <p:cBhvr additive="repl">
                                        <p:cTn id="2989" dur="1000"/>
                                        <p:tgtEl>
                                          <p:spTgt spid="512"/>
                                        </p:tgtEl>
                                      </p:cBhvr>
                                    </p:animEffect>
                                    <p:anim calcmode="lin" valueType="num">
                                      <p:cBhvr additive="repl">
                                        <p:cTn id="2990" dur="1000" fill="hold"/>
                                        <p:tgtEl>
                                          <p:spTgt spid="512"/>
                                        </p:tgtEl>
                                        <p:attrNameLst>
                                          <p:attrName>ppt_x</p:attrName>
                                        </p:attrNameLst>
                                      </p:cBhvr>
                                      <p:tavLst>
                                        <p:tav tm="0">
                                          <p:val>
                                            <p:strVal val="#ppt_x"/>
                                          </p:val>
                                        </p:tav>
                                        <p:tav tm="100000">
                                          <p:val>
                                            <p:strVal val="#ppt_x"/>
                                          </p:val>
                                        </p:tav>
                                      </p:tavLst>
                                    </p:anim>
                                    <p:anim calcmode="lin" valueType="num">
                                      <p:cBhvr additive="repl">
                                        <p:cTn id="2991" dur="1000" fill="hold"/>
                                        <p:tgtEl>
                                          <p:spTgt spid="512"/>
                                        </p:tgtEl>
                                        <p:attrNameLst>
                                          <p:attrName>ppt_y</p:attrName>
                                        </p:attrNameLst>
                                      </p:cBhvr>
                                      <p:tavLst>
                                        <p:tav tm="0">
                                          <p:val>
                                            <p:strVal val="#ppt_y+.1"/>
                                          </p:val>
                                        </p:tav>
                                        <p:tav tm="100000">
                                          <p:val>
                                            <p:strVal val="#ppt_y"/>
                                          </p:val>
                                        </p:tav>
                                      </p:tavLst>
                                    </p:anim>
                                  </p:childTnLst>
                                </p:cTn>
                              </p:par>
                            </p:childTnLst>
                          </p:cTn>
                        </p:par>
                      </p:childTnLst>
                    </p:cTn>
                  </p:par>
                  <p:par>
                    <p:cTn id="2992" fill="hold">
                      <p:stCondLst>
                        <p:cond delay="indefinite"/>
                      </p:stCondLst>
                      <p:childTnLst>
                        <p:par>
                          <p:cTn id="2993" fill="hold">
                            <p:stCondLst>
                              <p:cond delay="0"/>
                            </p:stCondLst>
                            <p:childTnLst>
                              <p:par>
                                <p:cTn id="2994" nodeType="clickEffect" fill="hold" presetClass="entr" presetID="1">
                                  <p:stCondLst>
                                    <p:cond delay="0"/>
                                  </p:stCondLst>
                                  <p:childTnLst>
                                    <p:set>
                                      <p:cBhvr>
                                        <p:cTn id="2995" dur="1" fill="hold">
                                          <p:stCondLst>
                                            <p:cond delay="0"/>
                                          </p:stCondLst>
                                        </p:cTn>
                                        <p:tgtEl>
                                          <p:spTgt spid="513">
                                            <p:txEl>
                                              <p:pRg st="0" end="0"/>
                                            </p:txEl>
                                          </p:spTgt>
                                        </p:tgtEl>
                                        <p:attrNameLst>
                                          <p:attrName>style.visibility</p:attrName>
                                        </p:attrNameLst>
                                      </p:cBhvr>
                                      <p:to>
                                        <p:strVal val="visible"/>
                                      </p:to>
                                    </p:set>
                                  </p:childTnLst>
                                </p:cTn>
                              </p:par>
                            </p:childTnLst>
                          </p:cTn>
                        </p:par>
                      </p:childTnLst>
                    </p:cTn>
                  </p:par>
                  <p:par>
                    <p:cTn id="2996" fill="hold">
                      <p:stCondLst>
                        <p:cond delay="indefinite"/>
                      </p:stCondLst>
                      <p:childTnLst>
                        <p:par>
                          <p:cTn id="2997" fill="hold">
                            <p:stCondLst>
                              <p:cond delay="0"/>
                            </p:stCondLst>
                            <p:childTnLst>
                              <p:par>
                                <p:cTn id="2998" nodeType="clickEffect" fill="hold" presetClass="entr" presetID="1">
                                  <p:stCondLst>
                                    <p:cond delay="0"/>
                                  </p:stCondLst>
                                  <p:childTnLst>
                                    <p:set>
                                      <p:cBhvr>
                                        <p:cTn id="2999" dur="1" fill="hold">
                                          <p:stCondLst>
                                            <p:cond delay="0"/>
                                          </p:stCondLst>
                                        </p:cTn>
                                        <p:tgtEl>
                                          <p:spTgt spid="513">
                                            <p:txEl>
                                              <p:pRg st="1" end="1"/>
                                            </p:txEl>
                                          </p:spTgt>
                                        </p:tgtEl>
                                        <p:attrNameLst>
                                          <p:attrName>style.visibility</p:attrName>
                                        </p:attrNameLst>
                                      </p:cBhvr>
                                      <p:to>
                                        <p:strVal val="visible"/>
                                      </p:to>
                                    </p:set>
                                  </p:childTnLst>
                                </p:cTn>
                              </p:par>
                            </p:childTnLst>
                          </p:cTn>
                        </p:par>
                      </p:childTnLst>
                    </p:cTn>
                  </p:par>
                  <p:par>
                    <p:cTn id="3000" fill="hold">
                      <p:stCondLst>
                        <p:cond delay="indefinite"/>
                      </p:stCondLst>
                      <p:childTnLst>
                        <p:par>
                          <p:cTn id="3001" fill="hold">
                            <p:stCondLst>
                              <p:cond delay="0"/>
                            </p:stCondLst>
                            <p:childTnLst>
                              <p:par>
                                <p:cTn id="3002" nodeType="clickEffect" fill="hold" presetClass="entr" presetID="1">
                                  <p:stCondLst>
                                    <p:cond delay="0"/>
                                  </p:stCondLst>
                                  <p:childTnLst>
                                    <p:set>
                                      <p:cBhvr>
                                        <p:cTn id="3003" dur="1" fill="hold">
                                          <p:stCondLst>
                                            <p:cond delay="0"/>
                                          </p:stCondLst>
                                        </p:cTn>
                                        <p:tgtEl>
                                          <p:spTgt spid="513">
                                            <p:txEl>
                                              <p:pRg st="2" end="2"/>
                                            </p:txEl>
                                          </p:spTgt>
                                        </p:tgtEl>
                                        <p:attrNameLst>
                                          <p:attrName>style.visibility</p:attrName>
                                        </p:attrNameLst>
                                      </p:cBhvr>
                                      <p:to>
                                        <p:strVal val="visible"/>
                                      </p:to>
                                    </p:set>
                                  </p:childTnLst>
                                </p:cTn>
                              </p:par>
                            </p:childTnLst>
                          </p:cTn>
                        </p:par>
                      </p:childTnLst>
                    </p:cTn>
                  </p:par>
                  <p:par>
                    <p:cTn id="3004" fill="hold">
                      <p:stCondLst>
                        <p:cond delay="indefinite"/>
                      </p:stCondLst>
                      <p:childTnLst>
                        <p:par>
                          <p:cTn id="3005" fill="hold">
                            <p:stCondLst>
                              <p:cond delay="0"/>
                            </p:stCondLst>
                            <p:childTnLst>
                              <p:par>
                                <p:cTn id="3006" nodeType="clickEffect" fill="hold" presetClass="entr" presetID="1">
                                  <p:stCondLst>
                                    <p:cond delay="0"/>
                                  </p:stCondLst>
                                  <p:childTnLst>
                                    <p:set>
                                      <p:cBhvr>
                                        <p:cTn id="3007" dur="1" fill="hold">
                                          <p:stCondLst>
                                            <p:cond delay="0"/>
                                          </p:stCondLst>
                                        </p:cTn>
                                        <p:tgtEl>
                                          <p:spTgt spid="513">
                                            <p:txEl>
                                              <p:pRg st="3" end="3"/>
                                            </p:txEl>
                                          </p:spTgt>
                                        </p:tgtEl>
                                        <p:attrNameLst>
                                          <p:attrName>style.visibility</p:attrName>
                                        </p:attrNameLst>
                                      </p:cBhvr>
                                      <p:to>
                                        <p:strVal val="visible"/>
                                      </p:to>
                                    </p:set>
                                  </p:childTnLst>
                                </p:cTn>
                              </p:par>
                            </p:childTnLst>
                          </p:cTn>
                        </p:par>
                      </p:childTnLst>
                    </p:cTn>
                  </p:par>
                  <p:par>
                    <p:cTn id="3008" fill="hold">
                      <p:stCondLst>
                        <p:cond delay="indefinite"/>
                      </p:stCondLst>
                      <p:childTnLst>
                        <p:par>
                          <p:cTn id="3009" fill="hold">
                            <p:stCondLst>
                              <p:cond delay="0"/>
                            </p:stCondLst>
                            <p:childTnLst>
                              <p:par>
                                <p:cTn id="3010" nodeType="clickEffect" fill="hold" presetClass="entr" presetID="1">
                                  <p:stCondLst>
                                    <p:cond delay="0"/>
                                  </p:stCondLst>
                                  <p:childTnLst>
                                    <p:set>
                                      <p:cBhvr>
                                        <p:cTn id="3011" dur="1" fill="hold">
                                          <p:stCondLst>
                                            <p:cond delay="0"/>
                                          </p:stCondLst>
                                        </p:cTn>
                                        <p:tgtEl>
                                          <p:spTgt spid="513">
                                            <p:txEl>
                                              <p:pRg st="4" end="4"/>
                                            </p:txEl>
                                          </p:spTgt>
                                        </p:tgtEl>
                                        <p:attrNameLst>
                                          <p:attrName>style.visibility</p:attrName>
                                        </p:attrNameLst>
                                      </p:cBhvr>
                                      <p:to>
                                        <p:strVal val="visible"/>
                                      </p:to>
                                    </p:set>
                                  </p:childTnLst>
                                </p:cTn>
                              </p:par>
                            </p:childTnLst>
                          </p:cTn>
                        </p:par>
                      </p:childTnLst>
                    </p:cTn>
                  </p:par>
                  <p:par>
                    <p:cTn id="3012" fill="hold">
                      <p:stCondLst>
                        <p:cond delay="indefinite"/>
                      </p:stCondLst>
                      <p:childTnLst>
                        <p:par>
                          <p:cTn id="3013" fill="hold">
                            <p:stCondLst>
                              <p:cond delay="0"/>
                            </p:stCondLst>
                            <p:childTnLst>
                              <p:par>
                                <p:cTn id="3014" nodeType="clickEffect" fill="hold" presetClass="entr" presetID="1">
                                  <p:stCondLst>
                                    <p:cond delay="0"/>
                                  </p:stCondLst>
                                  <p:childTnLst>
                                    <p:set>
                                      <p:cBhvr>
                                        <p:cTn id="3015" dur="1" fill="hold">
                                          <p:stCondLst>
                                            <p:cond delay="0"/>
                                          </p:stCondLst>
                                        </p:cTn>
                                        <p:tgtEl>
                                          <p:spTgt spid="513">
                                            <p:txEl>
                                              <p:pRg st="5" end="5"/>
                                            </p:txEl>
                                          </p:spTgt>
                                        </p:tgtEl>
                                        <p:attrNameLst>
                                          <p:attrName>style.visibility</p:attrName>
                                        </p:attrNameLst>
                                      </p:cBhvr>
                                      <p:to>
                                        <p:strVal val="visible"/>
                                      </p:to>
                                    </p:set>
                                  </p:childTnLst>
                                </p:cTn>
                              </p:par>
                            </p:childTnLst>
                          </p:cTn>
                        </p:par>
                      </p:childTnLst>
                    </p:cTn>
                  </p:par>
                  <p:par>
                    <p:cTn id="3016" fill="hold">
                      <p:stCondLst>
                        <p:cond delay="indefinite"/>
                      </p:stCondLst>
                      <p:childTnLst>
                        <p:par>
                          <p:cTn id="3017" fill="hold">
                            <p:stCondLst>
                              <p:cond delay="0"/>
                            </p:stCondLst>
                            <p:childTnLst>
                              <p:par>
                                <p:cTn id="3018" nodeType="clickEffect" fill="hold" presetClass="entr" presetID="1">
                                  <p:stCondLst>
                                    <p:cond delay="0"/>
                                  </p:stCondLst>
                                  <p:childTnLst>
                                    <p:set>
                                      <p:cBhvr>
                                        <p:cTn id="3019" dur="1" fill="hold">
                                          <p:stCondLst>
                                            <p:cond delay="0"/>
                                          </p:stCondLst>
                                        </p:cTn>
                                        <p:tgtEl>
                                          <p:spTgt spid="513">
                                            <p:txEl>
                                              <p:pRg st="6" end="6"/>
                                            </p:txEl>
                                          </p:spTgt>
                                        </p:tgtEl>
                                        <p:attrNameLst>
                                          <p:attrName>style.visibility</p:attrName>
                                        </p:attrNameLst>
                                      </p:cBhvr>
                                      <p:to>
                                        <p:strVal val="visible"/>
                                      </p:to>
                                    </p:set>
                                  </p:childTnLst>
                                </p:cTn>
                              </p:par>
                              <p:par>
                                <p:cTn id="3020" nodeType="withEffect" fill="hold" presetClass="entr" presetID="1">
                                  <p:stCondLst>
                                    <p:cond delay="0"/>
                                  </p:stCondLst>
                                  <p:childTnLst>
                                    <p:set>
                                      <p:cBhvr>
                                        <p:cTn id="3021" dur="1" fill="hold">
                                          <p:stCondLst>
                                            <p:cond delay="0"/>
                                          </p:stCondLst>
                                        </p:cTn>
                                        <p:tgtEl>
                                          <p:spTgt spid="513">
                                            <p:txEl>
                                              <p:pRg st="7" end="7"/>
                                            </p:txEl>
                                          </p:spTgt>
                                        </p:tgtEl>
                                        <p:attrNameLst>
                                          <p:attrName>style.visibility</p:attrName>
                                        </p:attrNameLst>
                                      </p:cBhvr>
                                      <p:to>
                                        <p:strVal val="visible"/>
                                      </p:to>
                                    </p:set>
                                  </p:childTnLst>
                                </p:cTn>
                              </p:par>
                              <p:par>
                                <p:cTn id="3022" nodeType="withEffect" fill="hold" presetClass="entr" presetID="1">
                                  <p:stCondLst>
                                    <p:cond delay="0"/>
                                  </p:stCondLst>
                                  <p:childTnLst>
                                    <p:set>
                                      <p:cBhvr>
                                        <p:cTn id="3023" dur="1" fill="hold">
                                          <p:stCondLst>
                                            <p:cond delay="0"/>
                                          </p:stCondLst>
                                        </p:cTn>
                                        <p:tgtEl>
                                          <p:spTgt spid="513">
                                            <p:txEl>
                                              <p:pRg st="8" end="8"/>
                                            </p:txEl>
                                          </p:spTgt>
                                        </p:tgtEl>
                                        <p:attrNameLst>
                                          <p:attrName>style.visibility</p:attrName>
                                        </p:attrNameLst>
                                      </p:cBhvr>
                                      <p:to>
                                        <p:strVal val="visible"/>
                                      </p:to>
                                    </p:set>
                                  </p:childTnLst>
                                </p:cTn>
                              </p:par>
                            </p:childTnLst>
                          </p:cTn>
                        </p:par>
                      </p:childTnLst>
                    </p:cTn>
                  </p:par>
                  <p:par>
                    <p:cTn id="3024" fill="hold">
                      <p:stCondLst>
                        <p:cond delay="indefinite"/>
                      </p:stCondLst>
                      <p:childTnLst>
                        <p:par>
                          <p:cTn id="3025" fill="hold">
                            <p:stCondLst>
                              <p:cond delay="0"/>
                            </p:stCondLst>
                            <p:childTnLst>
                              <p:par>
                                <p:cTn id="3026" nodeType="clickEffect" fill="hold" presetClass="entr" presetID="1">
                                  <p:stCondLst>
                                    <p:cond delay="0"/>
                                  </p:stCondLst>
                                  <p:childTnLst>
                                    <p:set>
                                      <p:cBhvr>
                                        <p:cTn id="3027" dur="1" fill="hold">
                                          <p:stCondLst>
                                            <p:cond delay="0"/>
                                          </p:stCondLst>
                                        </p:cTn>
                                        <p:tgtEl>
                                          <p:spTgt spid="513">
                                            <p:txEl>
                                              <p:pRg st="9" end="9"/>
                                            </p:txEl>
                                          </p:spTgt>
                                        </p:tgtEl>
                                        <p:attrNameLst>
                                          <p:attrName>style.visibility</p:attrName>
                                        </p:attrNameLst>
                                      </p:cBhvr>
                                      <p:to>
                                        <p:strVal val="visible"/>
                                      </p:to>
                                    </p:set>
                                  </p:childTnLst>
                                </p:cTn>
                              </p:par>
                            </p:childTnLst>
                          </p:cTn>
                        </p:par>
                      </p:childTnLst>
                    </p:cTn>
                  </p:par>
                  <p:par>
                    <p:cTn id="3028" fill="hold">
                      <p:stCondLst>
                        <p:cond delay="indefinite"/>
                      </p:stCondLst>
                      <p:childTnLst>
                        <p:par>
                          <p:cTn id="3029" fill="hold">
                            <p:stCondLst>
                              <p:cond delay="0"/>
                            </p:stCondLst>
                            <p:childTnLst>
                              <p:par>
                                <p:cTn id="3030" nodeType="clickEffect" fill="hold" presetClass="entr" presetID="1">
                                  <p:stCondLst>
                                    <p:cond delay="0"/>
                                  </p:stCondLst>
                                  <p:childTnLst>
                                    <p:set>
                                      <p:cBhvr>
                                        <p:cTn id="3031" dur="1" fill="hold">
                                          <p:stCondLst>
                                            <p:cond delay="0"/>
                                          </p:stCondLst>
                                        </p:cTn>
                                        <p:tgtEl>
                                          <p:spTgt spid="513">
                                            <p:txEl>
                                              <p:pRg st="10" end="10"/>
                                            </p:txEl>
                                          </p:spTgt>
                                        </p:tgtEl>
                                        <p:attrNameLst>
                                          <p:attrName>style.visibility</p:attrName>
                                        </p:attrNameLst>
                                      </p:cBhvr>
                                      <p:to>
                                        <p:strVal val="visible"/>
                                      </p:to>
                                    </p:set>
                                  </p:childTnLst>
                                </p:cTn>
                              </p:par>
                            </p:childTnLst>
                          </p:cTn>
                        </p:par>
                      </p:childTnLst>
                    </p:cTn>
                  </p:par>
                  <p:par>
                    <p:cTn id="3032" fill="hold">
                      <p:stCondLst>
                        <p:cond delay="indefinite"/>
                      </p:stCondLst>
                      <p:childTnLst>
                        <p:par>
                          <p:cTn id="3033" fill="hold">
                            <p:stCondLst>
                              <p:cond delay="0"/>
                            </p:stCondLst>
                            <p:childTnLst>
                              <p:par>
                                <p:cTn id="3034" nodeType="clickEffect" fill="hold" presetClass="entr" presetID="1">
                                  <p:stCondLst>
                                    <p:cond delay="0"/>
                                  </p:stCondLst>
                                  <p:childTnLst>
                                    <p:set>
                                      <p:cBhvr>
                                        <p:cTn id="3035" dur="1" fill="hold">
                                          <p:stCondLst>
                                            <p:cond delay="0"/>
                                          </p:stCondLst>
                                        </p:cTn>
                                        <p:tgtEl>
                                          <p:spTgt spid="5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IntraText</a:t>
            </a:r>
            <a:endParaRPr b="1" lang="it-IT" sz="3900" spc="-1" strike="noStrike">
              <a:solidFill>
                <a:srgbClr val="330066"/>
              </a:solidFill>
              <a:latin typeface="Arial"/>
            </a:endParaRPr>
          </a:p>
        </p:txBody>
      </p:sp>
      <p:sp>
        <p:nvSpPr>
          <p:cNvPr id="516" name="TextShape 2"/>
          <p:cNvSpPr txBox="1"/>
          <p:nvPr/>
        </p:nvSpPr>
        <p:spPr>
          <a:xfrm>
            <a:off x="468000" y="1484280"/>
            <a:ext cx="7931160" cy="3726000"/>
          </a:xfrm>
          <a:prstGeom prst="rect">
            <a:avLst/>
          </a:prstGeom>
          <a:noFill/>
          <a:ln w="0">
            <a:noFill/>
          </a:ln>
        </p:spPr>
        <p:txBody>
          <a:bodyPr lIns="90000" rIns="90000" tIns="46800" bIns="46800">
            <a:normAutofit fontScale="85000"/>
          </a:bodyPr>
          <a:p>
            <a:pPr marL="342720" indent="-342720">
              <a:lnSpc>
                <a:spcPct val="9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500" spc="-1" strike="noStrike">
                <a:solidFill>
                  <a:srgbClr val="008080"/>
                </a:solidFill>
                <a:latin typeface="Arial"/>
              </a:rPr>
              <a:t>IntraText trasforma un testo in un ipertesto interattivo per lettura e ricerche. </a:t>
            </a:r>
            <a:endParaRPr b="0" lang="it-IT" sz="2500" spc="-1" strike="noStrike">
              <a:solidFill>
                <a:srgbClr val="008080"/>
              </a:solidFill>
              <a:latin typeface="Arial"/>
            </a:endParaRPr>
          </a:p>
          <a:p>
            <a:pPr marL="342720" indent="-342720">
              <a:lnSpc>
                <a:spcPct val="9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500" spc="-1" strike="noStrike">
                <a:solidFill>
                  <a:srgbClr val="008080"/>
                </a:solidFill>
                <a:latin typeface="Arial"/>
              </a:rPr>
              <a:t>E’ disponibile nel web, su CD, CDcard, DVD e può funzionare su una rete locale tramite un browser web.</a:t>
            </a:r>
            <a:endParaRPr b="0" lang="it-IT" sz="2500" spc="-1" strike="noStrike">
              <a:solidFill>
                <a:srgbClr val="008080"/>
              </a:solidFill>
              <a:latin typeface="Arial"/>
            </a:endParaRPr>
          </a:p>
          <a:p>
            <a:pPr marL="342720" indent="-342720">
              <a:lnSpc>
                <a:spcPct val="9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500" spc="-1" strike="noStrike">
                <a:solidFill>
                  <a:srgbClr val="008080"/>
                </a:solidFill>
                <a:latin typeface="Arial"/>
              </a:rPr>
              <a:t>IntraText è multilinguistico, produce statistiche, grafici, può essere stampato ed esportato in vari formati. </a:t>
            </a:r>
            <a:endParaRPr b="0" lang="it-IT" sz="2500" spc="-1" strike="noStrike">
              <a:solidFill>
                <a:srgbClr val="008080"/>
              </a:solidFill>
              <a:latin typeface="Arial"/>
            </a:endParaRPr>
          </a:p>
          <a:p>
            <a:pPr marL="342720" indent="-342720">
              <a:lnSpc>
                <a:spcPct val="9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500" spc="-1" strike="noStrike">
                <a:solidFill>
                  <a:srgbClr val="008080"/>
                </a:solidFill>
                <a:latin typeface="Arial"/>
              </a:rPr>
              <a:t>Si possono anche inviare propri testi al sistema per farli convertire automaticamente in ipertesti con possibilità di analisi e di ricerca interattiva. </a:t>
            </a:r>
            <a:endParaRPr b="0" lang="it-IT" sz="2500" spc="-1" strike="noStrike">
              <a:solidFill>
                <a:srgbClr val="008080"/>
              </a:solidFill>
              <a:latin typeface="Arial"/>
            </a:endParaRPr>
          </a:p>
        </p:txBody>
      </p:sp>
      <p:sp>
        <p:nvSpPr>
          <p:cNvPr id="517" name="CustomShape 3"/>
          <p:cNvSpPr/>
          <p:nvPr/>
        </p:nvSpPr>
        <p:spPr>
          <a:xfrm>
            <a:off x="4359240" y="549000"/>
            <a:ext cx="1782720" cy="33732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000000"/>
                </a:solidFill>
                <a:latin typeface="Arial"/>
              </a:rPr>
              <a:t>IntraText website</a:t>
            </a:r>
            <a:r>
              <a:rPr b="0" lang="en-US" sz="1600" spc="-1" strike="noStrike">
                <a:solidFill>
                  <a:srgbClr val="000000"/>
                </a:solidFill>
                <a:latin typeface="Arial"/>
              </a:rPr>
              <a:t> </a:t>
            </a:r>
            <a:endParaRPr b="0" lang="it-IT" sz="1600" spc="-1" strike="noStrike">
              <a:solidFill>
                <a:srgbClr val="000000"/>
              </a:solidFill>
              <a:latin typeface="Times New Roman"/>
            </a:endParaRPr>
          </a:p>
        </p:txBody>
      </p:sp>
      <p:pic>
        <p:nvPicPr>
          <p:cNvPr id="518" name="" descr="IntraText Logo"/>
          <p:cNvPicPr/>
          <p:nvPr/>
        </p:nvPicPr>
        <p:blipFill>
          <a:blip r:embed="rId1"/>
          <a:stretch/>
        </p:blipFill>
        <p:spPr>
          <a:xfrm>
            <a:off x="5364000" y="5805360"/>
            <a:ext cx="2697480" cy="606600"/>
          </a:xfrm>
          <a:prstGeom prst="rect">
            <a:avLst/>
          </a:prstGeom>
          <a:ln w="0">
            <a:noFill/>
          </a:ln>
        </p:spPr>
      </p:pic>
    </p:spTree>
  </p:cSld>
  <p:transition>
    <p:wedge/>
  </p:transition>
  <p:timing>
    <p:tnLst>
      <p:par>
        <p:cTn id="3036" dur="indefinite" restart="never" nodeType="tmRoot">
          <p:childTnLst>
            <p:seq>
              <p:cTn id="3037" dur="indefinite" nodeType="mainSeq">
                <p:childTnLst>
                  <p:par>
                    <p:cTn id="3038" fill="hold">
                      <p:stCondLst>
                        <p:cond delay="0"/>
                      </p:stCondLst>
                      <p:childTnLst>
                        <p:par>
                          <p:cTn id="3039" fill="hold">
                            <p:stCondLst>
                              <p:cond delay="0"/>
                            </p:stCondLst>
                            <p:childTnLst>
                              <p:par>
                                <p:cTn id="3040" nodeType="afterEffect" fill="hold" presetClass="entr" presetID="24">
                                  <p:stCondLst>
                                    <p:cond delay="0"/>
                                  </p:stCondLst>
                                  <p:childTnLst>
                                    <p:set>
                                      <p:cBhvr>
                                        <p:cTn id="3041" dur="1" fill="hold">
                                          <p:stCondLst>
                                            <p:cond delay="0"/>
                                          </p:stCondLst>
                                        </p:cTn>
                                        <p:tgtEl>
                                          <p:spTgt spid="515"/>
                                        </p:tgtEl>
                                        <p:attrNameLst>
                                          <p:attrName>style.visibility</p:attrName>
                                        </p:attrNameLst>
                                      </p:cBhvr>
                                      <p:to>
                                        <p:strVal val="visible"/>
                                      </p:to>
                                    </p:set>
                                    <p:anim calcmode="lin" valueType="num">
                                      <p:cBhvr additive="repl">
                                        <p:cTn id="3042" dur="1000" fill="hold"/>
                                        <p:tgtEl>
                                          <p:spTgt spid="515"/>
                                        </p:tgtEl>
                                        <p:attrNameLst>
                                          <p:attrName>ppt_w</p:attrName>
                                        </p:attrNameLst>
                                      </p:cBhvr>
                                      <p:tavLst>
                                        <p:tav tm="0">
                                          <p:val>
                                            <p:strVal val="#ppt_w+.3"/>
                                          </p:val>
                                        </p:tav>
                                        <p:tav tm="100000">
                                          <p:val>
                                            <p:strVal val="#ppt_w"/>
                                          </p:val>
                                        </p:tav>
                                      </p:tavLst>
                                    </p:anim>
                                    <p:anim calcmode="lin" valueType="num">
                                      <p:cBhvr additive="repl">
                                        <p:cTn id="3043" dur="1000" fill="hold"/>
                                        <p:tgtEl>
                                          <p:spTgt spid="515"/>
                                        </p:tgtEl>
                                        <p:attrNameLst>
                                          <p:attrName>ppt_h</p:attrName>
                                        </p:attrNameLst>
                                      </p:cBhvr>
                                      <p:tavLst>
                                        <p:tav tm="0">
                                          <p:val>
                                            <p:strVal val="#ppt_h"/>
                                          </p:val>
                                        </p:tav>
                                        <p:tav tm="100000">
                                          <p:val>
                                            <p:strVal val="#ppt_h"/>
                                          </p:val>
                                        </p:tav>
                                      </p:tavLst>
                                    </p:anim>
                                    <p:animEffect filter="fade" transition="in">
                                      <p:cBhvr additive="repl">
                                        <p:cTn id="3044" dur="1000"/>
                                        <p:tgtEl>
                                          <p:spTgt spid="515"/>
                                        </p:tgtEl>
                                      </p:cBhvr>
                                    </p:animEffect>
                                  </p:childTnLst>
                                </p:cTn>
                              </p:par>
                            </p:childTnLst>
                          </p:cTn>
                        </p:par>
                      </p:childTnLst>
                    </p:cTn>
                  </p:par>
                  <p:par>
                    <p:cTn id="3045" fill="hold">
                      <p:stCondLst>
                        <p:cond delay="indefinite"/>
                      </p:stCondLst>
                      <p:childTnLst>
                        <p:par>
                          <p:cTn id="3046" fill="hold">
                            <p:stCondLst>
                              <p:cond delay="0"/>
                            </p:stCondLst>
                            <p:childTnLst>
                              <p:par>
                                <p:cTn id="3047" nodeType="clickEffect" fill="hold" presetClass="entr" presetID="1">
                                  <p:stCondLst>
                                    <p:cond delay="0"/>
                                  </p:stCondLst>
                                  <p:childTnLst>
                                    <p:set>
                                      <p:cBhvr>
                                        <p:cTn id="3048" dur="1" fill="hold">
                                          <p:stCondLst>
                                            <p:cond delay="0"/>
                                          </p:stCondLst>
                                        </p:cTn>
                                        <p:tgtEl>
                                          <p:spTgt spid="516">
                                            <p:txEl>
                                              <p:pRg st="0" end="0"/>
                                            </p:txEl>
                                          </p:spTgt>
                                        </p:tgtEl>
                                        <p:attrNameLst>
                                          <p:attrName>style.visibility</p:attrName>
                                        </p:attrNameLst>
                                      </p:cBhvr>
                                      <p:to>
                                        <p:strVal val="visible"/>
                                      </p:to>
                                    </p:set>
                                  </p:childTnLst>
                                </p:cTn>
                              </p:par>
                            </p:childTnLst>
                          </p:cTn>
                        </p:par>
                      </p:childTnLst>
                    </p:cTn>
                  </p:par>
                  <p:par>
                    <p:cTn id="3049" fill="hold">
                      <p:stCondLst>
                        <p:cond delay="indefinite"/>
                      </p:stCondLst>
                      <p:childTnLst>
                        <p:par>
                          <p:cTn id="3050" fill="hold">
                            <p:stCondLst>
                              <p:cond delay="0"/>
                            </p:stCondLst>
                            <p:childTnLst>
                              <p:par>
                                <p:cTn id="3051" nodeType="clickEffect" fill="hold" presetClass="entr" presetID="1">
                                  <p:stCondLst>
                                    <p:cond delay="0"/>
                                  </p:stCondLst>
                                  <p:childTnLst>
                                    <p:set>
                                      <p:cBhvr>
                                        <p:cTn id="3052" dur="1" fill="hold">
                                          <p:stCondLst>
                                            <p:cond delay="0"/>
                                          </p:stCondLst>
                                        </p:cTn>
                                        <p:tgtEl>
                                          <p:spTgt spid="516">
                                            <p:txEl>
                                              <p:pRg st="1" end="1"/>
                                            </p:txEl>
                                          </p:spTgt>
                                        </p:tgtEl>
                                        <p:attrNameLst>
                                          <p:attrName>style.visibility</p:attrName>
                                        </p:attrNameLst>
                                      </p:cBhvr>
                                      <p:to>
                                        <p:strVal val="visible"/>
                                      </p:to>
                                    </p:set>
                                  </p:childTnLst>
                                </p:cTn>
                              </p:par>
                            </p:childTnLst>
                          </p:cTn>
                        </p:par>
                      </p:childTnLst>
                    </p:cTn>
                  </p:par>
                  <p:par>
                    <p:cTn id="3053" fill="hold">
                      <p:stCondLst>
                        <p:cond delay="indefinite"/>
                      </p:stCondLst>
                      <p:childTnLst>
                        <p:par>
                          <p:cTn id="3054" fill="hold">
                            <p:stCondLst>
                              <p:cond delay="0"/>
                            </p:stCondLst>
                            <p:childTnLst>
                              <p:par>
                                <p:cTn id="3055" nodeType="clickEffect" fill="hold" presetClass="entr" presetID="1">
                                  <p:stCondLst>
                                    <p:cond delay="0"/>
                                  </p:stCondLst>
                                  <p:childTnLst>
                                    <p:set>
                                      <p:cBhvr>
                                        <p:cTn id="3056" dur="1" fill="hold">
                                          <p:stCondLst>
                                            <p:cond delay="0"/>
                                          </p:stCondLst>
                                        </p:cTn>
                                        <p:tgtEl>
                                          <p:spTgt spid="516">
                                            <p:txEl>
                                              <p:pRg st="2" end="2"/>
                                            </p:txEl>
                                          </p:spTgt>
                                        </p:tgtEl>
                                        <p:attrNameLst>
                                          <p:attrName>style.visibility</p:attrName>
                                        </p:attrNameLst>
                                      </p:cBhvr>
                                      <p:to>
                                        <p:strVal val="visible"/>
                                      </p:to>
                                    </p:set>
                                  </p:childTnLst>
                                </p:cTn>
                              </p:par>
                            </p:childTnLst>
                          </p:cTn>
                        </p:par>
                      </p:childTnLst>
                    </p:cTn>
                  </p:par>
                  <p:par>
                    <p:cTn id="3057" fill="hold">
                      <p:stCondLst>
                        <p:cond delay="indefinite"/>
                      </p:stCondLst>
                      <p:childTnLst>
                        <p:par>
                          <p:cTn id="3058" fill="hold">
                            <p:stCondLst>
                              <p:cond delay="0"/>
                            </p:stCondLst>
                            <p:childTnLst>
                              <p:par>
                                <p:cTn id="3059" nodeType="clickEffect" fill="hold" presetClass="entr" presetID="1">
                                  <p:stCondLst>
                                    <p:cond delay="0"/>
                                  </p:stCondLst>
                                  <p:childTnLst>
                                    <p:set>
                                      <p:cBhvr>
                                        <p:cTn id="3060" dur="1" fill="hold">
                                          <p:stCondLst>
                                            <p:cond delay="0"/>
                                          </p:stCondLst>
                                        </p:cTn>
                                        <p:tgtEl>
                                          <p:spTgt spid="516">
                                            <p:txEl>
                                              <p:pRg st="3" end="3"/>
                                            </p:txEl>
                                          </p:spTgt>
                                        </p:tgtEl>
                                        <p:attrNameLst>
                                          <p:attrName>style.visibility</p:attrName>
                                        </p:attrNameLst>
                                      </p:cBhvr>
                                      <p:to>
                                        <p:strVal val="visible"/>
                                      </p:to>
                                    </p:set>
                                  </p:childTnLst>
                                </p:cTn>
                              </p:par>
                            </p:childTnLst>
                          </p:cTn>
                        </p:par>
                      </p:childTnLst>
                    </p:cTn>
                  </p:par>
                  <p:par>
                    <p:cTn id="3061" fill="hold">
                      <p:stCondLst>
                        <p:cond delay="indefinite"/>
                      </p:stCondLst>
                      <p:childTnLst>
                        <p:par>
                          <p:cTn id="3062" fill="hold">
                            <p:stCondLst>
                              <p:cond delay="0"/>
                            </p:stCondLst>
                            <p:childTnLst>
                              <p:par>
                                <p:cTn id="3063" nodeType="clickEffect" fill="hold" presetClass="entr" presetID="1">
                                  <p:stCondLst>
                                    <p:cond delay="0"/>
                                  </p:stCondLst>
                                  <p:childTnLst>
                                    <p:set>
                                      <p:cBhvr>
                                        <p:cTn id="3064" dur="1" fill="hold">
                                          <p:stCondLst>
                                            <p:cond delay="0"/>
                                          </p:stCondLst>
                                        </p:cTn>
                                        <p:tgtEl>
                                          <p:spTgt spid="5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9"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Alcuni siti tematici:</a:t>
            </a:r>
            <a:br/>
            <a:r>
              <a:rPr b="1" lang="it-IT" sz="3900" spc="-1" strike="noStrike">
                <a:solidFill>
                  <a:srgbClr val="330066"/>
                </a:solidFill>
                <a:latin typeface="Arial"/>
              </a:rPr>
              <a:t>i grandi autori</a:t>
            </a:r>
            <a:endParaRPr b="1" lang="it-IT" sz="3900" spc="-1" strike="noStrike">
              <a:solidFill>
                <a:srgbClr val="330066"/>
              </a:solidFill>
              <a:latin typeface="Arial"/>
            </a:endParaRPr>
          </a:p>
        </p:txBody>
      </p:sp>
      <p:sp>
        <p:nvSpPr>
          <p:cNvPr id="520"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Omero</a:t>
            </a:r>
            <a:endParaRPr b="0" lang="it-IT" sz="3000" spc="-1" strike="noStrike">
              <a:solidFill>
                <a:srgbClr val="008080"/>
              </a:solidFill>
              <a:latin typeface="Arial"/>
            </a:endParaRPr>
          </a:p>
          <a:p>
            <a:pPr lvl="2" marL="987120" indent="-293400">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7e9ce8"/>
                </a:solidFill>
                <a:uFillTx/>
                <a:latin typeface="Arial"/>
                <a:hlinkClick r:id="rId1"/>
              </a:rPr>
              <a:t>Homer</a:t>
            </a:r>
            <a:r>
              <a:rPr b="0" lang="it-IT" sz="2300" spc="-1" strike="noStrike" u="sng">
                <a:solidFill>
                  <a:srgbClr val="7e9ce8"/>
                </a:solidFill>
                <a:uFillTx/>
                <a:latin typeface="Arial"/>
                <a:hlinkClick r:id="rId2"/>
              </a:rPr>
              <a:t> and the </a:t>
            </a:r>
            <a:r>
              <a:rPr b="0" lang="it-IT" sz="2300" spc="-1" strike="noStrike" u="sng">
                <a:solidFill>
                  <a:srgbClr val="7e9ce8"/>
                </a:solidFill>
                <a:uFillTx/>
                <a:latin typeface="Arial"/>
                <a:hlinkClick r:id="rId3"/>
              </a:rPr>
              <a:t>Papyri</a:t>
            </a:r>
            <a:endParaRPr b="0" lang="it-IT" sz="23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Platone</a:t>
            </a:r>
            <a:endParaRPr b="0" lang="it-IT" sz="3000" spc="-1" strike="noStrike">
              <a:solidFill>
                <a:srgbClr val="008080"/>
              </a:solidFill>
              <a:latin typeface="Arial"/>
            </a:endParaRPr>
          </a:p>
          <a:p>
            <a:pPr lvl="2" marL="987120" indent="-293400">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7e9ce8"/>
                </a:solidFill>
                <a:uFillTx/>
                <a:latin typeface="Arial"/>
                <a:hlinkClick r:id="rId4"/>
              </a:rPr>
              <a:t>Plato and his Dialogues</a:t>
            </a:r>
            <a:endParaRPr b="0" lang="it-IT" sz="23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Epicuro</a:t>
            </a:r>
            <a:endParaRPr b="0" lang="it-IT" sz="3000" spc="-1" strike="noStrike">
              <a:solidFill>
                <a:srgbClr val="008080"/>
              </a:solidFill>
              <a:latin typeface="Arial"/>
            </a:endParaRPr>
          </a:p>
          <a:p>
            <a:pPr lvl="2" marL="987120" indent="-293400">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7e9ce8"/>
                </a:solidFill>
                <a:uFillTx/>
                <a:latin typeface="Arial"/>
                <a:hlinkClick r:id="rId5"/>
              </a:rPr>
              <a:t>Epicuro.org</a:t>
            </a:r>
            <a:endParaRPr b="0" lang="it-IT" sz="2300" spc="-1" strike="noStrike">
              <a:solidFill>
                <a:srgbClr val="ff6600"/>
              </a:solidFill>
              <a:latin typeface="Arial"/>
            </a:endParaRPr>
          </a:p>
          <a:p>
            <a:pPr lvl="2" marL="987120" indent="-293400">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7e9ce8"/>
                </a:solidFill>
                <a:uFillTx/>
                <a:latin typeface="Arial"/>
                <a:hlinkClick r:id="rId6"/>
              </a:rPr>
              <a:t>The philosophy garden</a:t>
            </a:r>
            <a:endParaRPr b="0" lang="it-IT" sz="2300" spc="-1" strike="noStrike">
              <a:solidFill>
                <a:srgbClr val="ff6600"/>
              </a:solidFill>
              <a:latin typeface="Arial"/>
            </a:endParaRPr>
          </a:p>
          <a:p>
            <a:pPr lvl="2" marL="987120" indent="-293400">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7e9ce8"/>
                </a:solidFill>
                <a:uFillTx/>
                <a:latin typeface="Arial"/>
                <a:hlinkClick r:id="rId7"/>
              </a:rPr>
              <a:t>Epicurus and Epicurean Philosophy</a:t>
            </a:r>
            <a:endParaRPr b="0" lang="it-IT" sz="2300" spc="-1" strike="noStrike">
              <a:solidFill>
                <a:srgbClr val="ff6600"/>
              </a:solidFill>
              <a:latin typeface="Arial"/>
            </a:endParaRPr>
          </a:p>
        </p:txBody>
      </p:sp>
    </p:spTree>
  </p:cSld>
  <p:transition>
    <p:wedge/>
  </p:transition>
  <p:timing>
    <p:tnLst>
      <p:par>
        <p:cTn id="3065" dur="indefinite" restart="never" nodeType="tmRoot">
          <p:childTnLst>
            <p:seq>
              <p:cTn id="3066" dur="indefinite" nodeType="mainSeq">
                <p:childTnLst>
                  <p:par>
                    <p:cTn id="3067" fill="hold">
                      <p:stCondLst>
                        <p:cond delay="0"/>
                      </p:stCondLst>
                      <p:childTnLst>
                        <p:par>
                          <p:cTn id="3068" fill="hold">
                            <p:stCondLst>
                              <p:cond delay="0"/>
                            </p:stCondLst>
                            <p:childTnLst>
                              <p:par>
                                <p:cTn id="3069" nodeType="afterEffect" fill="hold" presetClass="entr" presetID="24">
                                  <p:stCondLst>
                                    <p:cond delay="0"/>
                                  </p:stCondLst>
                                  <p:childTnLst>
                                    <p:set>
                                      <p:cBhvr>
                                        <p:cTn id="3070" dur="1" fill="hold">
                                          <p:stCondLst>
                                            <p:cond delay="0"/>
                                          </p:stCondLst>
                                        </p:cTn>
                                        <p:tgtEl>
                                          <p:spTgt spid="519"/>
                                        </p:tgtEl>
                                        <p:attrNameLst>
                                          <p:attrName>style.visibility</p:attrName>
                                        </p:attrNameLst>
                                      </p:cBhvr>
                                      <p:to>
                                        <p:strVal val="visible"/>
                                      </p:to>
                                    </p:set>
                                    <p:anim calcmode="lin" valueType="num">
                                      <p:cBhvr additive="repl">
                                        <p:cTn id="3071" dur="1000" fill="hold"/>
                                        <p:tgtEl>
                                          <p:spTgt spid="519"/>
                                        </p:tgtEl>
                                        <p:attrNameLst>
                                          <p:attrName>ppt_w</p:attrName>
                                        </p:attrNameLst>
                                      </p:cBhvr>
                                      <p:tavLst>
                                        <p:tav tm="0">
                                          <p:val>
                                            <p:strVal val="#ppt_w+.3"/>
                                          </p:val>
                                        </p:tav>
                                        <p:tav tm="100000">
                                          <p:val>
                                            <p:strVal val="#ppt_w"/>
                                          </p:val>
                                        </p:tav>
                                      </p:tavLst>
                                    </p:anim>
                                    <p:anim calcmode="lin" valueType="num">
                                      <p:cBhvr additive="repl">
                                        <p:cTn id="3072" dur="1000" fill="hold"/>
                                        <p:tgtEl>
                                          <p:spTgt spid="519"/>
                                        </p:tgtEl>
                                        <p:attrNameLst>
                                          <p:attrName>ppt_h</p:attrName>
                                        </p:attrNameLst>
                                      </p:cBhvr>
                                      <p:tavLst>
                                        <p:tav tm="0">
                                          <p:val>
                                            <p:strVal val="#ppt_h"/>
                                          </p:val>
                                        </p:tav>
                                        <p:tav tm="100000">
                                          <p:val>
                                            <p:strVal val="#ppt_h"/>
                                          </p:val>
                                        </p:tav>
                                      </p:tavLst>
                                    </p:anim>
                                    <p:animEffect filter="fade" transition="in">
                                      <p:cBhvr additive="repl">
                                        <p:cTn id="3073" dur="1000"/>
                                        <p:tgtEl>
                                          <p:spTgt spid="519"/>
                                        </p:tgtEl>
                                      </p:cBhvr>
                                    </p:animEffect>
                                  </p:childTnLst>
                                </p:cTn>
                              </p:par>
                            </p:childTnLst>
                          </p:cTn>
                        </p:par>
                      </p:childTnLst>
                    </p:cTn>
                  </p:par>
                  <p:par>
                    <p:cTn id="3074" fill="hold">
                      <p:stCondLst>
                        <p:cond delay="indefinite"/>
                      </p:stCondLst>
                      <p:childTnLst>
                        <p:par>
                          <p:cTn id="3075" fill="hold">
                            <p:stCondLst>
                              <p:cond delay="0"/>
                            </p:stCondLst>
                            <p:childTnLst>
                              <p:par>
                                <p:cTn id="3076" nodeType="clickEffect" fill="hold" presetClass="entr" presetID="1">
                                  <p:stCondLst>
                                    <p:cond delay="0"/>
                                  </p:stCondLst>
                                  <p:childTnLst>
                                    <p:set>
                                      <p:cBhvr>
                                        <p:cTn id="3077" dur="1" fill="hold">
                                          <p:stCondLst>
                                            <p:cond delay="0"/>
                                          </p:stCondLst>
                                        </p:cTn>
                                        <p:tgtEl>
                                          <p:spTgt spid="520">
                                            <p:txEl>
                                              <p:pRg st="0" end="0"/>
                                            </p:txEl>
                                          </p:spTgt>
                                        </p:tgtEl>
                                        <p:attrNameLst>
                                          <p:attrName>style.visibility</p:attrName>
                                        </p:attrNameLst>
                                      </p:cBhvr>
                                      <p:to>
                                        <p:strVal val="visible"/>
                                      </p:to>
                                    </p:set>
                                  </p:childTnLst>
                                </p:cTn>
                              </p:par>
                            </p:childTnLst>
                          </p:cTn>
                        </p:par>
                      </p:childTnLst>
                    </p:cTn>
                  </p:par>
                  <p:par>
                    <p:cTn id="3078" fill="hold">
                      <p:stCondLst>
                        <p:cond delay="indefinite"/>
                      </p:stCondLst>
                      <p:childTnLst>
                        <p:par>
                          <p:cTn id="3079" fill="hold">
                            <p:stCondLst>
                              <p:cond delay="0"/>
                            </p:stCondLst>
                            <p:childTnLst>
                              <p:par>
                                <p:cTn id="3080" nodeType="clickEffect" fill="hold" presetClass="entr" presetID="1">
                                  <p:stCondLst>
                                    <p:cond delay="0"/>
                                  </p:stCondLst>
                                  <p:childTnLst>
                                    <p:set>
                                      <p:cBhvr>
                                        <p:cTn id="3081" dur="1" fill="hold">
                                          <p:stCondLst>
                                            <p:cond delay="0"/>
                                          </p:stCondLst>
                                        </p:cTn>
                                        <p:tgtEl>
                                          <p:spTgt spid="520">
                                            <p:txEl>
                                              <p:pRg st="1" end="1"/>
                                            </p:txEl>
                                          </p:spTgt>
                                        </p:tgtEl>
                                        <p:attrNameLst>
                                          <p:attrName>style.visibility</p:attrName>
                                        </p:attrNameLst>
                                      </p:cBhvr>
                                      <p:to>
                                        <p:strVal val="visible"/>
                                      </p:to>
                                    </p:set>
                                  </p:childTnLst>
                                </p:cTn>
                              </p:par>
                            </p:childTnLst>
                          </p:cTn>
                        </p:par>
                      </p:childTnLst>
                    </p:cTn>
                  </p:par>
                  <p:par>
                    <p:cTn id="3082" fill="hold">
                      <p:stCondLst>
                        <p:cond delay="indefinite"/>
                      </p:stCondLst>
                      <p:childTnLst>
                        <p:par>
                          <p:cTn id="3083" fill="hold">
                            <p:stCondLst>
                              <p:cond delay="0"/>
                            </p:stCondLst>
                            <p:childTnLst>
                              <p:par>
                                <p:cTn id="3084" nodeType="clickEffect" fill="hold" presetClass="entr" presetID="1">
                                  <p:stCondLst>
                                    <p:cond delay="0"/>
                                  </p:stCondLst>
                                  <p:childTnLst>
                                    <p:set>
                                      <p:cBhvr>
                                        <p:cTn id="3085" dur="1" fill="hold">
                                          <p:stCondLst>
                                            <p:cond delay="0"/>
                                          </p:stCondLst>
                                        </p:cTn>
                                        <p:tgtEl>
                                          <p:spTgt spid="520">
                                            <p:txEl>
                                              <p:pRg st="2" end="2"/>
                                            </p:txEl>
                                          </p:spTgt>
                                        </p:tgtEl>
                                        <p:attrNameLst>
                                          <p:attrName>style.visibility</p:attrName>
                                        </p:attrNameLst>
                                      </p:cBhvr>
                                      <p:to>
                                        <p:strVal val="visible"/>
                                      </p:to>
                                    </p:set>
                                  </p:childTnLst>
                                </p:cTn>
                              </p:par>
                              <p:par>
                                <p:cTn id="3086" nodeType="withEffect" fill="hold" presetClass="entr" presetID="1">
                                  <p:stCondLst>
                                    <p:cond delay="0"/>
                                  </p:stCondLst>
                                  <p:childTnLst>
                                    <p:set>
                                      <p:cBhvr>
                                        <p:cTn id="3087" dur="1" fill="hold">
                                          <p:stCondLst>
                                            <p:cond delay="0"/>
                                          </p:stCondLst>
                                        </p:cTn>
                                        <p:tgtEl>
                                          <p:spTgt spid="520">
                                            <p:txEl>
                                              <p:pRg st="3" end="3"/>
                                            </p:txEl>
                                          </p:spTgt>
                                        </p:tgtEl>
                                        <p:attrNameLst>
                                          <p:attrName>style.visibility</p:attrName>
                                        </p:attrNameLst>
                                      </p:cBhvr>
                                      <p:to>
                                        <p:strVal val="visible"/>
                                      </p:to>
                                    </p:set>
                                  </p:childTnLst>
                                </p:cTn>
                              </p:par>
                            </p:childTnLst>
                          </p:cTn>
                        </p:par>
                      </p:childTnLst>
                    </p:cTn>
                  </p:par>
                  <p:par>
                    <p:cTn id="3088" fill="hold">
                      <p:stCondLst>
                        <p:cond delay="indefinite"/>
                      </p:stCondLst>
                      <p:childTnLst>
                        <p:par>
                          <p:cTn id="3089" fill="hold">
                            <p:stCondLst>
                              <p:cond delay="0"/>
                            </p:stCondLst>
                            <p:childTnLst>
                              <p:par>
                                <p:cTn id="3090" nodeType="clickEffect" fill="hold" presetClass="entr" presetID="1">
                                  <p:stCondLst>
                                    <p:cond delay="0"/>
                                  </p:stCondLst>
                                  <p:childTnLst>
                                    <p:set>
                                      <p:cBhvr>
                                        <p:cTn id="3091" dur="1" fill="hold">
                                          <p:stCondLst>
                                            <p:cond delay="0"/>
                                          </p:stCondLst>
                                        </p:cTn>
                                        <p:tgtEl>
                                          <p:spTgt spid="520">
                                            <p:txEl>
                                              <p:pRg st="4" end="4"/>
                                            </p:txEl>
                                          </p:spTgt>
                                        </p:tgtEl>
                                        <p:attrNameLst>
                                          <p:attrName>style.visibility</p:attrName>
                                        </p:attrNameLst>
                                      </p:cBhvr>
                                      <p:to>
                                        <p:strVal val="visible"/>
                                      </p:to>
                                    </p:set>
                                  </p:childTnLst>
                                </p:cTn>
                              </p:par>
                              <p:par>
                                <p:cTn id="3092" nodeType="withEffect" fill="hold" presetClass="entr" presetID="1">
                                  <p:stCondLst>
                                    <p:cond delay="0"/>
                                  </p:stCondLst>
                                  <p:childTnLst>
                                    <p:set>
                                      <p:cBhvr>
                                        <p:cTn id="3093" dur="1" fill="hold">
                                          <p:stCondLst>
                                            <p:cond delay="0"/>
                                          </p:stCondLst>
                                        </p:cTn>
                                        <p:tgtEl>
                                          <p:spTgt spid="520">
                                            <p:txEl>
                                              <p:pRg st="5" end="5"/>
                                            </p:txEl>
                                          </p:spTgt>
                                        </p:tgtEl>
                                        <p:attrNameLst>
                                          <p:attrName>style.visibility</p:attrName>
                                        </p:attrNameLst>
                                      </p:cBhvr>
                                      <p:to>
                                        <p:strVal val="visible"/>
                                      </p:to>
                                    </p:set>
                                  </p:childTnLst>
                                </p:cTn>
                              </p:par>
                              <p:par>
                                <p:cTn id="3094" nodeType="withEffect" fill="hold" presetClass="entr" presetID="1">
                                  <p:stCondLst>
                                    <p:cond delay="0"/>
                                  </p:stCondLst>
                                  <p:childTnLst>
                                    <p:set>
                                      <p:cBhvr>
                                        <p:cTn id="3095" dur="1" fill="hold">
                                          <p:stCondLst>
                                            <p:cond delay="0"/>
                                          </p:stCondLst>
                                        </p:cTn>
                                        <p:tgtEl>
                                          <p:spTgt spid="520">
                                            <p:txEl>
                                              <p:pRg st="6" end="6"/>
                                            </p:txEl>
                                          </p:spTgt>
                                        </p:tgtEl>
                                        <p:attrNameLst>
                                          <p:attrName>style.visibility</p:attrName>
                                        </p:attrNameLst>
                                      </p:cBhvr>
                                      <p:to>
                                        <p:strVal val="visible"/>
                                      </p:to>
                                    </p:set>
                                  </p:childTnLst>
                                </p:cTn>
                              </p:par>
                              <p:par>
                                <p:cTn id="3096" nodeType="withEffect" fill="hold" presetClass="entr" presetID="1">
                                  <p:stCondLst>
                                    <p:cond delay="0"/>
                                  </p:stCondLst>
                                  <p:childTnLst>
                                    <p:set>
                                      <p:cBhvr>
                                        <p:cTn id="3097" dur="1" fill="hold">
                                          <p:stCondLst>
                                            <p:cond delay="0"/>
                                          </p:stCondLst>
                                        </p:cTn>
                                        <p:tgtEl>
                                          <p:spTgt spid="520">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1" name="TextShape 1"/>
          <p:cNvSpPr txBox="1"/>
          <p:nvPr/>
        </p:nvSpPr>
        <p:spPr>
          <a:xfrm>
            <a:off x="610920" y="475920"/>
            <a:ext cx="6985080" cy="115236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ea typeface="SimSun"/>
              </a:rPr>
              <a:t>Siti tematici: </a:t>
            </a:r>
            <a:br/>
            <a:r>
              <a:rPr b="1" lang="it-IT" sz="3900" spc="-1" strike="noStrike">
                <a:solidFill>
                  <a:srgbClr val="330066"/>
                </a:solidFill>
                <a:latin typeface="Arial"/>
                <a:ea typeface="SimSun"/>
              </a:rPr>
              <a:t>grandi autori</a:t>
            </a:r>
            <a:endParaRPr b="1" lang="it-IT" sz="3900" spc="-1" strike="noStrike">
              <a:solidFill>
                <a:srgbClr val="330066"/>
              </a:solidFill>
              <a:latin typeface="Arial"/>
            </a:endParaRPr>
          </a:p>
        </p:txBody>
      </p:sp>
      <p:sp>
        <p:nvSpPr>
          <p:cNvPr id="522" name="TextShape 2"/>
          <p:cNvSpPr txBox="1"/>
          <p:nvPr/>
        </p:nvSpPr>
        <p:spPr>
          <a:xfrm>
            <a:off x="457200" y="1719000"/>
            <a:ext cx="8229600" cy="4878360"/>
          </a:xfrm>
          <a:prstGeom prst="rect">
            <a:avLst/>
          </a:prstGeom>
          <a:noFill/>
          <a:ln w="0">
            <a:noFill/>
          </a:ln>
        </p:spPr>
        <p:txBody>
          <a:bodyPr lIns="90000" rIns="90000" tIns="46800" bIns="46800">
            <a:normAutofit/>
          </a:bodyPr>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Virgilio</a:t>
            </a:r>
            <a:br/>
            <a:r>
              <a:rPr b="0" lang="it-IT" sz="2600" spc="-1" strike="noStrike">
                <a:solidFill>
                  <a:srgbClr val="008080"/>
                </a:solidFill>
                <a:latin typeface="Arial"/>
              </a:rPr>
              <a:t> </a:t>
            </a:r>
            <a:endParaRPr b="0" lang="it-IT" sz="2600" spc="-1" strike="noStrike">
              <a:solidFill>
                <a:srgbClr val="008080"/>
              </a:solidFill>
              <a:latin typeface="Arial"/>
            </a:endParaRPr>
          </a:p>
          <a:p>
            <a:pPr lvl="1" marL="691920" indent="-347760">
              <a:lnSpc>
                <a:spcPct val="80000"/>
              </a:lnSpc>
              <a:spcBef>
                <a:spcPts val="5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u="sng">
                <a:solidFill>
                  <a:srgbClr val="7e9ce8"/>
                </a:solidFill>
                <a:uFillTx/>
                <a:latin typeface="Arial"/>
                <a:hlinkClick r:id="rId1"/>
              </a:rPr>
              <a:t>http://vergil.classics.upenn.edu/home/</a:t>
            </a:r>
            <a:r>
              <a:rPr b="0" lang="it-IT" sz="2100" spc="-1" strike="noStrike">
                <a:solidFill>
                  <a:srgbClr val="ff6600"/>
                </a:solidFill>
                <a:latin typeface="Arial"/>
              </a:rPr>
              <a:t> </a:t>
            </a:r>
            <a:endParaRPr b="0" lang="it-IT" sz="2100" spc="-1" strike="noStrike">
              <a:solidFill>
                <a:srgbClr val="ff6600"/>
              </a:solidFill>
              <a:latin typeface="Arial"/>
            </a:endParaRPr>
          </a:p>
          <a:p>
            <a:pPr lvl="1" marL="691920" indent="-347760">
              <a:lnSpc>
                <a:spcPct val="80000"/>
              </a:lnSpc>
              <a:spcBef>
                <a:spcPts val="5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u="sng">
                <a:solidFill>
                  <a:srgbClr val="7e9ce8"/>
                </a:solidFill>
                <a:uFillTx/>
                <a:latin typeface="Arial"/>
                <a:hlinkClick r:id="rId2"/>
              </a:rPr>
              <a:t>http://virgil.org/</a:t>
            </a:r>
            <a:r>
              <a:rPr b="0" lang="it-IT" sz="2100" spc="-1" strike="noStrike">
                <a:solidFill>
                  <a:srgbClr val="ff6600"/>
                </a:solidFill>
                <a:latin typeface="Arial"/>
              </a:rPr>
              <a:t> </a:t>
            </a:r>
            <a:endParaRPr b="0" lang="it-IT" sz="2100" spc="-1" strike="noStrike">
              <a:solidFill>
                <a:srgbClr val="ff6600"/>
              </a:solidFill>
              <a:latin typeface="Arial"/>
            </a:endParaRPr>
          </a:p>
          <a:p>
            <a:pPr lvl="1" marL="691920" indent="-347760">
              <a:lnSpc>
                <a:spcPct val="80000"/>
              </a:lnSpc>
              <a:spcBef>
                <a:spcPts val="5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u="sng">
                <a:solidFill>
                  <a:srgbClr val="7e9ce8"/>
                </a:solidFill>
                <a:uFillTx/>
                <a:latin typeface="Arial"/>
                <a:hlinkClick r:id="rId3"/>
              </a:rPr>
              <a:t>Pagina Domestica P.Vergili Maronis</a:t>
            </a:r>
            <a:r>
              <a:rPr b="0" lang="it-IT" sz="2100" spc="-1" strike="noStrike">
                <a:solidFill>
                  <a:srgbClr val="ff6600"/>
                </a:solidFill>
                <a:latin typeface="Arial"/>
              </a:rPr>
              <a:t> </a:t>
            </a:r>
            <a:endParaRPr b="0" lang="it-IT" sz="2100" spc="-1" strike="noStrike">
              <a:solidFill>
                <a:srgbClr val="ff6600"/>
              </a:solidFill>
              <a:latin typeface="Arial"/>
            </a:endParaRPr>
          </a:p>
          <a:p>
            <a:pPr lvl="1" marL="691920" indent="-347760">
              <a:lnSpc>
                <a:spcPct val="80000"/>
              </a:lnSpc>
              <a:spcBef>
                <a:spcPts val="5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u="sng">
                <a:solidFill>
                  <a:srgbClr val="7e9ce8"/>
                </a:solidFill>
                <a:uFillTx/>
                <a:latin typeface="Arial"/>
                <a:hlinkClick r:id="rId4"/>
              </a:rPr>
              <a:t>Virgil.org</a:t>
            </a:r>
            <a:r>
              <a:rPr b="0" lang="it-IT" sz="2100" spc="-1" strike="noStrike">
                <a:solidFill>
                  <a:srgbClr val="ff6600"/>
                </a:solidFill>
                <a:latin typeface="Arial"/>
              </a:rPr>
              <a:t> </a:t>
            </a:r>
            <a:br/>
            <a:r>
              <a:rPr b="1" i="1" lang="it-IT" sz="2100" spc="-1" strike="noStrike">
                <a:solidFill>
                  <a:srgbClr val="ff6600"/>
                </a:solidFill>
                <a:latin typeface="Arial"/>
              </a:rPr>
              <a:t> </a:t>
            </a:r>
            <a:endParaRPr b="0" lang="it-IT" sz="2100" spc="-1" strike="noStrike">
              <a:solidFill>
                <a:srgbClr val="ff660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Cicerone</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The Cicero home page </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500" spc="-1" strike="noStrike">
              <a:solidFill>
                <a:srgbClr val="008080"/>
              </a:solidFill>
              <a:latin typeface="Arial"/>
            </a:endParaRPr>
          </a:p>
          <a:p>
            <a:pPr marL="342720" indent="-342720">
              <a:lnSpc>
                <a:spcPct val="80000"/>
              </a:lnSpc>
              <a:spcBef>
                <a:spcPts val="42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Ovidio</a:t>
            </a:r>
            <a:br/>
            <a:br/>
            <a:r>
              <a:rPr b="1" i="1" lang="it-IT" sz="1700" spc="-1" strike="noStrike">
                <a:solidFill>
                  <a:srgbClr val="008080"/>
                </a:solidFill>
                <a:latin typeface="Arial"/>
              </a:rPr>
              <a:t> </a:t>
            </a:r>
            <a:endParaRPr b="0" lang="it-IT" sz="1700" spc="-1" strike="noStrike">
              <a:solidFill>
                <a:srgbClr val="008080"/>
              </a:solidFill>
              <a:latin typeface="Arial"/>
            </a:endParaRPr>
          </a:p>
        </p:txBody>
      </p:sp>
    </p:spTree>
  </p:cSld>
  <p:transition>
    <p:wedge/>
  </p:transition>
  <p:timing>
    <p:tnLst>
      <p:par>
        <p:cTn id="3098" dur="indefinite" restart="never" nodeType="tmRoot">
          <p:childTnLst>
            <p:seq>
              <p:cTn id="3099" dur="indefinite" nodeType="mainSeq">
                <p:childTnLst>
                  <p:par>
                    <p:cTn id="3100" fill="hold">
                      <p:stCondLst>
                        <p:cond delay="0"/>
                      </p:stCondLst>
                      <p:childTnLst>
                        <p:par>
                          <p:cTn id="3101" fill="hold">
                            <p:stCondLst>
                              <p:cond delay="0"/>
                            </p:stCondLst>
                            <p:childTnLst>
                              <p:par>
                                <p:cTn id="3102" nodeType="afterEffect" fill="hold" presetClass="entr" presetID="24">
                                  <p:stCondLst>
                                    <p:cond delay="0"/>
                                  </p:stCondLst>
                                  <p:childTnLst>
                                    <p:set>
                                      <p:cBhvr>
                                        <p:cTn id="3103" dur="1" fill="hold">
                                          <p:stCondLst>
                                            <p:cond delay="0"/>
                                          </p:stCondLst>
                                        </p:cTn>
                                        <p:tgtEl>
                                          <p:spTgt spid="521"/>
                                        </p:tgtEl>
                                        <p:attrNameLst>
                                          <p:attrName>style.visibility</p:attrName>
                                        </p:attrNameLst>
                                      </p:cBhvr>
                                      <p:to>
                                        <p:strVal val="visible"/>
                                      </p:to>
                                    </p:set>
                                    <p:anim calcmode="lin" valueType="num">
                                      <p:cBhvr additive="repl">
                                        <p:cTn id="3104" dur="5000" fill="hold"/>
                                        <p:tgtEl>
                                          <p:spTgt spid="521"/>
                                        </p:tgtEl>
                                        <p:attrNameLst>
                                          <p:attrName>ppt_x</p:attrName>
                                        </p:attrNameLst>
                                      </p:cBhvr>
                                      <p:tavLst>
                                        <p:tav tm="0">
                                          <p:val>
                                            <p:strVal val="#ppt_x"/>
                                          </p:val>
                                        </p:tav>
                                        <p:tav tm="100000">
                                          <p:val>
                                            <p:strVal val="#ppt_x"/>
                                          </p:val>
                                        </p:tav>
                                      </p:tavLst>
                                    </p:anim>
                                    <p:anim calcmode="lin" valueType="num">
                                      <p:cBhvr additive="repl">
                                        <p:cTn id="3105" dur="5000" fill="hold"/>
                                        <p:tgtEl>
                                          <p:spTgt spid="521"/>
                                        </p:tgtEl>
                                        <p:attrNameLst>
                                          <p:attrName>ppt_y</p:attrName>
                                        </p:attrNameLst>
                                      </p:cBhvr>
                                      <p:tavLst>
                                        <p:tav tm="0">
                                          <p:val>
                                            <p:strVal val="1+#ppt_h/2"/>
                                          </p:val>
                                        </p:tav>
                                        <p:tav tm="100000">
                                          <p:val>
                                            <p:strVal val="#ppt_y"/>
                                          </p:val>
                                        </p:tav>
                                      </p:tavLst>
                                    </p:anim>
                                  </p:childTnLst>
                                </p:cTn>
                              </p:par>
                            </p:childTnLst>
                          </p:cTn>
                        </p:par>
                      </p:childTnLst>
                    </p:cTn>
                  </p:par>
                  <p:par>
                    <p:cTn id="3106" fill="hold">
                      <p:stCondLst>
                        <p:cond delay="indefinite"/>
                      </p:stCondLst>
                      <p:childTnLst>
                        <p:par>
                          <p:cTn id="3107" fill="hold">
                            <p:stCondLst>
                              <p:cond delay="0"/>
                            </p:stCondLst>
                            <p:childTnLst>
                              <p:par>
                                <p:cTn id="3108" nodeType="clickEffect" fill="hold" presetClass="entr" presetID="1">
                                  <p:stCondLst>
                                    <p:cond delay="0"/>
                                  </p:stCondLst>
                                  <p:childTnLst>
                                    <p:set>
                                      <p:cBhvr>
                                        <p:cTn id="3109" dur="1" fill="hold">
                                          <p:stCondLst>
                                            <p:cond delay="0"/>
                                          </p:stCondLst>
                                        </p:cTn>
                                        <p:tgtEl>
                                          <p:spTgt spid="522">
                                            <p:txEl>
                                              <p:pRg st="0" end="0"/>
                                            </p:txEl>
                                          </p:spTgt>
                                        </p:tgtEl>
                                        <p:attrNameLst>
                                          <p:attrName>style.visibility</p:attrName>
                                        </p:attrNameLst>
                                      </p:cBhvr>
                                      <p:to>
                                        <p:strVal val="visible"/>
                                      </p:to>
                                    </p:set>
                                  </p:childTnLst>
                                </p:cTn>
                              </p:par>
                            </p:childTnLst>
                          </p:cTn>
                        </p:par>
                      </p:childTnLst>
                    </p:cTn>
                  </p:par>
                  <p:par>
                    <p:cTn id="3110" fill="hold">
                      <p:stCondLst>
                        <p:cond delay="indefinite"/>
                      </p:stCondLst>
                      <p:childTnLst>
                        <p:par>
                          <p:cTn id="3111" fill="hold">
                            <p:stCondLst>
                              <p:cond delay="0"/>
                            </p:stCondLst>
                            <p:childTnLst>
                              <p:par>
                                <p:cTn id="3112" nodeType="clickEffect" fill="hold" presetClass="entr" presetID="1">
                                  <p:stCondLst>
                                    <p:cond delay="0"/>
                                  </p:stCondLst>
                                  <p:childTnLst>
                                    <p:set>
                                      <p:cBhvr>
                                        <p:cTn id="3113" dur="1" fill="hold">
                                          <p:stCondLst>
                                            <p:cond delay="0"/>
                                          </p:stCondLst>
                                        </p:cTn>
                                        <p:tgtEl>
                                          <p:spTgt spid="522">
                                            <p:txEl>
                                              <p:pRg st="1" end="1"/>
                                            </p:txEl>
                                          </p:spTgt>
                                        </p:tgtEl>
                                        <p:attrNameLst>
                                          <p:attrName>style.visibility</p:attrName>
                                        </p:attrNameLst>
                                      </p:cBhvr>
                                      <p:to>
                                        <p:strVal val="visible"/>
                                      </p:to>
                                    </p:set>
                                  </p:childTnLst>
                                </p:cTn>
                              </p:par>
                              <p:par>
                                <p:cTn id="3114" nodeType="withEffect" fill="hold" presetClass="entr" presetID="1">
                                  <p:stCondLst>
                                    <p:cond delay="0"/>
                                  </p:stCondLst>
                                  <p:childTnLst>
                                    <p:set>
                                      <p:cBhvr>
                                        <p:cTn id="3115" dur="1" fill="hold">
                                          <p:stCondLst>
                                            <p:cond delay="0"/>
                                          </p:stCondLst>
                                        </p:cTn>
                                        <p:tgtEl>
                                          <p:spTgt spid="522">
                                            <p:txEl>
                                              <p:pRg st="2" end="2"/>
                                            </p:txEl>
                                          </p:spTgt>
                                        </p:tgtEl>
                                        <p:attrNameLst>
                                          <p:attrName>style.visibility</p:attrName>
                                        </p:attrNameLst>
                                      </p:cBhvr>
                                      <p:to>
                                        <p:strVal val="visible"/>
                                      </p:to>
                                    </p:set>
                                  </p:childTnLst>
                                </p:cTn>
                              </p:par>
                              <p:par>
                                <p:cTn id="3116" nodeType="withEffect" fill="hold" presetClass="entr" presetID="1">
                                  <p:stCondLst>
                                    <p:cond delay="0"/>
                                  </p:stCondLst>
                                  <p:childTnLst>
                                    <p:set>
                                      <p:cBhvr>
                                        <p:cTn id="3117" dur="1" fill="hold">
                                          <p:stCondLst>
                                            <p:cond delay="0"/>
                                          </p:stCondLst>
                                        </p:cTn>
                                        <p:tgtEl>
                                          <p:spTgt spid="522">
                                            <p:txEl>
                                              <p:pRg st="3" end="3"/>
                                            </p:txEl>
                                          </p:spTgt>
                                        </p:tgtEl>
                                        <p:attrNameLst>
                                          <p:attrName>style.visibility</p:attrName>
                                        </p:attrNameLst>
                                      </p:cBhvr>
                                      <p:to>
                                        <p:strVal val="visible"/>
                                      </p:to>
                                    </p:set>
                                  </p:childTnLst>
                                </p:cTn>
                              </p:par>
                              <p:par>
                                <p:cTn id="3118" nodeType="withEffect" fill="hold" presetClass="entr" presetID="1">
                                  <p:stCondLst>
                                    <p:cond delay="0"/>
                                  </p:stCondLst>
                                  <p:childTnLst>
                                    <p:set>
                                      <p:cBhvr>
                                        <p:cTn id="3119" dur="1" fill="hold">
                                          <p:stCondLst>
                                            <p:cond delay="0"/>
                                          </p:stCondLst>
                                        </p:cTn>
                                        <p:tgtEl>
                                          <p:spTgt spid="522">
                                            <p:txEl>
                                              <p:pRg st="4" end="4"/>
                                            </p:txEl>
                                          </p:spTgt>
                                        </p:tgtEl>
                                        <p:attrNameLst>
                                          <p:attrName>style.visibility</p:attrName>
                                        </p:attrNameLst>
                                      </p:cBhvr>
                                      <p:to>
                                        <p:strVal val="visible"/>
                                      </p:to>
                                    </p:set>
                                  </p:childTnLst>
                                </p:cTn>
                              </p:par>
                            </p:childTnLst>
                          </p:cTn>
                        </p:par>
                      </p:childTnLst>
                    </p:cTn>
                  </p:par>
                  <p:par>
                    <p:cTn id="3120" fill="hold">
                      <p:stCondLst>
                        <p:cond delay="indefinite"/>
                      </p:stCondLst>
                      <p:childTnLst>
                        <p:par>
                          <p:cTn id="3121" fill="hold">
                            <p:stCondLst>
                              <p:cond delay="0"/>
                            </p:stCondLst>
                            <p:childTnLst>
                              <p:par>
                                <p:cTn id="3122" nodeType="clickEffect" fill="hold" presetClass="entr" presetID="1">
                                  <p:stCondLst>
                                    <p:cond delay="0"/>
                                  </p:stCondLst>
                                  <p:childTnLst>
                                    <p:set>
                                      <p:cBhvr>
                                        <p:cTn id="3123" dur="1" fill="hold">
                                          <p:stCondLst>
                                            <p:cond delay="0"/>
                                          </p:stCondLst>
                                        </p:cTn>
                                        <p:tgtEl>
                                          <p:spTgt spid="522">
                                            <p:txEl>
                                              <p:pRg st="5" end="5"/>
                                            </p:txEl>
                                          </p:spTgt>
                                        </p:tgtEl>
                                        <p:attrNameLst>
                                          <p:attrName>style.visibility</p:attrName>
                                        </p:attrNameLst>
                                      </p:cBhvr>
                                      <p:to>
                                        <p:strVal val="visible"/>
                                      </p:to>
                                    </p:set>
                                  </p:childTnLst>
                                </p:cTn>
                              </p:par>
                            </p:childTnLst>
                          </p:cTn>
                        </p:par>
                      </p:childTnLst>
                    </p:cTn>
                  </p:par>
                  <p:par>
                    <p:cTn id="3124" fill="hold">
                      <p:stCondLst>
                        <p:cond delay="indefinite"/>
                      </p:stCondLst>
                      <p:childTnLst>
                        <p:par>
                          <p:cTn id="3125" fill="hold">
                            <p:stCondLst>
                              <p:cond delay="0"/>
                            </p:stCondLst>
                            <p:childTnLst>
                              <p:par>
                                <p:cTn id="3126" nodeType="clickEffect" fill="hold" presetClass="entr" presetID="1">
                                  <p:stCondLst>
                                    <p:cond delay="0"/>
                                  </p:stCondLst>
                                  <p:childTnLst>
                                    <p:set>
                                      <p:cBhvr>
                                        <p:cTn id="3127" dur="1" fill="hold">
                                          <p:stCondLst>
                                            <p:cond delay="0"/>
                                          </p:stCondLst>
                                        </p:cTn>
                                        <p:tgtEl>
                                          <p:spTgt spid="522">
                                            <p:txEl>
                                              <p:pRg st="6" end="6"/>
                                            </p:txEl>
                                          </p:spTgt>
                                        </p:tgtEl>
                                        <p:attrNameLst>
                                          <p:attrName>style.visibility</p:attrName>
                                        </p:attrNameLst>
                                      </p:cBhvr>
                                      <p:to>
                                        <p:strVal val="visible"/>
                                      </p:to>
                                    </p:set>
                                  </p:childTnLst>
                                </p:cTn>
                              </p:par>
                            </p:childTnLst>
                          </p:cTn>
                        </p:par>
                      </p:childTnLst>
                    </p:cTn>
                  </p:par>
                  <p:par>
                    <p:cTn id="3128" fill="hold">
                      <p:stCondLst>
                        <p:cond delay="indefinite"/>
                      </p:stCondLst>
                      <p:childTnLst>
                        <p:par>
                          <p:cTn id="3129" fill="hold">
                            <p:stCondLst>
                              <p:cond delay="0"/>
                            </p:stCondLst>
                            <p:childTnLst>
                              <p:par>
                                <p:cTn id="3130" nodeType="clickEffect" fill="hold" presetClass="entr" presetID="1">
                                  <p:stCondLst>
                                    <p:cond delay="0"/>
                                  </p:stCondLst>
                                  <p:childTnLst>
                                    <p:set>
                                      <p:cBhvr>
                                        <p:cTn id="3131" dur="1" fill="hold">
                                          <p:stCondLst>
                                            <p:cond delay="0"/>
                                          </p:stCondLst>
                                        </p:cTn>
                                        <p:tgtEl>
                                          <p:spTgt spid="522">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Siti dedicati alla mitologia</a:t>
            </a:r>
            <a:endParaRPr b="1" lang="it-IT" sz="3900" spc="-1" strike="noStrike">
              <a:solidFill>
                <a:srgbClr val="330066"/>
              </a:solidFill>
              <a:latin typeface="Arial"/>
            </a:endParaRPr>
          </a:p>
        </p:txBody>
      </p:sp>
      <p:sp>
        <p:nvSpPr>
          <p:cNvPr id="524"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lnSpc>
                <a:spcPct val="15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Mythology Project</a:t>
            </a:r>
            <a:endParaRPr b="0" lang="it-IT" sz="2600" spc="-1" strike="noStrike">
              <a:solidFill>
                <a:srgbClr val="008080"/>
              </a:solidFill>
              <a:latin typeface="Arial"/>
            </a:endParaRPr>
          </a:p>
          <a:p>
            <a:pPr marL="342720" indent="-342720">
              <a:lnSpc>
                <a:spcPct val="15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2"/>
              </a:rPr>
              <a:t>Classical </a:t>
            </a:r>
            <a:r>
              <a:rPr b="0" lang="it-IT" sz="2600" spc="-1" strike="noStrike" u="sng">
                <a:solidFill>
                  <a:srgbClr val="7e9ce8"/>
                </a:solidFill>
                <a:uFillTx/>
                <a:latin typeface="Arial"/>
                <a:hlinkClick r:id="rId3"/>
              </a:rPr>
              <a:t>Myth</a:t>
            </a:r>
            <a:r>
              <a:rPr b="0" lang="it-IT" sz="2600" spc="-1" strike="noStrike" u="sng">
                <a:solidFill>
                  <a:srgbClr val="7e9ce8"/>
                </a:solidFill>
                <a:uFillTx/>
                <a:latin typeface="Arial"/>
                <a:hlinkClick r:id="rId4"/>
              </a:rPr>
              <a:t> – The Ancient Sources</a:t>
            </a:r>
            <a:endParaRPr b="0" lang="it-IT" sz="2600" spc="-1" strike="noStrike">
              <a:solidFill>
                <a:srgbClr val="008080"/>
              </a:solidFill>
              <a:latin typeface="Arial"/>
            </a:endParaRPr>
          </a:p>
          <a:p>
            <a:pPr marL="342720" indent="-342720">
              <a:lnSpc>
                <a:spcPct val="15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5"/>
              </a:rPr>
              <a:t>Encyclopedia Mythica</a:t>
            </a:r>
            <a:endParaRPr b="0" lang="it-IT" sz="2600" spc="-1" strike="noStrike">
              <a:solidFill>
                <a:srgbClr val="008080"/>
              </a:solidFill>
              <a:latin typeface="Arial"/>
            </a:endParaRPr>
          </a:p>
          <a:p>
            <a:pPr marL="342720" indent="-342720">
              <a:lnSpc>
                <a:spcPct val="15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6"/>
              </a:rPr>
              <a:t>Pantheon</a:t>
            </a:r>
            <a:endParaRPr b="0" lang="it-IT" sz="2600" spc="-1" strike="noStrike">
              <a:solidFill>
                <a:srgbClr val="008080"/>
              </a:solidFill>
              <a:latin typeface="Arial"/>
            </a:endParaRPr>
          </a:p>
          <a:p>
            <a:pPr marL="342720" indent="-342720">
              <a:lnSpc>
                <a:spcPct val="15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7"/>
              </a:rPr>
              <a:t>Greek Mithology </a:t>
            </a:r>
            <a:r>
              <a:rPr b="0" lang="it-IT" sz="2600" spc="-1" strike="noStrike" u="sng">
                <a:solidFill>
                  <a:srgbClr val="7e9ce8"/>
                </a:solidFill>
                <a:uFillTx/>
                <a:latin typeface="Arial"/>
                <a:hlinkClick r:id="rId8"/>
              </a:rPr>
              <a:t>Links</a:t>
            </a:r>
            <a:endParaRPr b="0" lang="it-IT" sz="2600" spc="-1" strike="noStrike">
              <a:solidFill>
                <a:srgbClr val="008080"/>
              </a:solidFill>
              <a:latin typeface="Arial"/>
            </a:endParaRPr>
          </a:p>
          <a:p>
            <a:pPr marL="342720" indent="-342720">
              <a:lnSpc>
                <a:spcPct val="15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spTree>
  </p:cSld>
  <p:transition>
    <p:wedge/>
  </p:transition>
  <p:timing>
    <p:tnLst>
      <p:par>
        <p:cTn id="3132" dur="indefinite" restart="never" nodeType="tmRoot">
          <p:childTnLst>
            <p:seq>
              <p:cTn id="3133" dur="indefinite" nodeType="mainSeq">
                <p:childTnLst>
                  <p:par>
                    <p:cTn id="3134" fill="hold">
                      <p:stCondLst>
                        <p:cond delay="0"/>
                      </p:stCondLst>
                      <p:childTnLst>
                        <p:par>
                          <p:cTn id="3135" fill="hold">
                            <p:stCondLst>
                              <p:cond delay="0"/>
                            </p:stCondLst>
                            <p:childTnLst>
                              <p:par>
                                <p:cTn id="3136" nodeType="afterEffect" fill="hold" presetClass="entr" presetID="24">
                                  <p:stCondLst>
                                    <p:cond delay="0"/>
                                  </p:stCondLst>
                                  <p:childTnLst>
                                    <p:set>
                                      <p:cBhvr>
                                        <p:cTn id="3137" dur="1" fill="hold">
                                          <p:stCondLst>
                                            <p:cond delay="0"/>
                                          </p:stCondLst>
                                        </p:cTn>
                                        <p:tgtEl>
                                          <p:spTgt spid="523"/>
                                        </p:tgtEl>
                                        <p:attrNameLst>
                                          <p:attrName>style.visibility</p:attrName>
                                        </p:attrNameLst>
                                      </p:cBhvr>
                                      <p:to>
                                        <p:strVal val="visible"/>
                                      </p:to>
                                    </p:set>
                                    <p:animEffect filter="fade" transition="in">
                                      <p:cBhvr additive="repl">
                                        <p:cTn id="3138" dur="100"/>
                                        <p:tgtEl>
                                          <p:spTgt spid="523"/>
                                        </p:tgtEl>
                                      </p:cBhvr>
                                    </p:animEffect>
                                    <p:anim calcmode="lin" valueType="num">
                                      <p:cBhvr additive="repl">
                                        <p:cTn id="3139" dur="400" fill="hold"/>
                                        <p:tgtEl>
                                          <p:spTgt spid="523"/>
                                        </p:tgtEl>
                                        <p:attrNameLst>
                                          <p:attrName>ppt_x</p:attrName>
                                        </p:attrNameLst>
                                      </p:cBhvr>
                                      <p:tavLst>
                                        <p:tav tm="0">
                                          <p:val>
                                            <p:strVal val="#ppt_x"/>
                                          </p:val>
                                        </p:tav>
                                        <p:tav tm="100000">
                                          <p:val>
                                            <p:strVal val="#ppt_x"/>
                                          </p:val>
                                        </p:tav>
                                      </p:tavLst>
                                    </p:anim>
                                    <p:anim calcmode="lin" valueType="num">
                                      <p:cBhvr additive="repl">
                                        <p:cTn id="3140" dur="400" fill="hold"/>
                                        <p:tgtEl>
                                          <p:spTgt spid="523"/>
                                        </p:tgtEl>
                                        <p:attrNameLst>
                                          <p:attrName>ppt_y</p:attrName>
                                        </p:attrNameLst>
                                      </p:cBhvr>
                                      <p:tavLst>
                                        <p:tav tm="0">
                                          <p:val>
                                            <p:strVal val="#ppt_y+0.31"/>
                                          </p:val>
                                        </p:tav>
                                        <p:tav tm="100000">
                                          <p:val>
                                            <p:strVal val="#ppt_y+0.31"/>
                                          </p:val>
                                        </p:tav>
                                      </p:tavLst>
                                    </p:anim>
                                    <p:anim calcmode="lin" valueType="num">
                                      <p:cBhvr additive="repl">
                                        <p:cTn id="3141" dur="600" fill="hold">
                                          <p:stCondLst>
                                            <p:cond delay="400"/>
                                          </p:stCondLst>
                                        </p:cTn>
                                        <p:tgtEl>
                                          <p:spTgt spid="5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additive="repl">
                                        <p:cTn id="3142" dur="600" fill="hold">
                                          <p:stCondLst>
                                            <p:cond delay="400"/>
                                          </p:stCondLst>
                                        </p:cTn>
                                        <p:tgtEl>
                                          <p:spTgt spid="5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43" fill="hold">
                      <p:stCondLst>
                        <p:cond delay="indefinite"/>
                      </p:stCondLst>
                      <p:childTnLst>
                        <p:par>
                          <p:cTn id="3144" fill="hold">
                            <p:stCondLst>
                              <p:cond delay="0"/>
                            </p:stCondLst>
                            <p:childTnLst>
                              <p:par>
                                <p:cTn id="3145" nodeType="clickEffect" fill="hold" presetClass="entr" presetID="1">
                                  <p:stCondLst>
                                    <p:cond delay="0"/>
                                  </p:stCondLst>
                                  <p:childTnLst>
                                    <p:set>
                                      <p:cBhvr>
                                        <p:cTn id="3146" dur="1" fill="hold">
                                          <p:stCondLst>
                                            <p:cond delay="0"/>
                                          </p:stCondLst>
                                        </p:cTn>
                                        <p:tgtEl>
                                          <p:spTgt spid="524">
                                            <p:txEl>
                                              <p:pRg st="0" end="0"/>
                                            </p:txEl>
                                          </p:spTgt>
                                        </p:tgtEl>
                                        <p:attrNameLst>
                                          <p:attrName>style.visibility</p:attrName>
                                        </p:attrNameLst>
                                      </p:cBhvr>
                                      <p:to>
                                        <p:strVal val="visible"/>
                                      </p:to>
                                    </p:set>
                                  </p:childTnLst>
                                </p:cTn>
                              </p:par>
                            </p:childTnLst>
                          </p:cTn>
                        </p:par>
                      </p:childTnLst>
                    </p:cTn>
                  </p:par>
                  <p:par>
                    <p:cTn id="3147" fill="hold">
                      <p:stCondLst>
                        <p:cond delay="indefinite"/>
                      </p:stCondLst>
                      <p:childTnLst>
                        <p:par>
                          <p:cTn id="3148" fill="hold">
                            <p:stCondLst>
                              <p:cond delay="0"/>
                            </p:stCondLst>
                            <p:childTnLst>
                              <p:par>
                                <p:cTn id="3149" nodeType="clickEffect" fill="hold" presetClass="entr" presetID="1">
                                  <p:stCondLst>
                                    <p:cond delay="0"/>
                                  </p:stCondLst>
                                  <p:childTnLst>
                                    <p:set>
                                      <p:cBhvr>
                                        <p:cTn id="3150" dur="1" fill="hold">
                                          <p:stCondLst>
                                            <p:cond delay="0"/>
                                          </p:stCondLst>
                                        </p:cTn>
                                        <p:tgtEl>
                                          <p:spTgt spid="524">
                                            <p:txEl>
                                              <p:pRg st="1" end="1"/>
                                            </p:txEl>
                                          </p:spTgt>
                                        </p:tgtEl>
                                        <p:attrNameLst>
                                          <p:attrName>style.visibility</p:attrName>
                                        </p:attrNameLst>
                                      </p:cBhvr>
                                      <p:to>
                                        <p:strVal val="visible"/>
                                      </p:to>
                                    </p:set>
                                  </p:childTnLst>
                                </p:cTn>
                              </p:par>
                            </p:childTnLst>
                          </p:cTn>
                        </p:par>
                      </p:childTnLst>
                    </p:cTn>
                  </p:par>
                  <p:par>
                    <p:cTn id="3151" fill="hold">
                      <p:stCondLst>
                        <p:cond delay="indefinite"/>
                      </p:stCondLst>
                      <p:childTnLst>
                        <p:par>
                          <p:cTn id="3152" fill="hold">
                            <p:stCondLst>
                              <p:cond delay="0"/>
                            </p:stCondLst>
                            <p:childTnLst>
                              <p:par>
                                <p:cTn id="3153" nodeType="clickEffect" fill="hold" presetClass="entr" presetID="1">
                                  <p:stCondLst>
                                    <p:cond delay="0"/>
                                  </p:stCondLst>
                                  <p:childTnLst>
                                    <p:set>
                                      <p:cBhvr>
                                        <p:cTn id="3154" dur="1" fill="hold">
                                          <p:stCondLst>
                                            <p:cond delay="0"/>
                                          </p:stCondLst>
                                        </p:cTn>
                                        <p:tgtEl>
                                          <p:spTgt spid="524">
                                            <p:txEl>
                                              <p:pRg st="2" end="2"/>
                                            </p:txEl>
                                          </p:spTgt>
                                        </p:tgtEl>
                                        <p:attrNameLst>
                                          <p:attrName>style.visibility</p:attrName>
                                        </p:attrNameLst>
                                      </p:cBhvr>
                                      <p:to>
                                        <p:strVal val="visible"/>
                                      </p:to>
                                    </p:set>
                                  </p:childTnLst>
                                </p:cTn>
                              </p:par>
                            </p:childTnLst>
                          </p:cTn>
                        </p:par>
                      </p:childTnLst>
                    </p:cTn>
                  </p:par>
                  <p:par>
                    <p:cTn id="3155" fill="hold">
                      <p:stCondLst>
                        <p:cond delay="indefinite"/>
                      </p:stCondLst>
                      <p:childTnLst>
                        <p:par>
                          <p:cTn id="3156" fill="hold">
                            <p:stCondLst>
                              <p:cond delay="0"/>
                            </p:stCondLst>
                            <p:childTnLst>
                              <p:par>
                                <p:cTn id="3157" nodeType="clickEffect" fill="hold" presetClass="entr" presetID="1">
                                  <p:stCondLst>
                                    <p:cond delay="0"/>
                                  </p:stCondLst>
                                  <p:childTnLst>
                                    <p:set>
                                      <p:cBhvr>
                                        <p:cTn id="3158" dur="1" fill="hold">
                                          <p:stCondLst>
                                            <p:cond delay="0"/>
                                          </p:stCondLst>
                                        </p:cTn>
                                        <p:tgtEl>
                                          <p:spTgt spid="524">
                                            <p:txEl>
                                              <p:pRg st="3" end="3"/>
                                            </p:txEl>
                                          </p:spTgt>
                                        </p:tgtEl>
                                        <p:attrNameLst>
                                          <p:attrName>style.visibility</p:attrName>
                                        </p:attrNameLst>
                                      </p:cBhvr>
                                      <p:to>
                                        <p:strVal val="visible"/>
                                      </p:to>
                                    </p:set>
                                  </p:childTnLst>
                                </p:cTn>
                              </p:par>
                            </p:childTnLst>
                          </p:cTn>
                        </p:par>
                      </p:childTnLst>
                    </p:cTn>
                  </p:par>
                  <p:par>
                    <p:cTn id="3159" fill="hold">
                      <p:stCondLst>
                        <p:cond delay="indefinite"/>
                      </p:stCondLst>
                      <p:childTnLst>
                        <p:par>
                          <p:cTn id="3160" fill="hold">
                            <p:stCondLst>
                              <p:cond delay="0"/>
                            </p:stCondLst>
                            <p:childTnLst>
                              <p:par>
                                <p:cTn id="3161" nodeType="clickEffect" fill="hold" presetClass="entr" presetID="1">
                                  <p:stCondLst>
                                    <p:cond delay="0"/>
                                  </p:stCondLst>
                                  <p:childTnLst>
                                    <p:set>
                                      <p:cBhvr>
                                        <p:cTn id="3162" dur="1" fill="hold">
                                          <p:stCondLst>
                                            <p:cond delay="0"/>
                                          </p:stCondLst>
                                        </p:cTn>
                                        <p:tgtEl>
                                          <p:spTgt spid="52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0" name="TextShape 1"/>
          <p:cNvSpPr txBox="1"/>
          <p:nvPr/>
        </p:nvSpPr>
        <p:spPr>
          <a:xfrm>
            <a:off x="323640" y="1890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Struttura ipertestuale</a:t>
            </a:r>
            <a:endParaRPr b="1" lang="it-IT" sz="3900" spc="-1" strike="noStrike">
              <a:solidFill>
                <a:srgbClr val="330066"/>
              </a:solidFill>
              <a:latin typeface="Arial"/>
            </a:endParaRPr>
          </a:p>
        </p:txBody>
      </p:sp>
      <p:grpSp>
        <p:nvGrpSpPr>
          <p:cNvPr id="201" name="Group 2"/>
          <p:cNvGrpSpPr/>
          <p:nvPr/>
        </p:nvGrpSpPr>
        <p:grpSpPr>
          <a:xfrm>
            <a:off x="833400" y="1490760"/>
            <a:ext cx="6366240" cy="4415760"/>
            <a:chOff x="833400" y="1490760"/>
            <a:chExt cx="6366240" cy="4415760"/>
          </a:xfrm>
        </p:grpSpPr>
        <p:sp>
          <p:nvSpPr>
            <p:cNvPr id="202" name="CustomShape 3"/>
            <p:cNvSpPr/>
            <p:nvPr/>
          </p:nvSpPr>
          <p:spPr>
            <a:xfrm>
              <a:off x="5436000" y="1490760"/>
              <a:ext cx="741240" cy="1040040"/>
            </a:xfrm>
            <a:prstGeom prst="rect">
              <a:avLst/>
            </a:prstGeom>
            <a:solidFill>
              <a:srgbClr val="008000"/>
            </a:solidFill>
            <a:ln w="9360">
              <a:solidFill>
                <a:srgbClr val="339966"/>
              </a:solidFill>
              <a:miter/>
            </a:ln>
          </p:spPr>
          <p:style>
            <a:lnRef idx="0"/>
            <a:fillRef idx="0"/>
            <a:effectRef idx="0"/>
            <a:fontRef idx="minor"/>
          </p:style>
        </p:sp>
        <p:sp>
          <p:nvSpPr>
            <p:cNvPr id="203" name="CustomShape 4"/>
            <p:cNvSpPr/>
            <p:nvPr/>
          </p:nvSpPr>
          <p:spPr>
            <a:xfrm>
              <a:off x="833400" y="2721240"/>
              <a:ext cx="742320" cy="1040040"/>
            </a:xfrm>
            <a:prstGeom prst="rect">
              <a:avLst/>
            </a:prstGeom>
            <a:solidFill>
              <a:srgbClr val="008000"/>
            </a:solidFill>
            <a:ln w="9360">
              <a:solidFill>
                <a:srgbClr val="000000"/>
              </a:solidFill>
              <a:miter/>
            </a:ln>
          </p:spPr>
          <p:style>
            <a:lnRef idx="0"/>
            <a:fillRef idx="0"/>
            <a:effectRef idx="0"/>
            <a:fontRef idx="minor"/>
          </p:style>
        </p:sp>
        <p:sp>
          <p:nvSpPr>
            <p:cNvPr id="204" name="CustomShape 5"/>
            <p:cNvSpPr/>
            <p:nvPr/>
          </p:nvSpPr>
          <p:spPr>
            <a:xfrm>
              <a:off x="2418840" y="3660120"/>
              <a:ext cx="742320" cy="1040040"/>
            </a:xfrm>
            <a:prstGeom prst="rect">
              <a:avLst/>
            </a:prstGeom>
            <a:solidFill>
              <a:srgbClr val="ffffff"/>
            </a:solidFill>
            <a:ln w="9360">
              <a:solidFill>
                <a:srgbClr val="000000"/>
              </a:solidFill>
              <a:miter/>
            </a:ln>
          </p:spPr>
          <p:style>
            <a:lnRef idx="0"/>
            <a:fillRef idx="0"/>
            <a:effectRef idx="0"/>
            <a:fontRef idx="minor"/>
          </p:style>
        </p:sp>
        <p:sp>
          <p:nvSpPr>
            <p:cNvPr id="205" name="CustomShape 6"/>
            <p:cNvSpPr/>
            <p:nvPr/>
          </p:nvSpPr>
          <p:spPr>
            <a:xfrm>
              <a:off x="4498920" y="3537000"/>
              <a:ext cx="743400" cy="1040040"/>
            </a:xfrm>
            <a:prstGeom prst="rect">
              <a:avLst/>
            </a:prstGeom>
            <a:solidFill>
              <a:srgbClr val="ffffff"/>
            </a:solidFill>
            <a:ln w="9360">
              <a:solidFill>
                <a:srgbClr val="000000"/>
              </a:solidFill>
              <a:miter/>
            </a:ln>
          </p:spPr>
          <p:style>
            <a:lnRef idx="0"/>
            <a:fillRef idx="0"/>
            <a:effectRef idx="0"/>
            <a:fontRef idx="minor"/>
          </p:style>
        </p:sp>
        <p:sp>
          <p:nvSpPr>
            <p:cNvPr id="206" name="CustomShape 7"/>
            <p:cNvSpPr/>
            <p:nvPr/>
          </p:nvSpPr>
          <p:spPr>
            <a:xfrm>
              <a:off x="4052520" y="1864080"/>
              <a:ext cx="742320" cy="1040040"/>
            </a:xfrm>
            <a:prstGeom prst="rect">
              <a:avLst/>
            </a:prstGeom>
            <a:solidFill>
              <a:srgbClr val="ffffff"/>
            </a:solidFill>
            <a:ln w="9360">
              <a:solidFill>
                <a:srgbClr val="000000"/>
              </a:solidFill>
              <a:miter/>
            </a:ln>
          </p:spPr>
          <p:style>
            <a:lnRef idx="0"/>
            <a:fillRef idx="0"/>
            <a:effectRef idx="0"/>
            <a:fontRef idx="minor"/>
          </p:style>
        </p:sp>
        <p:sp>
          <p:nvSpPr>
            <p:cNvPr id="207" name="CustomShape 8"/>
            <p:cNvSpPr/>
            <p:nvPr/>
          </p:nvSpPr>
          <p:spPr>
            <a:xfrm>
              <a:off x="6457320" y="3120840"/>
              <a:ext cx="742320" cy="1040040"/>
            </a:xfrm>
            <a:prstGeom prst="rect">
              <a:avLst/>
            </a:prstGeom>
            <a:solidFill>
              <a:srgbClr val="ffffff"/>
            </a:solidFill>
            <a:ln w="9360">
              <a:solidFill>
                <a:srgbClr val="000000"/>
              </a:solidFill>
              <a:miter/>
            </a:ln>
          </p:spPr>
          <p:style>
            <a:lnRef idx="0"/>
            <a:fillRef idx="0"/>
            <a:effectRef idx="0"/>
            <a:fontRef idx="minor"/>
          </p:style>
        </p:sp>
        <p:sp>
          <p:nvSpPr>
            <p:cNvPr id="208" name="CustomShape 9"/>
            <p:cNvSpPr/>
            <p:nvPr/>
          </p:nvSpPr>
          <p:spPr>
            <a:xfrm>
              <a:off x="3458880" y="4866480"/>
              <a:ext cx="742680" cy="1040040"/>
            </a:xfrm>
            <a:prstGeom prst="rect">
              <a:avLst/>
            </a:prstGeom>
            <a:solidFill>
              <a:srgbClr val="008000"/>
            </a:solidFill>
            <a:ln w="9360">
              <a:solidFill>
                <a:srgbClr val="000000"/>
              </a:solidFill>
              <a:miter/>
            </a:ln>
          </p:spPr>
          <p:style>
            <a:lnRef idx="0"/>
            <a:fillRef idx="0"/>
            <a:effectRef idx="0"/>
            <a:fontRef idx="minor"/>
          </p:style>
        </p:sp>
        <p:sp>
          <p:nvSpPr>
            <p:cNvPr id="209" name="Line 10"/>
            <p:cNvSpPr/>
            <p:nvPr/>
          </p:nvSpPr>
          <p:spPr>
            <a:xfrm flipV="1">
              <a:off x="1575720" y="2305800"/>
              <a:ext cx="2476800" cy="814680"/>
            </a:xfrm>
            <a:prstGeom prst="line">
              <a:avLst/>
            </a:prstGeom>
            <a:ln w="9360">
              <a:solidFill>
                <a:srgbClr val="000000"/>
              </a:solidFill>
              <a:miter/>
              <a:tailEnd len="med" type="triangle" w="med"/>
            </a:ln>
          </p:spPr>
          <p:style>
            <a:lnRef idx="0"/>
            <a:fillRef idx="0"/>
            <a:effectRef idx="0"/>
            <a:fontRef idx="minor"/>
          </p:style>
        </p:sp>
        <p:sp>
          <p:nvSpPr>
            <p:cNvPr id="210" name="Line 11"/>
            <p:cNvSpPr/>
            <p:nvPr/>
          </p:nvSpPr>
          <p:spPr>
            <a:xfrm flipH="1">
              <a:off x="3161160" y="2904120"/>
              <a:ext cx="891000" cy="1256760"/>
            </a:xfrm>
            <a:prstGeom prst="line">
              <a:avLst/>
            </a:prstGeom>
            <a:ln w="9360">
              <a:solidFill>
                <a:srgbClr val="000000"/>
              </a:solidFill>
              <a:miter/>
              <a:tailEnd len="med" type="triangle" w="med"/>
            </a:ln>
          </p:spPr>
          <p:style>
            <a:lnRef idx="0"/>
            <a:fillRef idx="0"/>
            <a:effectRef idx="0"/>
            <a:fontRef idx="minor"/>
          </p:style>
        </p:sp>
        <p:sp>
          <p:nvSpPr>
            <p:cNvPr id="211" name="Line 12"/>
            <p:cNvSpPr/>
            <p:nvPr/>
          </p:nvSpPr>
          <p:spPr>
            <a:xfrm flipH="1">
              <a:off x="3890520" y="2904120"/>
              <a:ext cx="441720" cy="1962360"/>
            </a:xfrm>
            <a:prstGeom prst="line">
              <a:avLst/>
            </a:prstGeom>
            <a:ln w="9360">
              <a:solidFill>
                <a:srgbClr val="000000"/>
              </a:solidFill>
              <a:miter/>
              <a:tailEnd len="med" type="triangle" w="med"/>
            </a:ln>
          </p:spPr>
          <p:style>
            <a:lnRef idx="0"/>
            <a:fillRef idx="0"/>
            <a:effectRef idx="0"/>
            <a:fontRef idx="minor"/>
          </p:style>
        </p:sp>
        <p:sp>
          <p:nvSpPr>
            <p:cNvPr id="212" name="Line 13"/>
            <p:cNvSpPr/>
            <p:nvPr/>
          </p:nvSpPr>
          <p:spPr>
            <a:xfrm>
              <a:off x="4795200" y="2904120"/>
              <a:ext cx="76320" cy="632520"/>
            </a:xfrm>
            <a:prstGeom prst="line">
              <a:avLst/>
            </a:prstGeom>
            <a:ln w="9360">
              <a:solidFill>
                <a:srgbClr val="000000"/>
              </a:solidFill>
              <a:miter/>
              <a:tailEnd len="med" type="triangle" w="med"/>
            </a:ln>
          </p:spPr>
          <p:style>
            <a:lnRef idx="0"/>
            <a:fillRef idx="0"/>
            <a:effectRef idx="0"/>
            <a:fontRef idx="minor"/>
          </p:style>
        </p:sp>
        <p:sp>
          <p:nvSpPr>
            <p:cNvPr id="213" name="Line 14"/>
            <p:cNvSpPr/>
            <p:nvPr/>
          </p:nvSpPr>
          <p:spPr>
            <a:xfrm flipH="1">
              <a:off x="4794840" y="2306160"/>
              <a:ext cx="640440" cy="224640"/>
            </a:xfrm>
            <a:prstGeom prst="line">
              <a:avLst/>
            </a:prstGeom>
            <a:ln w="9360">
              <a:solidFill>
                <a:srgbClr val="000000"/>
              </a:solidFill>
              <a:miter/>
              <a:tailEnd len="med" type="triangle" w="med"/>
            </a:ln>
          </p:spPr>
          <p:style>
            <a:lnRef idx="0"/>
            <a:fillRef idx="0"/>
            <a:effectRef idx="0"/>
            <a:fontRef idx="minor"/>
          </p:style>
        </p:sp>
        <p:sp>
          <p:nvSpPr>
            <p:cNvPr id="214" name="Line 15"/>
            <p:cNvSpPr/>
            <p:nvPr/>
          </p:nvSpPr>
          <p:spPr>
            <a:xfrm flipH="1">
              <a:off x="5133960" y="2530800"/>
              <a:ext cx="635040" cy="1005840"/>
            </a:xfrm>
            <a:prstGeom prst="line">
              <a:avLst/>
            </a:prstGeom>
            <a:ln w="9360">
              <a:solidFill>
                <a:srgbClr val="000000"/>
              </a:solidFill>
              <a:miter/>
              <a:tailEnd len="med" type="triangle" w="med"/>
            </a:ln>
          </p:spPr>
          <p:style>
            <a:lnRef idx="0"/>
            <a:fillRef idx="0"/>
            <a:effectRef idx="0"/>
            <a:fontRef idx="minor"/>
          </p:style>
        </p:sp>
        <p:sp>
          <p:nvSpPr>
            <p:cNvPr id="215" name="Line 16"/>
            <p:cNvSpPr/>
            <p:nvPr/>
          </p:nvSpPr>
          <p:spPr>
            <a:xfrm>
              <a:off x="6074640" y="2530800"/>
              <a:ext cx="382320" cy="590040"/>
            </a:xfrm>
            <a:prstGeom prst="line">
              <a:avLst/>
            </a:prstGeom>
            <a:ln w="9360">
              <a:solidFill>
                <a:srgbClr val="000000"/>
              </a:solidFill>
              <a:miter/>
              <a:tailEnd len="med" type="triangle" w="med"/>
            </a:ln>
          </p:spPr>
          <p:style>
            <a:lnRef idx="0"/>
            <a:fillRef idx="0"/>
            <a:effectRef idx="0"/>
            <a:fontRef idx="minor"/>
          </p:style>
        </p:sp>
        <p:sp>
          <p:nvSpPr>
            <p:cNvPr id="216" name="Line 17"/>
            <p:cNvSpPr/>
            <p:nvPr/>
          </p:nvSpPr>
          <p:spPr>
            <a:xfrm flipH="1" flipV="1">
              <a:off x="2992680" y="4700520"/>
              <a:ext cx="465480" cy="812880"/>
            </a:xfrm>
            <a:prstGeom prst="line">
              <a:avLst/>
            </a:prstGeom>
            <a:ln w="9360">
              <a:solidFill>
                <a:srgbClr val="000000"/>
              </a:solidFill>
              <a:miter/>
              <a:tailEnd len="med" type="triangle" w="med"/>
            </a:ln>
          </p:spPr>
          <p:style>
            <a:lnRef idx="0"/>
            <a:fillRef idx="0"/>
            <a:effectRef idx="0"/>
            <a:fontRef idx="minor"/>
          </p:style>
        </p:sp>
        <p:sp>
          <p:nvSpPr>
            <p:cNvPr id="217" name="Line 18"/>
            <p:cNvSpPr/>
            <p:nvPr/>
          </p:nvSpPr>
          <p:spPr>
            <a:xfrm>
              <a:off x="1575720" y="3761640"/>
              <a:ext cx="843120" cy="618480"/>
            </a:xfrm>
            <a:prstGeom prst="line">
              <a:avLst/>
            </a:prstGeom>
            <a:ln w="9360">
              <a:solidFill>
                <a:srgbClr val="000000"/>
              </a:solidFill>
              <a:miter/>
              <a:tailEnd len="med" type="triangle" w="med"/>
            </a:ln>
          </p:spPr>
          <p:style>
            <a:lnRef idx="0"/>
            <a:fillRef idx="0"/>
            <a:effectRef idx="0"/>
            <a:fontRef idx="minor"/>
          </p:style>
        </p:sp>
        <p:sp>
          <p:nvSpPr>
            <p:cNvPr id="218" name="Line 19"/>
            <p:cNvSpPr/>
            <p:nvPr/>
          </p:nvSpPr>
          <p:spPr>
            <a:xfrm flipV="1">
              <a:off x="5242680" y="3761640"/>
              <a:ext cx="1214640" cy="493920"/>
            </a:xfrm>
            <a:prstGeom prst="line">
              <a:avLst/>
            </a:prstGeom>
            <a:ln w="9360">
              <a:solidFill>
                <a:srgbClr val="000000"/>
              </a:solidFill>
              <a:miter/>
              <a:tailEnd len="med" type="triangle" w="med"/>
            </a:ln>
          </p:spPr>
          <p:style>
            <a:lnRef idx="0"/>
            <a:fillRef idx="0"/>
            <a:effectRef idx="0"/>
            <a:fontRef idx="minor"/>
          </p:style>
        </p:sp>
        <p:sp>
          <p:nvSpPr>
            <p:cNvPr id="219" name="Line 20"/>
            <p:cNvSpPr/>
            <p:nvPr/>
          </p:nvSpPr>
          <p:spPr>
            <a:xfrm flipH="1">
              <a:off x="4201200" y="4577040"/>
              <a:ext cx="593640" cy="576360"/>
            </a:xfrm>
            <a:prstGeom prst="line">
              <a:avLst/>
            </a:prstGeom>
            <a:ln w="9360">
              <a:solidFill>
                <a:srgbClr val="000000"/>
              </a:solidFill>
              <a:miter/>
              <a:tailEnd len="med" type="triangle" w="med"/>
            </a:ln>
          </p:spPr>
          <p:style>
            <a:lnRef idx="0"/>
            <a:fillRef idx="0"/>
            <a:effectRef idx="0"/>
            <a:fontRef idx="minor"/>
          </p:style>
        </p:sp>
        <p:sp>
          <p:nvSpPr>
            <p:cNvPr id="220" name="CustomShape 21"/>
            <p:cNvSpPr/>
            <p:nvPr/>
          </p:nvSpPr>
          <p:spPr>
            <a:xfrm>
              <a:off x="5436000" y="1490760"/>
              <a:ext cx="741240" cy="104004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000" spc="-1" strike="noStrike">
                  <a:solidFill>
                    <a:srgbClr val="000000"/>
                  </a:solidFill>
                  <a:latin typeface="Arial"/>
                </a:rPr>
                <a:t>ingresso</a:t>
              </a:r>
              <a:endParaRPr b="0" lang="it-IT" sz="1000" spc="-1" strike="noStrike">
                <a:solidFill>
                  <a:srgbClr val="000000"/>
                </a:solidFill>
                <a:latin typeface="Times New Roman"/>
              </a:endParaRPr>
            </a:p>
          </p:txBody>
        </p:sp>
        <p:sp>
          <p:nvSpPr>
            <p:cNvPr id="221" name="Line 22"/>
            <p:cNvSpPr/>
            <p:nvPr/>
          </p:nvSpPr>
          <p:spPr>
            <a:xfrm flipV="1">
              <a:off x="4795200" y="1864080"/>
              <a:ext cx="640440" cy="193680"/>
            </a:xfrm>
            <a:prstGeom prst="line">
              <a:avLst/>
            </a:prstGeom>
            <a:ln w="9360">
              <a:solidFill>
                <a:srgbClr val="000000"/>
              </a:solidFill>
              <a:miter/>
              <a:tailEnd len="med" type="triangle" w="med"/>
            </a:ln>
          </p:spPr>
          <p:style>
            <a:lnRef idx="0"/>
            <a:fillRef idx="0"/>
            <a:effectRef idx="0"/>
            <a:fontRef idx="minor"/>
          </p:style>
        </p:sp>
        <p:sp>
          <p:nvSpPr>
            <p:cNvPr id="222" name="Line 23"/>
            <p:cNvSpPr/>
            <p:nvPr/>
          </p:nvSpPr>
          <p:spPr>
            <a:xfrm flipV="1">
              <a:off x="2508480" y="2057400"/>
              <a:ext cx="2927160" cy="1602360"/>
            </a:xfrm>
            <a:prstGeom prst="line">
              <a:avLst/>
            </a:prstGeom>
            <a:ln w="9360">
              <a:solidFill>
                <a:srgbClr val="000000"/>
              </a:solidFill>
              <a:miter/>
              <a:tailEnd len="med" type="triangle" w="med"/>
            </a:ln>
          </p:spPr>
          <p:style>
            <a:lnRef idx="0"/>
            <a:fillRef idx="0"/>
            <a:effectRef idx="0"/>
            <a:fontRef idx="minor"/>
          </p:style>
        </p:sp>
        <p:sp>
          <p:nvSpPr>
            <p:cNvPr id="223" name="Line 24"/>
            <p:cNvSpPr/>
            <p:nvPr/>
          </p:nvSpPr>
          <p:spPr>
            <a:xfrm flipV="1">
              <a:off x="4052520" y="2530440"/>
              <a:ext cx="1383120" cy="2335320"/>
            </a:xfrm>
            <a:prstGeom prst="line">
              <a:avLst/>
            </a:prstGeom>
            <a:ln w="9360">
              <a:solidFill>
                <a:srgbClr val="000000"/>
              </a:solidFill>
              <a:miter/>
              <a:tailEnd len="med" type="triangle" w="med"/>
            </a:ln>
          </p:spPr>
          <p:style>
            <a:lnRef idx="0"/>
            <a:fillRef idx="0"/>
            <a:effectRef idx="0"/>
            <a:fontRef idx="minor"/>
          </p:style>
        </p:sp>
        <p:sp>
          <p:nvSpPr>
            <p:cNvPr id="224" name="Line 25"/>
            <p:cNvSpPr/>
            <p:nvPr/>
          </p:nvSpPr>
          <p:spPr>
            <a:xfrm flipV="1">
              <a:off x="4242960" y="4158720"/>
              <a:ext cx="2228400" cy="1337040"/>
            </a:xfrm>
            <a:prstGeom prst="line">
              <a:avLst/>
            </a:prstGeom>
            <a:ln w="9360">
              <a:solidFill>
                <a:srgbClr val="000000"/>
              </a:solidFill>
              <a:miter/>
              <a:tailEnd len="med" type="triangle" w="med"/>
            </a:ln>
          </p:spPr>
          <p:style>
            <a:lnRef idx="0"/>
            <a:fillRef idx="0"/>
            <a:effectRef idx="0"/>
            <a:fontRef idx="minor"/>
          </p:style>
        </p:sp>
        <p:sp>
          <p:nvSpPr>
            <p:cNvPr id="225" name="Line 26"/>
            <p:cNvSpPr/>
            <p:nvPr/>
          </p:nvSpPr>
          <p:spPr>
            <a:xfrm flipV="1">
              <a:off x="3203280" y="3861360"/>
              <a:ext cx="1337040" cy="594360"/>
            </a:xfrm>
            <a:prstGeom prst="line">
              <a:avLst/>
            </a:prstGeom>
            <a:ln w="9360">
              <a:solidFill>
                <a:srgbClr val="000000"/>
              </a:solidFill>
              <a:miter/>
              <a:tailEnd len="med" type="triangle" w="med"/>
            </a:ln>
          </p:spPr>
          <p:style>
            <a:lnRef idx="0"/>
            <a:fillRef idx="0"/>
            <a:effectRef idx="0"/>
            <a:fontRef idx="minor"/>
          </p:style>
        </p:sp>
        <p:sp>
          <p:nvSpPr>
            <p:cNvPr id="226" name="Line 27"/>
            <p:cNvSpPr/>
            <p:nvPr/>
          </p:nvSpPr>
          <p:spPr>
            <a:xfrm>
              <a:off x="1569240" y="3267360"/>
              <a:ext cx="4902120" cy="0"/>
            </a:xfrm>
            <a:prstGeom prst="line">
              <a:avLst/>
            </a:prstGeom>
            <a:ln w="9360">
              <a:solidFill>
                <a:srgbClr val="000000"/>
              </a:solidFill>
              <a:miter/>
              <a:tailEnd len="med" type="triangle" w="med"/>
            </a:ln>
          </p:spPr>
          <p:style>
            <a:lnRef idx="0"/>
            <a:fillRef idx="0"/>
            <a:effectRef idx="0"/>
            <a:fontRef idx="minor"/>
          </p:style>
        </p:sp>
      </p:grpSp>
    </p:spTree>
  </p:cSld>
  <p:transition>
    <p:wedge/>
  </p:transition>
  <p:timing>
    <p:tnLst>
      <p:par>
        <p:cTn id="255" dur="indefinite" restart="never" nodeType="tmRoot">
          <p:childTnLst>
            <p:seq>
              <p:cTn id="256" dur="indefinite" nodeType="mainSeq">
                <p:childTnLst>
                  <p:par>
                    <p:cTn id="257" fill="hold">
                      <p:stCondLst>
                        <p:cond delay="0"/>
                      </p:stCondLst>
                      <p:childTnLst>
                        <p:par>
                          <p:cTn id="258" fill="hold">
                            <p:stCondLst>
                              <p:cond delay="0"/>
                            </p:stCondLst>
                            <p:childTnLst>
                              <p:par>
                                <p:cTn id="259" nodeType="afterEffect" fill="hold" presetClass="entr" presetID="24">
                                  <p:stCondLst>
                                    <p:cond delay="0"/>
                                  </p:stCondLst>
                                  <p:childTnLst>
                                    <p:set>
                                      <p:cBhvr>
                                        <p:cTn id="260" dur="1" fill="hold">
                                          <p:stCondLst>
                                            <p:cond delay="0"/>
                                          </p:stCondLst>
                                        </p:cTn>
                                        <p:tgtEl>
                                          <p:spTgt spid="200"/>
                                        </p:tgtEl>
                                        <p:attrNameLst>
                                          <p:attrName>style.visibility</p:attrName>
                                        </p:attrNameLst>
                                      </p:cBhvr>
                                      <p:to>
                                        <p:strVal val="visible"/>
                                      </p:to>
                                    </p:set>
                                    <p:anim calcmode="lin" valueType="num">
                                      <p:cBhvr additive="repl">
                                        <p:cTn id="261" dur="500" fill="hold"/>
                                        <p:tgtEl>
                                          <p:spTgt spid="200"/>
                                        </p:tgtEl>
                                        <p:attrNameLst>
                                          <p:attrName>ppt_w</p:attrName>
                                        </p:attrNameLst>
                                      </p:cBhvr>
                                      <p:tavLst>
                                        <p:tav tm="0">
                                          <p:val>
                                            <p:strVal val="0"/>
                                          </p:val>
                                        </p:tav>
                                        <p:tav tm="100000">
                                          <p:val>
                                            <p:strVal val="#ppt_w"/>
                                          </p:val>
                                        </p:tav>
                                      </p:tavLst>
                                    </p:anim>
                                    <p:anim calcmode="lin" valueType="num">
                                      <p:cBhvr additive="repl">
                                        <p:cTn id="262" dur="500" fill="hold"/>
                                        <p:tgtEl>
                                          <p:spTgt spid="200"/>
                                        </p:tgtEl>
                                        <p:attrNameLst>
                                          <p:attrName>ppt_h</p:attrName>
                                        </p:attrNameLst>
                                      </p:cBhvr>
                                      <p:tavLst>
                                        <p:tav tm="0">
                                          <p:val>
                                            <p:strVal val="0"/>
                                          </p:val>
                                        </p:tav>
                                        <p:tav tm="100000">
                                          <p:val>
                                            <p:strVal val="#ppt_h"/>
                                          </p:val>
                                        </p:tav>
                                      </p:tavLst>
                                    </p:anim>
                                    <p:animEffect filter="fade" transition="in">
                                      <p:cBhvr additive="repl">
                                        <p:cTn id="263"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5" name="TextShape 1"/>
          <p:cNvSpPr txBox="1"/>
          <p:nvPr/>
        </p:nvSpPr>
        <p:spPr>
          <a:xfrm>
            <a:off x="250560" y="404280"/>
            <a:ext cx="7543800" cy="129564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L’influsso dei testi greci sulla letteratura e sul cinema moderno</a:t>
            </a:r>
            <a:endParaRPr b="1" lang="it-IT" sz="3500" spc="-1" strike="noStrike">
              <a:solidFill>
                <a:srgbClr val="330066"/>
              </a:solidFill>
              <a:latin typeface="Arial"/>
            </a:endParaRPr>
          </a:p>
        </p:txBody>
      </p:sp>
      <p:sp>
        <p:nvSpPr>
          <p:cNvPr id="526" name="TextShape 2"/>
          <p:cNvSpPr txBox="1"/>
          <p:nvPr/>
        </p:nvSpPr>
        <p:spPr>
          <a:xfrm>
            <a:off x="395280" y="1773000"/>
            <a:ext cx="8229600" cy="4141800"/>
          </a:xfrm>
          <a:prstGeom prst="rect">
            <a:avLst/>
          </a:prstGeom>
          <a:noFill/>
          <a:ln w="0">
            <a:noFill/>
          </a:ln>
        </p:spPr>
        <p:txBody>
          <a:bodyPr lIns="90000" rIns="90000" tIns="46800" bIns="46800">
            <a:normAutofit/>
          </a:bodyPr>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008080"/>
                </a:solidFill>
                <a:latin typeface="Arial"/>
              </a:rPr>
              <a:t>Un </a:t>
            </a:r>
            <a:r>
              <a:rPr b="0" lang="it-IT" sz="2600" spc="-1" strike="noStrike" u="sng">
                <a:solidFill>
                  <a:srgbClr val="7e9ce8"/>
                </a:solidFill>
                <a:uFillTx/>
                <a:latin typeface="Arial"/>
                <a:hlinkClick r:id="rId1"/>
              </a:rPr>
              <a:t>elenco di racconti e storie classiche </a:t>
            </a:r>
            <a:r>
              <a:rPr b="1" lang="it-IT" sz="2600" spc="-1" strike="noStrike">
                <a:solidFill>
                  <a:srgbClr val="008080"/>
                </a:solidFill>
                <a:latin typeface="Arial"/>
              </a:rPr>
              <a:t>riprese nella letteratura anglosassone</a:t>
            </a:r>
            <a:endParaRPr b="0" lang="it-IT" sz="2600" spc="-1" strike="noStrike">
              <a:solidFill>
                <a:srgbClr val="008080"/>
              </a:solidFill>
              <a:latin typeface="Arial"/>
            </a:endParaRPr>
          </a:p>
          <a:p>
            <a:pPr lvl="1" marL="691920" indent="-347760">
              <a:lnSpc>
                <a:spcPct val="90000"/>
              </a:lnSpc>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ff660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008080"/>
                </a:solidFill>
                <a:latin typeface="Arial"/>
              </a:rPr>
              <a:t>Una rassegna cronologica di romanzi e film a cura della </a:t>
            </a:r>
            <a:r>
              <a:rPr b="0" lang="it-IT" sz="2600" spc="-1" strike="noStrike" u="sng">
                <a:solidFill>
                  <a:srgbClr val="7e9ce8"/>
                </a:solidFill>
                <a:uFillTx/>
                <a:latin typeface="Arial"/>
                <a:hlinkClick r:id="rId2"/>
              </a:rPr>
              <a:t>Royal </a:t>
            </a:r>
            <a:r>
              <a:rPr b="0" lang="it-IT" sz="2600" spc="-1" strike="noStrike" u="sng">
                <a:solidFill>
                  <a:srgbClr val="7e9ce8"/>
                </a:solidFill>
                <a:uFillTx/>
                <a:latin typeface="Arial"/>
                <a:hlinkClick r:id="rId3"/>
              </a:rPr>
              <a:t>Halloway</a:t>
            </a:r>
            <a:r>
              <a:rPr b="0" lang="it-IT" sz="2600" spc="-1" strike="noStrike" u="sng">
                <a:solidFill>
                  <a:srgbClr val="7e9ce8"/>
                </a:solidFill>
                <a:uFillTx/>
                <a:latin typeface="Arial"/>
                <a:hlinkClick r:id="rId4"/>
              </a:rPr>
              <a:t> </a:t>
            </a:r>
            <a:r>
              <a:rPr b="1" lang="it-IT" sz="2600" spc="-1" strike="noStrike">
                <a:solidFill>
                  <a:srgbClr val="008080"/>
                </a:solidFill>
                <a:latin typeface="Arial"/>
              </a:rPr>
              <a:t>– Università di Londra</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spTree>
  </p:cSld>
  <p:transition>
    <p:wedge/>
  </p:transition>
  <p:timing>
    <p:tnLst>
      <p:par>
        <p:cTn id="3163" dur="indefinite" restart="never" nodeType="tmRoot">
          <p:childTnLst>
            <p:seq>
              <p:cTn id="3164" dur="indefinite" nodeType="mainSeq">
                <p:childTnLst>
                  <p:par>
                    <p:cTn id="3165" fill="hold">
                      <p:stCondLst>
                        <p:cond delay="0"/>
                      </p:stCondLst>
                      <p:childTnLst>
                        <p:par>
                          <p:cTn id="3166" fill="hold">
                            <p:stCondLst>
                              <p:cond delay="0"/>
                            </p:stCondLst>
                            <p:childTnLst>
                              <p:par>
                                <p:cTn id="3167" nodeType="afterEffect" fill="hold" presetClass="entr" presetID="24">
                                  <p:stCondLst>
                                    <p:cond delay="0"/>
                                  </p:stCondLst>
                                  <p:childTnLst>
                                    <p:set>
                                      <p:cBhvr>
                                        <p:cTn id="3168" dur="1" fill="hold">
                                          <p:stCondLst>
                                            <p:cond delay="0"/>
                                          </p:stCondLst>
                                        </p:cTn>
                                        <p:tgtEl>
                                          <p:spTgt spid="525"/>
                                        </p:tgtEl>
                                        <p:attrNameLst>
                                          <p:attrName>style.visibility</p:attrName>
                                        </p:attrNameLst>
                                      </p:cBhvr>
                                      <p:to>
                                        <p:strVal val="visible"/>
                                      </p:to>
                                    </p:set>
                                    <p:animEffect filter="randombar(horizontal)" transition="in">
                                      <p:cBhvr additive="repl">
                                        <p:cTn id="3169" dur="500"/>
                                        <p:tgtEl>
                                          <p:spTgt spid="525"/>
                                        </p:tgtEl>
                                      </p:cBhvr>
                                    </p:animEffect>
                                  </p:childTnLst>
                                </p:cTn>
                              </p:par>
                            </p:childTnLst>
                          </p:cTn>
                        </p:par>
                      </p:childTnLst>
                    </p:cTn>
                  </p:par>
                  <p:par>
                    <p:cTn id="3170" fill="hold">
                      <p:stCondLst>
                        <p:cond delay="indefinite"/>
                      </p:stCondLst>
                      <p:childTnLst>
                        <p:par>
                          <p:cTn id="3171" fill="hold">
                            <p:stCondLst>
                              <p:cond delay="0"/>
                            </p:stCondLst>
                            <p:childTnLst>
                              <p:par>
                                <p:cTn id="3172" nodeType="clickEffect" fill="hold" presetClass="entr" presetID="1">
                                  <p:stCondLst>
                                    <p:cond delay="0"/>
                                  </p:stCondLst>
                                  <p:childTnLst>
                                    <p:set>
                                      <p:cBhvr>
                                        <p:cTn id="3173" dur="1" fill="hold">
                                          <p:stCondLst>
                                            <p:cond delay="0"/>
                                          </p:stCondLst>
                                        </p:cTn>
                                        <p:tgtEl>
                                          <p:spTgt spid="526">
                                            <p:txEl>
                                              <p:pRg st="1" end="1"/>
                                            </p:txEl>
                                          </p:spTgt>
                                        </p:tgtEl>
                                        <p:attrNameLst>
                                          <p:attrName>style.visibility</p:attrName>
                                        </p:attrNameLst>
                                      </p:cBhvr>
                                      <p:to>
                                        <p:strVal val="visible"/>
                                      </p:to>
                                    </p:set>
                                  </p:childTnLst>
                                </p:cTn>
                              </p:par>
                            </p:childTnLst>
                          </p:cTn>
                        </p:par>
                      </p:childTnLst>
                    </p:cTn>
                  </p:par>
                  <p:par>
                    <p:cTn id="3174" fill="hold">
                      <p:stCondLst>
                        <p:cond delay="indefinite"/>
                      </p:stCondLst>
                      <p:childTnLst>
                        <p:par>
                          <p:cTn id="3175" fill="hold">
                            <p:stCondLst>
                              <p:cond delay="0"/>
                            </p:stCondLst>
                            <p:childTnLst>
                              <p:par>
                                <p:cTn id="3176" nodeType="clickEffect" fill="hold" presetClass="entr" presetID="1">
                                  <p:stCondLst>
                                    <p:cond delay="0"/>
                                  </p:stCondLst>
                                  <p:childTnLst>
                                    <p:set>
                                      <p:cBhvr>
                                        <p:cTn id="3177" dur="1" fill="hold">
                                          <p:stCondLst>
                                            <p:cond delay="0"/>
                                          </p:stCondLst>
                                        </p:cTn>
                                        <p:tgtEl>
                                          <p:spTgt spid="52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7"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Il teatro greco</a:t>
            </a:r>
            <a:endParaRPr b="1" lang="it-IT" sz="3900" spc="-1" strike="noStrike">
              <a:solidFill>
                <a:srgbClr val="330066"/>
              </a:solidFill>
              <a:latin typeface="Arial"/>
            </a:endParaRPr>
          </a:p>
        </p:txBody>
      </p:sp>
      <p:sp>
        <p:nvSpPr>
          <p:cNvPr id="528" name="TextShape 2"/>
          <p:cNvSpPr txBox="1"/>
          <p:nvPr/>
        </p:nvSpPr>
        <p:spPr>
          <a:xfrm>
            <a:off x="456840" y="1719360"/>
            <a:ext cx="403380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Didascalia </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pic>
        <p:nvPicPr>
          <p:cNvPr id="529" name="" descr=""/>
          <p:cNvPicPr/>
          <p:nvPr/>
        </p:nvPicPr>
        <p:blipFill>
          <a:blip r:embed="rId2"/>
          <a:stretch/>
        </p:blipFill>
        <p:spPr>
          <a:xfrm>
            <a:off x="5076720" y="1197000"/>
            <a:ext cx="3027600" cy="1441440"/>
          </a:xfrm>
          <a:prstGeom prst="rect">
            <a:avLst/>
          </a:prstGeom>
          <a:ln w="0">
            <a:noFill/>
          </a:ln>
        </p:spPr>
      </p:pic>
      <p:sp>
        <p:nvSpPr>
          <p:cNvPr id="530" name="CustomShape 3"/>
          <p:cNvSpPr/>
          <p:nvPr/>
        </p:nvSpPr>
        <p:spPr>
          <a:xfrm>
            <a:off x="4572000" y="4066920"/>
            <a:ext cx="4037040" cy="11912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pc="-1" strike="noStrike">
                <a:solidFill>
                  <a:srgbClr val="000000"/>
                </a:solidFill>
                <a:latin typeface="Arial"/>
              </a:rPr>
              <a:t>Didaskalia</a:t>
            </a:r>
            <a:r>
              <a:rPr b="0" lang="en-US" sz="1800" spc="-1" strike="noStrike">
                <a:solidFill>
                  <a:srgbClr val="000000"/>
                </a:solidFill>
                <a:latin typeface="Arial"/>
              </a:rPr>
              <a:t> is an electronic resource and journal dedicated to the study of ancient Greek and Roman drama in performance. </a:t>
            </a:r>
            <a:endParaRPr b="0" lang="it-IT" sz="1800" spc="-1" strike="noStrike">
              <a:solidFill>
                <a:srgbClr val="000000"/>
              </a:solidFill>
              <a:latin typeface="Times New Roman"/>
            </a:endParaRPr>
          </a:p>
        </p:txBody>
      </p:sp>
      <p:pic>
        <p:nvPicPr>
          <p:cNvPr id="531" name="" descr=""/>
          <p:cNvPicPr/>
          <p:nvPr/>
        </p:nvPicPr>
        <p:blipFill>
          <a:blip r:embed="rId3"/>
          <a:stretch/>
        </p:blipFill>
        <p:spPr>
          <a:xfrm>
            <a:off x="611280" y="2852640"/>
            <a:ext cx="3143160" cy="2514600"/>
          </a:xfrm>
          <a:prstGeom prst="rect">
            <a:avLst/>
          </a:prstGeom>
          <a:ln w="0">
            <a:noFill/>
          </a:ln>
        </p:spPr>
      </p:pic>
    </p:spTree>
  </p:cSld>
  <p:transition>
    <p:wedge/>
  </p:transition>
  <p:timing>
    <p:tnLst>
      <p:par>
        <p:cTn id="3178" dur="indefinite" restart="never" nodeType="tmRoot">
          <p:childTnLst>
            <p:seq>
              <p:cTn id="3179" dur="indefinite" nodeType="mainSeq">
                <p:childTnLst>
                  <p:par>
                    <p:cTn id="3180" fill="hold">
                      <p:stCondLst>
                        <p:cond delay="0"/>
                      </p:stCondLst>
                      <p:childTnLst>
                        <p:par>
                          <p:cTn id="3181" fill="hold">
                            <p:stCondLst>
                              <p:cond delay="0"/>
                            </p:stCondLst>
                            <p:childTnLst>
                              <p:par>
                                <p:cTn id="3182" nodeType="afterEffect" fill="hold" presetClass="entr" presetID="24">
                                  <p:stCondLst>
                                    <p:cond delay="0"/>
                                  </p:stCondLst>
                                  <p:childTnLst>
                                    <p:set>
                                      <p:cBhvr>
                                        <p:cTn id="3183" dur="1" fill="hold">
                                          <p:stCondLst>
                                            <p:cond delay="0"/>
                                          </p:stCondLst>
                                        </p:cTn>
                                        <p:tgtEl>
                                          <p:spTgt spid="527"/>
                                        </p:tgtEl>
                                        <p:attrNameLst>
                                          <p:attrName>style.visibility</p:attrName>
                                        </p:attrNameLst>
                                      </p:cBhvr>
                                      <p:to>
                                        <p:strVal val="visible"/>
                                      </p:to>
                                    </p:set>
                                    <p:anim calcmode="lin" valueType="num">
                                      <p:cBhvr additive="repl">
                                        <p:cTn id="3184" dur="500" fill="hold"/>
                                        <p:tgtEl>
                                          <p:spTgt spid="527"/>
                                        </p:tgtEl>
                                        <p:attrNameLst>
                                          <p:attrName>ppt_w</p:attrName>
                                        </p:attrNameLst>
                                      </p:cBhvr>
                                      <p:tavLst>
                                        <p:tav tm="0">
                                          <p:val>
                                            <p:strVal val="0"/>
                                          </p:val>
                                        </p:tav>
                                        <p:tav tm="100000">
                                          <p:val>
                                            <p:strVal val="#ppt_w"/>
                                          </p:val>
                                        </p:tav>
                                      </p:tavLst>
                                    </p:anim>
                                    <p:anim calcmode="lin" valueType="num">
                                      <p:cBhvr additive="repl">
                                        <p:cTn id="3185" dur="500" fill="hold"/>
                                        <p:tgtEl>
                                          <p:spTgt spid="527"/>
                                        </p:tgtEl>
                                        <p:attrNameLst>
                                          <p:attrName>ppt_h</p:attrName>
                                        </p:attrNameLst>
                                      </p:cBhvr>
                                      <p:tavLst>
                                        <p:tav tm="0">
                                          <p:val>
                                            <p:strVal val="0"/>
                                          </p:val>
                                        </p:tav>
                                        <p:tav tm="100000">
                                          <p:val>
                                            <p:strVal val="#ppt_h"/>
                                          </p:val>
                                        </p:tav>
                                      </p:tavLst>
                                    </p:anim>
                                    <p:anim calcmode="lin" valueType="num">
                                      <p:cBhvr additive="repl">
                                        <p:cTn id="3186" dur="500" fill="hold"/>
                                        <p:tgtEl>
                                          <p:spTgt spid="527"/>
                                        </p:tgtEl>
                                        <p:attrNameLst>
                                          <p:attrName>r</p:attrName>
                                        </p:attrNameLst>
                                      </p:cBhvr>
                                      <p:tavLst>
                                        <p:tav tm="0">
                                          <p:val>
                                            <p:strVal val="360"/>
                                          </p:val>
                                        </p:tav>
                                        <p:tav tm="100000">
                                          <p:val>
                                            <p:strVal val="0"/>
                                          </p:val>
                                        </p:tav>
                                      </p:tavLst>
                                    </p:anim>
                                    <p:animEffect filter="fade" transition="in">
                                      <p:cBhvr additive="repl">
                                        <p:cTn id="3187" dur="500"/>
                                        <p:tgtEl>
                                          <p:spTgt spid="527"/>
                                        </p:tgtEl>
                                      </p:cBhvr>
                                    </p:animEffect>
                                  </p:childTnLst>
                                </p:cTn>
                              </p:par>
                            </p:childTnLst>
                          </p:cTn>
                        </p:par>
                      </p:childTnLst>
                    </p:cTn>
                  </p:par>
                  <p:par>
                    <p:cTn id="3188" fill="hold">
                      <p:stCondLst>
                        <p:cond delay="indefinite"/>
                      </p:stCondLst>
                      <p:childTnLst>
                        <p:par>
                          <p:cTn id="3189" fill="hold">
                            <p:stCondLst>
                              <p:cond delay="0"/>
                            </p:stCondLst>
                            <p:childTnLst>
                              <p:par>
                                <p:cTn id="3190" nodeType="clickEffect" fill="hold" presetClass="entr" presetID="1">
                                  <p:stCondLst>
                                    <p:cond delay="0"/>
                                  </p:stCondLst>
                                  <p:childTnLst>
                                    <p:set>
                                      <p:cBhvr>
                                        <p:cTn id="3191" dur="1" fill="hold">
                                          <p:stCondLst>
                                            <p:cond delay="0"/>
                                          </p:stCondLst>
                                        </p:cTn>
                                        <p:tgtEl>
                                          <p:spTgt spid="528">
                                            <p:txEl>
                                              <p:pRg st="0" end="0"/>
                                            </p:txEl>
                                          </p:spTgt>
                                        </p:tgtEl>
                                        <p:attrNameLst>
                                          <p:attrName>style.visibility</p:attrName>
                                        </p:attrNameLst>
                                      </p:cBhvr>
                                      <p:to>
                                        <p:strVal val="visible"/>
                                      </p:to>
                                    </p:set>
                                  </p:childTnLst>
                                </p:cTn>
                              </p:par>
                            </p:childTnLst>
                          </p:cTn>
                        </p:par>
                      </p:childTnLst>
                    </p:cTn>
                  </p:par>
                  <p:par>
                    <p:cTn id="3192" fill="hold">
                      <p:stCondLst>
                        <p:cond delay="indefinite"/>
                      </p:stCondLst>
                      <p:childTnLst>
                        <p:par>
                          <p:cTn id="3193" fill="hold">
                            <p:stCondLst>
                              <p:cond delay="0"/>
                            </p:stCondLst>
                            <p:childTnLst>
                              <p:par>
                                <p:cTn id="3194" nodeType="clickEffect" fill="hold" presetClass="entr" presetID="1">
                                  <p:stCondLst>
                                    <p:cond delay="0"/>
                                  </p:stCondLst>
                                  <p:childTnLst>
                                    <p:set>
                                      <p:cBhvr>
                                        <p:cTn id="3195"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2" name="TextShape 1"/>
          <p:cNvSpPr txBox="1"/>
          <p:nvPr/>
        </p:nvSpPr>
        <p:spPr>
          <a:xfrm>
            <a:off x="468000" y="836640"/>
            <a:ext cx="7126200" cy="10764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Rappresentazioni del dramma greco e romano</a:t>
            </a:r>
            <a:endParaRPr b="1" lang="it-IT" sz="3500" spc="-1" strike="noStrike">
              <a:solidFill>
                <a:srgbClr val="330066"/>
              </a:solidFill>
              <a:latin typeface="Arial"/>
            </a:endParaRPr>
          </a:p>
        </p:txBody>
      </p:sp>
      <p:sp>
        <p:nvSpPr>
          <p:cNvPr id="533" name="TextShape 2"/>
          <p:cNvSpPr txBox="1"/>
          <p:nvPr/>
        </p:nvSpPr>
        <p:spPr>
          <a:xfrm>
            <a:off x="520560" y="2377800"/>
            <a:ext cx="6067440" cy="269388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Archivio dell’Università di Oxford</a:t>
            </a: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Per accedervi bisogna essere registrati</a:t>
            </a:r>
            <a:endParaRPr b="0" lang="it-IT" sz="2200" spc="-1" strike="noStrike">
              <a:solidFill>
                <a:srgbClr val="ff6600"/>
              </a:solidFill>
              <a:latin typeface="Arial"/>
            </a:endParaRPr>
          </a:p>
        </p:txBody>
      </p:sp>
      <p:pic>
        <p:nvPicPr>
          <p:cNvPr id="534" name="" descr="Mask by kind permission of Jocelyn Herbert"/>
          <p:cNvPicPr/>
          <p:nvPr/>
        </p:nvPicPr>
        <p:blipFill>
          <a:blip r:embed="rId2"/>
          <a:stretch/>
        </p:blipFill>
        <p:spPr>
          <a:xfrm>
            <a:off x="7093080" y="2308320"/>
            <a:ext cx="1333440" cy="1751040"/>
          </a:xfrm>
          <a:prstGeom prst="rect">
            <a:avLst/>
          </a:prstGeom>
          <a:ln w="0">
            <a:noFill/>
          </a:ln>
        </p:spPr>
      </p:pic>
    </p:spTree>
  </p:cSld>
  <p:transition>
    <p:wedge/>
  </p:transition>
  <p:timing>
    <p:tnLst>
      <p:par>
        <p:cTn id="3196" dur="indefinite" restart="never" nodeType="tmRoot">
          <p:childTnLst>
            <p:seq>
              <p:cTn id="3197" dur="indefinite" nodeType="mainSeq">
                <p:childTnLst>
                  <p:par>
                    <p:cTn id="3198" fill="hold">
                      <p:stCondLst>
                        <p:cond delay="0"/>
                      </p:stCondLst>
                      <p:childTnLst>
                        <p:par>
                          <p:cTn id="3199" fill="hold">
                            <p:stCondLst>
                              <p:cond delay="0"/>
                            </p:stCondLst>
                            <p:childTnLst>
                              <p:par>
                                <p:cTn id="3200" nodeType="afterEffect" fill="hold" presetClass="entr" presetID="24">
                                  <p:stCondLst>
                                    <p:cond delay="0"/>
                                  </p:stCondLst>
                                  <p:childTnLst>
                                    <p:set>
                                      <p:cBhvr>
                                        <p:cTn id="3201" dur="1" fill="hold">
                                          <p:stCondLst>
                                            <p:cond delay="0"/>
                                          </p:stCondLst>
                                        </p:cTn>
                                        <p:tgtEl>
                                          <p:spTgt spid="532"/>
                                        </p:tgtEl>
                                        <p:attrNameLst>
                                          <p:attrName>style.visibility</p:attrName>
                                        </p:attrNameLst>
                                      </p:cBhvr>
                                      <p:to>
                                        <p:strVal val="visible"/>
                                      </p:to>
                                    </p:set>
                                    <p:anim calcmode="lin" valueType="num">
                                      <p:cBhvr additive="repl">
                                        <p:cTn id="3202" dur="1000" fill="hold"/>
                                        <p:tgtEl>
                                          <p:spTgt spid="532"/>
                                        </p:tgtEl>
                                        <p:attrNameLst>
                                          <p:attrName>ppt_x</p:attrName>
                                        </p:attrNameLst>
                                      </p:cBhvr>
                                      <p:tavLst>
                                        <p:tav tm="0">
                                          <p:val>
                                            <p:strVal val="#ppt_x-.2"/>
                                          </p:val>
                                        </p:tav>
                                        <p:tav tm="100000">
                                          <p:val>
                                            <p:strVal val="#ppt_x"/>
                                          </p:val>
                                        </p:tav>
                                      </p:tavLst>
                                    </p:anim>
                                    <p:anim calcmode="lin" valueType="num">
                                      <p:cBhvr additive="repl">
                                        <p:cTn id="3203" dur="1000" fill="hold"/>
                                        <p:tgtEl>
                                          <p:spTgt spid="532"/>
                                        </p:tgtEl>
                                        <p:attrNameLst>
                                          <p:attrName>ppt_y</p:attrName>
                                        </p:attrNameLst>
                                      </p:cBhvr>
                                      <p:tavLst>
                                        <p:tav tm="0">
                                          <p:val>
                                            <p:strVal val="#ppt_y"/>
                                          </p:val>
                                        </p:tav>
                                        <p:tav tm="100000">
                                          <p:val>
                                            <p:strVal val="#ppt_y"/>
                                          </p:val>
                                        </p:tav>
                                      </p:tavLst>
                                    </p:anim>
                                    <p:animEffect filter="wipe(right)" transition="in">
                                      <p:cBhvr additive="repl">
                                        <p:cTn id="3204" dur="1000"/>
                                        <p:tgtEl>
                                          <p:spTgt spid="532"/>
                                        </p:tgtEl>
                                      </p:cBhvr>
                                    </p:animEffect>
                                  </p:childTnLst>
                                </p:cTn>
                              </p:par>
                            </p:childTnLst>
                          </p:cTn>
                        </p:par>
                      </p:childTnLst>
                    </p:cTn>
                  </p:par>
                  <p:par>
                    <p:cTn id="3205" fill="hold">
                      <p:stCondLst>
                        <p:cond delay="indefinite"/>
                      </p:stCondLst>
                      <p:childTnLst>
                        <p:par>
                          <p:cTn id="3206" fill="hold">
                            <p:stCondLst>
                              <p:cond delay="0"/>
                            </p:stCondLst>
                            <p:childTnLst>
                              <p:par>
                                <p:cTn id="3207" nodeType="clickEffect" fill="hold" presetClass="entr" presetID="1">
                                  <p:stCondLst>
                                    <p:cond delay="0"/>
                                  </p:stCondLst>
                                  <p:childTnLst>
                                    <p:set>
                                      <p:cBhvr>
                                        <p:cTn id="3208" dur="1" fill="hold">
                                          <p:stCondLst>
                                            <p:cond delay="0"/>
                                          </p:stCondLst>
                                        </p:cTn>
                                        <p:tgtEl>
                                          <p:spTgt spid="533">
                                            <p:txEl>
                                              <p:pRg st="0" end="0"/>
                                            </p:txEl>
                                          </p:spTgt>
                                        </p:tgtEl>
                                        <p:attrNameLst>
                                          <p:attrName>style.visibility</p:attrName>
                                        </p:attrNameLst>
                                      </p:cBhvr>
                                      <p:to>
                                        <p:strVal val="visible"/>
                                      </p:to>
                                    </p:set>
                                  </p:childTnLst>
                                </p:cTn>
                              </p:par>
                            </p:childTnLst>
                          </p:cTn>
                        </p:par>
                      </p:childTnLst>
                    </p:cTn>
                  </p:par>
                  <p:par>
                    <p:cTn id="3209" fill="hold">
                      <p:stCondLst>
                        <p:cond delay="indefinite"/>
                      </p:stCondLst>
                      <p:childTnLst>
                        <p:par>
                          <p:cTn id="3210" fill="hold">
                            <p:stCondLst>
                              <p:cond delay="0"/>
                            </p:stCondLst>
                            <p:childTnLst>
                              <p:par>
                                <p:cTn id="3211" nodeType="clickEffect" fill="hold" presetClass="entr" presetID="1">
                                  <p:stCondLst>
                                    <p:cond delay="0"/>
                                  </p:stCondLst>
                                  <p:childTnLst>
                                    <p:set>
                                      <p:cBhvr>
                                        <p:cTn id="3212" dur="1" fill="hold">
                                          <p:stCondLst>
                                            <p:cond delay="0"/>
                                          </p:stCondLst>
                                        </p:cTn>
                                        <p:tgtEl>
                                          <p:spTgt spid="533">
                                            <p:txEl>
                                              <p:pRg st="1" end="1"/>
                                            </p:txEl>
                                          </p:spTgt>
                                        </p:tgtEl>
                                        <p:attrNameLst>
                                          <p:attrName>style.visibility</p:attrName>
                                        </p:attrNameLst>
                                      </p:cBhvr>
                                      <p:to>
                                        <p:strVal val="visible"/>
                                      </p:to>
                                    </p:set>
                                  </p:childTnLst>
                                </p:cTn>
                              </p:par>
                            </p:childTnLst>
                          </p:cTn>
                        </p:par>
                      </p:childTnLst>
                    </p:cTn>
                  </p:par>
                  <p:par>
                    <p:cTn id="3213" fill="hold">
                      <p:stCondLst>
                        <p:cond delay="indefinite"/>
                      </p:stCondLst>
                      <p:childTnLst>
                        <p:par>
                          <p:cTn id="3214" fill="hold">
                            <p:stCondLst>
                              <p:cond delay="0"/>
                            </p:stCondLst>
                            <p:childTnLst>
                              <p:par>
                                <p:cTn id="3215" nodeType="clickEffect" fill="hold" presetClass="entr" presetID="1">
                                  <p:stCondLst>
                                    <p:cond delay="0"/>
                                  </p:stCondLst>
                                  <p:childTnLst>
                                    <p:set>
                                      <p:cBhvr>
                                        <p:cTn id="3216"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La musica</a:t>
            </a:r>
            <a:endParaRPr b="1" lang="it-IT" sz="3900" spc="-1" strike="noStrike">
              <a:solidFill>
                <a:srgbClr val="330066"/>
              </a:solidFill>
              <a:latin typeface="Arial"/>
            </a:endParaRPr>
          </a:p>
        </p:txBody>
      </p:sp>
      <p:sp>
        <p:nvSpPr>
          <p:cNvPr id="536" name="TextShape 2"/>
          <p:cNvSpPr txBox="1"/>
          <p:nvPr/>
        </p:nvSpPr>
        <p:spPr>
          <a:xfrm>
            <a:off x="457200" y="1719360"/>
            <a:ext cx="5843520" cy="4411440"/>
          </a:xfrm>
          <a:prstGeom prst="rect">
            <a:avLst/>
          </a:prstGeom>
          <a:noFill/>
          <a:ln w="0">
            <a:noFill/>
          </a:ln>
        </p:spPr>
        <p:txBody>
          <a:bodyPr lIns="90000" rIns="90000" tIns="46800" bIns="46800">
            <a:normAutofit/>
          </a:bodyPr>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200" spc="-1" strike="noStrike">
                <a:solidFill>
                  <a:srgbClr val="008080"/>
                </a:solidFill>
                <a:latin typeface="Arial"/>
              </a:rPr>
              <a:t>Ancient Greek Music</a:t>
            </a:r>
            <a:endParaRPr b="0" lang="it-IT" sz="2200" spc="-1" strike="noStrike">
              <a:solidFill>
                <a:srgbClr val="008080"/>
              </a:solidFill>
              <a:latin typeface="Arial"/>
            </a:endParaRPr>
          </a:p>
          <a:p>
            <a:pPr lvl="1" marL="691920" indent="-34776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at the Austrian Academy of Sciences a cura di</a:t>
            </a:r>
            <a:r>
              <a:rPr b="1" lang="it-IT" sz="2000" spc="-1" strike="noStrike">
                <a:solidFill>
                  <a:srgbClr val="ff6600"/>
                </a:solidFill>
                <a:latin typeface="Arial"/>
              </a:rPr>
              <a:t>  Stefan Hagel</a:t>
            </a:r>
            <a:endParaRPr b="0" lang="it-IT" sz="2000" spc="-1" strike="noStrike">
              <a:solidFill>
                <a:srgbClr val="ff6600"/>
              </a:solidFill>
              <a:latin typeface="Arial"/>
            </a:endParaRPr>
          </a:p>
          <a:p>
            <a:pPr lvl="1" marL="691920" indent="-34776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2000" spc="-1" strike="noStrike">
                <a:solidFill>
                  <a:srgbClr val="ff6600"/>
                </a:solidFill>
                <a:latin typeface="Arial"/>
              </a:rPr>
              <a:t>Consente di ascoltare quel che resta dell’antica musica greca</a:t>
            </a:r>
            <a:endParaRPr b="0" lang="it-IT" sz="2000" spc="-1" strike="noStrike">
              <a:solidFill>
                <a:srgbClr val="ff6600"/>
              </a:solidFill>
              <a:latin typeface="Arial"/>
            </a:endParaRPr>
          </a:p>
          <a:p>
            <a:pPr lvl="1" marL="691920" indent="-34776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ff6600"/>
              </a:solidFill>
              <a:latin typeface="Arial"/>
            </a:endParaRPr>
          </a:p>
          <a:p>
            <a:pPr lvl="1" marL="691920" indent="-34776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2000" spc="-1" strike="noStrike">
                <a:solidFill>
                  <a:srgbClr val="ff6600"/>
                </a:solidFill>
                <a:latin typeface="Arial"/>
              </a:rPr>
              <a:t>Homeric Singing: </a:t>
            </a:r>
            <a:br/>
            <a:r>
              <a:rPr b="1" lang="it-IT" sz="2000" spc="-1" strike="noStrike">
                <a:solidFill>
                  <a:srgbClr val="ff6600"/>
                </a:solidFill>
                <a:latin typeface="Arial"/>
              </a:rPr>
              <a:t>un esempio: il canto di Demodoco (Od. VIII, 267-366)</a:t>
            </a:r>
            <a:endParaRPr b="0" lang="it-IT" sz="2000" spc="-1" strike="noStrike">
              <a:solidFill>
                <a:srgbClr val="ff6600"/>
              </a:solidFill>
              <a:latin typeface="Arial"/>
            </a:endParaRPr>
          </a:p>
          <a:p>
            <a:pPr lvl="1" marL="691920" indent="-34776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ff6600"/>
              </a:solidFill>
              <a:latin typeface="Arial"/>
            </a:endParaRPr>
          </a:p>
          <a:p>
            <a:pPr marL="342720" indent="-342720">
              <a:lnSpc>
                <a:spcPct val="90000"/>
              </a:lnSpc>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2200" spc="-1" strike="noStrike">
                <a:solidFill>
                  <a:srgbClr val="008080"/>
                </a:solidFill>
                <a:latin typeface="Arial"/>
              </a:rPr>
              <a:t>La pronuncia del greco</a:t>
            </a:r>
            <a:endParaRPr b="0" lang="it-IT" sz="2200" spc="-1" strike="noStrike">
              <a:solidFill>
                <a:srgbClr val="008080"/>
              </a:solidFill>
              <a:latin typeface="Arial"/>
            </a:endParaRPr>
          </a:p>
          <a:p>
            <a:pPr lvl="1" marL="691920" indent="-34776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2000" spc="-1" strike="noStrike">
                <a:solidFill>
                  <a:srgbClr val="ff6600"/>
                </a:solidFill>
                <a:latin typeface="Arial"/>
              </a:rPr>
              <a:t>The Sound of Ancient Greek - Classical Pronunciation</a:t>
            </a:r>
            <a:endParaRPr b="0" lang="it-IT" sz="2000" spc="-1" strike="noStrike">
              <a:solidFill>
                <a:srgbClr val="ff6600"/>
              </a:solidFill>
              <a:latin typeface="Arial"/>
            </a:endParaRPr>
          </a:p>
          <a:p>
            <a:pPr marL="342720" indent="-342720">
              <a:lnSpc>
                <a:spcPct val="9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008080"/>
              </a:solidFill>
              <a:latin typeface="Arial"/>
            </a:endParaRPr>
          </a:p>
        </p:txBody>
      </p:sp>
      <p:pic>
        <p:nvPicPr>
          <p:cNvPr id="537" name="" descr=""/>
          <p:cNvPicPr/>
          <p:nvPr/>
        </p:nvPicPr>
        <p:blipFill>
          <a:blip r:embed="rId1"/>
          <a:stretch/>
        </p:blipFill>
        <p:spPr>
          <a:xfrm>
            <a:off x="6372360" y="1628640"/>
            <a:ext cx="2465280" cy="3745080"/>
          </a:xfrm>
          <a:prstGeom prst="rect">
            <a:avLst/>
          </a:prstGeom>
          <a:ln w="0">
            <a:noFill/>
          </a:ln>
        </p:spPr>
      </p:pic>
    </p:spTree>
  </p:cSld>
  <p:transition>
    <p:wedge/>
  </p:transition>
  <p:timing>
    <p:tnLst>
      <p:par>
        <p:cTn id="3217" dur="indefinite" restart="never" nodeType="tmRoot">
          <p:childTnLst>
            <p:seq>
              <p:cTn id="3218" dur="indefinite" nodeType="mainSeq">
                <p:childTnLst>
                  <p:par>
                    <p:cTn id="3219" fill="hold">
                      <p:stCondLst>
                        <p:cond delay="0"/>
                      </p:stCondLst>
                      <p:childTnLst>
                        <p:par>
                          <p:cTn id="3220" fill="hold">
                            <p:stCondLst>
                              <p:cond delay="0"/>
                            </p:stCondLst>
                            <p:childTnLst>
                              <p:par>
                                <p:cTn id="3221" nodeType="afterEffect" fill="hold" presetClass="entr" presetID="24">
                                  <p:stCondLst>
                                    <p:cond delay="0"/>
                                  </p:stCondLst>
                                  <p:childTnLst>
                                    <p:set>
                                      <p:cBhvr>
                                        <p:cTn id="3222" dur="1" fill="hold">
                                          <p:stCondLst>
                                            <p:cond delay="0"/>
                                          </p:stCondLst>
                                        </p:cTn>
                                        <p:tgtEl>
                                          <p:spTgt spid="535"/>
                                        </p:tgtEl>
                                        <p:attrNameLst>
                                          <p:attrName>style.visibility</p:attrName>
                                        </p:attrNameLst>
                                      </p:cBhvr>
                                      <p:to>
                                        <p:strVal val="visible"/>
                                      </p:to>
                                    </p:set>
                                    <p:anim calcmode="lin" valueType="num">
                                      <p:cBhvr additive="repl">
                                        <p:cTn id="3223" dur="5000" fill="hold"/>
                                        <p:tgtEl>
                                          <p:spTgt spid="535"/>
                                        </p:tgtEl>
                                        <p:attrNameLst>
                                          <p:attrName>ppt_w</p:attrName>
                                        </p:attrNameLst>
                                      </p:cBhvr>
                                      <p:tavLst>
                                        <p:tav tm="0">
                                          <p:val>
                                            <p:strVal val="#ppt_w"/>
                                          </p:val>
                                        </p:tav>
                                        <p:tav tm="100000">
                                          <p:val>
                                            <p:strVal val="#ppt_w"/>
                                          </p:val>
                                        </p:tav>
                                      </p:tavLst>
                                    </p:anim>
                                    <p:anim calcmode="lin" valueType="num">
                                      <p:cBhvr additive="repl">
                                        <p:cTn id="3224" dur="5000" fill="hold"/>
                                        <p:tgtEl>
                                          <p:spTgt spid="535"/>
                                        </p:tgtEl>
                                        <p:attrNameLst>
                                          <p:attrName>ppt_h</p:attrName>
                                        </p:attrNameLst>
                                      </p:cBhvr>
                                      <p:tavLst>
                                        <p:tav fmla="height*sin(2.5*pi*$)" tm="0">
                                          <p:val>
                                            <p:strVal val="0"/>
                                          </p:val>
                                        </p:tav>
                                        <p:tav fmla="height*sin(2.5*pi*$)" tm="100000">
                                          <p:val>
                                            <p:strVal val="1"/>
                                          </p:val>
                                        </p:tav>
                                      </p:tavLst>
                                    </p:anim>
                                  </p:childTnLst>
                                </p:cTn>
                              </p:par>
                            </p:childTnLst>
                          </p:cTn>
                        </p:par>
                      </p:childTnLst>
                    </p:cTn>
                  </p:par>
                  <p:par>
                    <p:cTn id="3225" fill="hold">
                      <p:stCondLst>
                        <p:cond delay="indefinite"/>
                      </p:stCondLst>
                      <p:childTnLst>
                        <p:par>
                          <p:cTn id="3226" fill="hold">
                            <p:stCondLst>
                              <p:cond delay="0"/>
                            </p:stCondLst>
                            <p:childTnLst>
                              <p:par>
                                <p:cTn id="3227" nodeType="clickEffect" fill="hold" presetClass="entr" presetID="1">
                                  <p:stCondLst>
                                    <p:cond delay="0"/>
                                  </p:stCondLst>
                                  <p:childTnLst>
                                    <p:set>
                                      <p:cBhvr>
                                        <p:cTn id="3228" dur="1" fill="hold">
                                          <p:stCondLst>
                                            <p:cond delay="0"/>
                                          </p:stCondLst>
                                        </p:cTn>
                                        <p:tgtEl>
                                          <p:spTgt spid="536">
                                            <p:txEl>
                                              <p:pRg st="0" end="0"/>
                                            </p:txEl>
                                          </p:spTgt>
                                        </p:tgtEl>
                                        <p:attrNameLst>
                                          <p:attrName>style.visibility</p:attrName>
                                        </p:attrNameLst>
                                      </p:cBhvr>
                                      <p:to>
                                        <p:strVal val="visible"/>
                                      </p:to>
                                    </p:set>
                                  </p:childTnLst>
                                </p:cTn>
                              </p:par>
                            </p:childTnLst>
                          </p:cTn>
                        </p:par>
                      </p:childTnLst>
                    </p:cTn>
                  </p:par>
                  <p:par>
                    <p:cTn id="3229" fill="hold">
                      <p:stCondLst>
                        <p:cond delay="indefinite"/>
                      </p:stCondLst>
                      <p:childTnLst>
                        <p:par>
                          <p:cTn id="3230" fill="hold">
                            <p:stCondLst>
                              <p:cond delay="0"/>
                            </p:stCondLst>
                            <p:childTnLst>
                              <p:par>
                                <p:cTn id="3231" nodeType="clickEffect" fill="hold" presetClass="entr" presetID="1">
                                  <p:stCondLst>
                                    <p:cond delay="0"/>
                                  </p:stCondLst>
                                  <p:childTnLst>
                                    <p:set>
                                      <p:cBhvr>
                                        <p:cTn id="3232" dur="1" fill="hold">
                                          <p:stCondLst>
                                            <p:cond delay="0"/>
                                          </p:stCondLst>
                                        </p:cTn>
                                        <p:tgtEl>
                                          <p:spTgt spid="536">
                                            <p:txEl>
                                              <p:pRg st="1" end="1"/>
                                            </p:txEl>
                                          </p:spTgt>
                                        </p:tgtEl>
                                        <p:attrNameLst>
                                          <p:attrName>style.visibility</p:attrName>
                                        </p:attrNameLst>
                                      </p:cBhvr>
                                      <p:to>
                                        <p:strVal val="visible"/>
                                      </p:to>
                                    </p:set>
                                  </p:childTnLst>
                                </p:cTn>
                              </p:par>
                              <p:par>
                                <p:cTn id="3233" nodeType="withEffect" fill="hold" presetClass="entr" presetID="1">
                                  <p:stCondLst>
                                    <p:cond delay="0"/>
                                  </p:stCondLst>
                                  <p:childTnLst>
                                    <p:set>
                                      <p:cBhvr>
                                        <p:cTn id="3234" dur="1" fill="hold">
                                          <p:stCondLst>
                                            <p:cond delay="0"/>
                                          </p:stCondLst>
                                        </p:cTn>
                                        <p:tgtEl>
                                          <p:spTgt spid="536">
                                            <p:txEl>
                                              <p:pRg st="2" end="2"/>
                                            </p:txEl>
                                          </p:spTgt>
                                        </p:tgtEl>
                                        <p:attrNameLst>
                                          <p:attrName>style.visibility</p:attrName>
                                        </p:attrNameLst>
                                      </p:cBhvr>
                                      <p:to>
                                        <p:strVal val="visible"/>
                                      </p:to>
                                    </p:set>
                                  </p:childTnLst>
                                </p:cTn>
                              </p:par>
                              <p:par>
                                <p:cTn id="3235" nodeType="withEffect" fill="hold" presetClass="entr" presetID="1">
                                  <p:stCondLst>
                                    <p:cond delay="0"/>
                                  </p:stCondLst>
                                  <p:childTnLst>
                                    <p:set>
                                      <p:cBhvr>
                                        <p:cTn id="3236" dur="1" fill="hold">
                                          <p:stCondLst>
                                            <p:cond delay="0"/>
                                          </p:stCondLst>
                                        </p:cTn>
                                        <p:tgtEl>
                                          <p:spTgt spid="536">
                                            <p:txEl>
                                              <p:pRg st="4" end="4"/>
                                            </p:txEl>
                                          </p:spTgt>
                                        </p:tgtEl>
                                        <p:attrNameLst>
                                          <p:attrName>style.visibility</p:attrName>
                                        </p:attrNameLst>
                                      </p:cBhvr>
                                      <p:to>
                                        <p:strVal val="visible"/>
                                      </p:to>
                                    </p:set>
                                  </p:childTnLst>
                                </p:cTn>
                              </p:par>
                            </p:childTnLst>
                          </p:cTn>
                        </p:par>
                      </p:childTnLst>
                    </p:cTn>
                  </p:par>
                  <p:par>
                    <p:cTn id="3237" fill="hold">
                      <p:stCondLst>
                        <p:cond delay="indefinite"/>
                      </p:stCondLst>
                      <p:childTnLst>
                        <p:par>
                          <p:cTn id="3238" fill="hold">
                            <p:stCondLst>
                              <p:cond delay="0"/>
                            </p:stCondLst>
                            <p:childTnLst>
                              <p:par>
                                <p:cTn id="3239" nodeType="clickEffect" fill="hold" presetClass="entr" presetID="1">
                                  <p:stCondLst>
                                    <p:cond delay="0"/>
                                  </p:stCondLst>
                                  <p:childTnLst>
                                    <p:set>
                                      <p:cBhvr>
                                        <p:cTn id="3240" dur="1" fill="hold">
                                          <p:stCondLst>
                                            <p:cond delay="0"/>
                                          </p:stCondLst>
                                        </p:cTn>
                                        <p:tgtEl>
                                          <p:spTgt spid="536">
                                            <p:txEl>
                                              <p:pRg st="6" end="6"/>
                                            </p:txEl>
                                          </p:spTgt>
                                        </p:tgtEl>
                                        <p:attrNameLst>
                                          <p:attrName>style.visibility</p:attrName>
                                        </p:attrNameLst>
                                      </p:cBhvr>
                                      <p:to>
                                        <p:strVal val="visible"/>
                                      </p:to>
                                    </p:set>
                                  </p:childTnLst>
                                </p:cTn>
                              </p:par>
                              <p:par>
                                <p:cTn id="3241" nodeType="withEffect" fill="hold" presetClass="entr" presetID="1">
                                  <p:stCondLst>
                                    <p:cond delay="0"/>
                                  </p:stCondLst>
                                  <p:childTnLst>
                                    <p:set>
                                      <p:cBhvr>
                                        <p:cTn id="3242" dur="1" fill="hold">
                                          <p:stCondLst>
                                            <p:cond delay="0"/>
                                          </p:stCondLst>
                                        </p:cTn>
                                        <p:tgtEl>
                                          <p:spTgt spid="536">
                                            <p:txEl>
                                              <p:pRg st="7" end="7"/>
                                            </p:txEl>
                                          </p:spTgt>
                                        </p:tgtEl>
                                        <p:attrNameLst>
                                          <p:attrName>style.visibility</p:attrName>
                                        </p:attrNameLst>
                                      </p:cBhvr>
                                      <p:to>
                                        <p:strVal val="visible"/>
                                      </p:to>
                                    </p:set>
                                  </p:childTnLst>
                                </p:cTn>
                              </p:par>
                            </p:childTnLst>
                          </p:cTn>
                        </p:par>
                      </p:childTnLst>
                    </p:cTn>
                  </p:par>
                  <p:par>
                    <p:cTn id="3243" fill="hold">
                      <p:stCondLst>
                        <p:cond delay="indefinite"/>
                      </p:stCondLst>
                      <p:childTnLst>
                        <p:par>
                          <p:cTn id="3244" fill="hold">
                            <p:stCondLst>
                              <p:cond delay="0"/>
                            </p:stCondLst>
                            <p:childTnLst>
                              <p:par>
                                <p:cTn id="3245" nodeType="clickEffect" fill="hold" presetClass="entr" presetID="1">
                                  <p:stCondLst>
                                    <p:cond delay="0"/>
                                  </p:stCondLst>
                                  <p:childTnLst>
                                    <p:set>
                                      <p:cBhvr>
                                        <p:cTn id="3246" dur="1" fill="hold">
                                          <p:stCondLst>
                                            <p:cond delay="0"/>
                                          </p:stCondLst>
                                        </p:cTn>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8"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La medicina greca</a:t>
            </a:r>
            <a:endParaRPr b="1" lang="it-IT" sz="3900" spc="-1" strike="noStrike">
              <a:solidFill>
                <a:srgbClr val="330066"/>
              </a:solidFill>
              <a:latin typeface="Arial"/>
            </a:endParaRPr>
          </a:p>
        </p:txBody>
      </p:sp>
      <p:sp>
        <p:nvSpPr>
          <p:cNvPr id="539" name="TextShape 2"/>
          <p:cNvSpPr txBox="1"/>
          <p:nvPr/>
        </p:nvSpPr>
        <p:spPr>
          <a:xfrm>
            <a:off x="456840" y="1719000"/>
            <a:ext cx="5770440" cy="388620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Ascklepion</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A cura dell’ </a:t>
            </a:r>
            <a:r>
              <a:rPr b="0" lang="it-IT" sz="2600" spc="-1" strike="noStrike" u="sng">
                <a:solidFill>
                  <a:srgbClr val="7e9ce8"/>
                </a:solidFill>
                <a:uFillTx/>
                <a:latin typeface="Arial"/>
                <a:hlinkClick r:id="rId2"/>
              </a:rPr>
              <a:t>Indiana University </a:t>
            </a:r>
            <a:r>
              <a:rPr b="0" lang="it-IT" sz="2600" spc="-1" strike="noStrike" u="sng">
                <a:solidFill>
                  <a:srgbClr val="7e9ce8"/>
                </a:solidFill>
                <a:uFillTx/>
                <a:latin typeface="Arial"/>
                <a:hlinkClick r:id="rId3"/>
              </a:rPr>
              <a:t>Bloomington</a:t>
            </a:r>
            <a:r>
              <a:rPr b="0" lang="it-IT" sz="2600" spc="-1" strike="noStrike">
                <a:solidFill>
                  <a:srgbClr val="008080"/>
                </a:solidFill>
                <a:latin typeface="Arial"/>
              </a:rPr>
              <a:t>. </a:t>
            </a: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Rassegna di articoli</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Immagini</a:t>
            </a:r>
            <a:endParaRPr b="0" lang="it-IT" sz="2200" spc="-1" strike="noStrike">
              <a:solidFill>
                <a:srgbClr val="ff6600"/>
              </a:solidFill>
              <a:latin typeface="Arial"/>
            </a:endParaRPr>
          </a:p>
        </p:txBody>
      </p:sp>
      <p:pic>
        <p:nvPicPr>
          <p:cNvPr id="540" name="" descr=""/>
          <p:cNvPicPr/>
          <p:nvPr/>
        </p:nvPicPr>
        <p:blipFill>
          <a:blip r:embed="rId4"/>
          <a:stretch/>
        </p:blipFill>
        <p:spPr>
          <a:xfrm>
            <a:off x="6923160" y="2027160"/>
            <a:ext cx="1414440" cy="3164040"/>
          </a:xfrm>
          <a:prstGeom prst="rect">
            <a:avLst/>
          </a:prstGeom>
          <a:ln w="0">
            <a:noFill/>
          </a:ln>
        </p:spPr>
      </p:pic>
    </p:spTree>
  </p:cSld>
  <p:transition>
    <p:wedge/>
  </p:transition>
  <p:timing>
    <p:tnLst>
      <p:par>
        <p:cTn id="3247" dur="indefinite" restart="never" nodeType="tmRoot">
          <p:childTnLst>
            <p:seq>
              <p:cTn id="3248" dur="indefinite" nodeType="mainSeq">
                <p:childTnLst>
                  <p:par>
                    <p:cTn id="3249" fill="hold">
                      <p:stCondLst>
                        <p:cond delay="0"/>
                      </p:stCondLst>
                      <p:childTnLst>
                        <p:par>
                          <p:cTn id="3250" fill="hold">
                            <p:stCondLst>
                              <p:cond delay="0"/>
                            </p:stCondLst>
                            <p:childTnLst>
                              <p:par>
                                <p:cTn id="3251" nodeType="afterEffect" fill="hold" presetClass="entr" presetID="24">
                                  <p:stCondLst>
                                    <p:cond delay="0"/>
                                  </p:stCondLst>
                                  <p:childTnLst>
                                    <p:set>
                                      <p:cBhvr>
                                        <p:cTn id="3252" dur="1" fill="hold">
                                          <p:stCondLst>
                                            <p:cond delay="0"/>
                                          </p:stCondLst>
                                        </p:cTn>
                                        <p:tgtEl>
                                          <p:spTgt spid="538"/>
                                        </p:tgtEl>
                                        <p:attrNameLst>
                                          <p:attrName>style.visibility</p:attrName>
                                        </p:attrNameLst>
                                      </p:cBhvr>
                                      <p:to>
                                        <p:strVal val="visible"/>
                                      </p:to>
                                    </p:set>
                                    <p:anim calcmode="lin" valueType="num" from="(-#ppt_w/2)" to="(#ppt_x)">
                                      <p:cBhvr additive="repl">
                                        <p:cTn id="3253" dur="600" fill="hold">
                                          <p:stCondLst>
                                            <p:cond delay="0"/>
                                          </p:stCondLst>
                                        </p:cTn>
                                        <p:tgtEl>
                                          <p:spTgt spid="538"/>
                                        </p:tgtEl>
                                        <p:attrNameLst>
                                          <p:attrName>ppt_x</p:attrName>
                                        </p:attrNameLst>
                                      </p:cBhvr>
                                    </p:anim>
                                    <p:anim calcmode="lin" valueType="num" from="0" to="-1">
                                      <p:cBhvr additive="repl">
                                        <p:cTn id="3254" dur="200" autoRev="1" fill="hold">
                                          <p:stCondLst>
                                            <p:cond delay="600"/>
                                          </p:stCondLst>
                                        </p:cTn>
                                        <p:tgtEl>
                                          <p:spTgt spid="538"/>
                                        </p:tgtEl>
                                        <p:attrNameLst>
                                          <p:attrName>xshear</p:attrName>
                                        </p:attrNameLst>
                                      </p:cBhvr>
                                    </p:anim>
                                    <p:animScale>
                                      <p:cBhvr>
                                        <p:cTn id="3255" dur="200" autoRev="1" fill="hold">
                                          <p:stCondLst>
                                            <p:cond delay="600"/>
                                          </p:stCondLst>
                                        </p:cTn>
                                        <p:tgtEl>
                                          <p:spTgt spid="538"/>
                                        </p:tgtEl>
                                      </p:cBhvr>
                                      <p:from x="100000" y="100000"/>
                                      <p:to x="80000" y="100000"/>
                                    </p:animScale>
                                    <p:anim calcmode="lin" valueType="num" by="(#ppt_h/3+#ppt_w*0.1)">
                                      <p:cBhvr additive="sum">
                                        <p:cTn id="3256" dur="200" autoRev="1" fill="hold">
                                          <p:stCondLst>
                                            <p:cond delay="600"/>
                                          </p:stCondLst>
                                        </p:cTn>
                                        <p:tgtEl>
                                          <p:spTgt spid="538"/>
                                        </p:tgtEl>
                                        <p:attrNameLst>
                                          <p:attrName>ppt_x</p:attrName>
                                        </p:attrNameLst>
                                      </p:cBhvr>
                                    </p:anim>
                                  </p:childTnLst>
                                </p:cTn>
                              </p:par>
                            </p:childTnLst>
                          </p:cTn>
                        </p:par>
                      </p:childTnLst>
                    </p:cTn>
                  </p:par>
                  <p:par>
                    <p:cTn id="3257" fill="hold">
                      <p:stCondLst>
                        <p:cond delay="indefinite"/>
                      </p:stCondLst>
                      <p:childTnLst>
                        <p:par>
                          <p:cTn id="3258" fill="hold">
                            <p:stCondLst>
                              <p:cond delay="0"/>
                            </p:stCondLst>
                            <p:childTnLst>
                              <p:par>
                                <p:cTn id="3259" nodeType="clickEffect" fill="hold" presetClass="entr" presetID="1">
                                  <p:stCondLst>
                                    <p:cond delay="0"/>
                                  </p:stCondLst>
                                  <p:childTnLst>
                                    <p:set>
                                      <p:cBhvr>
                                        <p:cTn id="3260" dur="1" fill="hold">
                                          <p:stCondLst>
                                            <p:cond delay="0"/>
                                          </p:stCondLst>
                                        </p:cTn>
                                        <p:tgtEl>
                                          <p:spTgt spid="539">
                                            <p:txEl>
                                              <p:pRg st="0" end="0"/>
                                            </p:txEl>
                                          </p:spTgt>
                                        </p:tgtEl>
                                        <p:attrNameLst>
                                          <p:attrName>style.visibility</p:attrName>
                                        </p:attrNameLst>
                                      </p:cBhvr>
                                      <p:to>
                                        <p:strVal val="visible"/>
                                      </p:to>
                                    </p:set>
                                  </p:childTnLst>
                                </p:cTn>
                              </p:par>
                            </p:childTnLst>
                          </p:cTn>
                        </p:par>
                      </p:childTnLst>
                    </p:cTn>
                  </p:par>
                  <p:par>
                    <p:cTn id="3261" fill="hold">
                      <p:stCondLst>
                        <p:cond delay="indefinite"/>
                      </p:stCondLst>
                      <p:childTnLst>
                        <p:par>
                          <p:cTn id="3262" fill="hold">
                            <p:stCondLst>
                              <p:cond delay="0"/>
                            </p:stCondLst>
                            <p:childTnLst>
                              <p:par>
                                <p:cTn id="3263" nodeType="clickEffect" fill="hold" presetClass="entr" presetID="1">
                                  <p:stCondLst>
                                    <p:cond delay="0"/>
                                  </p:stCondLst>
                                  <p:childTnLst>
                                    <p:set>
                                      <p:cBhvr>
                                        <p:cTn id="3264" dur="1" fill="hold">
                                          <p:stCondLst>
                                            <p:cond delay="0"/>
                                          </p:stCondLst>
                                        </p:cTn>
                                        <p:tgtEl>
                                          <p:spTgt spid="539">
                                            <p:txEl>
                                              <p:pRg st="1" end="1"/>
                                            </p:txEl>
                                          </p:spTgt>
                                        </p:tgtEl>
                                        <p:attrNameLst>
                                          <p:attrName>style.visibility</p:attrName>
                                        </p:attrNameLst>
                                      </p:cBhvr>
                                      <p:to>
                                        <p:strVal val="visible"/>
                                      </p:to>
                                    </p:set>
                                  </p:childTnLst>
                                </p:cTn>
                              </p:par>
                              <p:par>
                                <p:cTn id="3265" nodeType="withEffect" fill="hold" presetClass="entr" presetID="1">
                                  <p:stCondLst>
                                    <p:cond delay="0"/>
                                  </p:stCondLst>
                                  <p:childTnLst>
                                    <p:set>
                                      <p:cBhvr>
                                        <p:cTn id="3266" dur="1" fill="hold">
                                          <p:stCondLst>
                                            <p:cond delay="0"/>
                                          </p:stCondLst>
                                        </p:cTn>
                                        <p:tgtEl>
                                          <p:spTgt spid="539">
                                            <p:txEl>
                                              <p:pRg st="2" end="2"/>
                                            </p:txEl>
                                          </p:spTgt>
                                        </p:tgtEl>
                                        <p:attrNameLst>
                                          <p:attrName>style.visibility</p:attrName>
                                        </p:attrNameLst>
                                      </p:cBhvr>
                                      <p:to>
                                        <p:strVal val="visible"/>
                                      </p:to>
                                    </p:set>
                                  </p:childTnLst>
                                </p:cTn>
                              </p:par>
                              <p:par>
                                <p:cTn id="3267" nodeType="withEffect" fill="hold" presetClass="entr" presetID="1">
                                  <p:stCondLst>
                                    <p:cond delay="0"/>
                                  </p:stCondLst>
                                  <p:childTnLst>
                                    <p:set>
                                      <p:cBhvr>
                                        <p:cTn id="3268" dur="1" fill="hold">
                                          <p:stCondLst>
                                            <p:cond delay="0"/>
                                          </p:stCondLst>
                                        </p:cTn>
                                        <p:tgtEl>
                                          <p:spTgt spid="539">
                                            <p:txEl>
                                              <p:pRg st="3" end="3"/>
                                            </p:txEl>
                                          </p:spTgt>
                                        </p:tgtEl>
                                        <p:attrNameLst>
                                          <p:attrName>style.visibility</p:attrName>
                                        </p:attrNameLst>
                                      </p:cBhvr>
                                      <p:to>
                                        <p:strVal val="visible"/>
                                      </p:to>
                                    </p:set>
                                  </p:childTnLst>
                                </p:cTn>
                              </p:par>
                            </p:childTnLst>
                          </p:cTn>
                        </p:par>
                      </p:childTnLst>
                    </p:cTn>
                  </p:par>
                  <p:par>
                    <p:cTn id="3269" fill="hold">
                      <p:stCondLst>
                        <p:cond delay="indefinite"/>
                      </p:stCondLst>
                      <p:childTnLst>
                        <p:par>
                          <p:cTn id="3270" fill="hold">
                            <p:stCondLst>
                              <p:cond delay="0"/>
                            </p:stCondLst>
                            <p:childTnLst>
                              <p:par>
                                <p:cTn id="3271" nodeType="clickEffect" fill="hold" presetClass="entr" presetID="1">
                                  <p:stCondLst>
                                    <p:cond delay="0"/>
                                  </p:stCondLst>
                                  <p:childTnLst>
                                    <p:set>
                                      <p:cBhvr>
                                        <p:cTn id="3272" dur="1" fill="hold">
                                          <p:stCondLst>
                                            <p:cond delay="0"/>
                                          </p:stCondLst>
                                        </p:cTn>
                                        <p:tgtEl>
                                          <p:spTgt spid="5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1"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La matematica</a:t>
            </a:r>
            <a:endParaRPr b="1" lang="it-IT" sz="3900" spc="-1" strike="noStrike">
              <a:solidFill>
                <a:srgbClr val="330066"/>
              </a:solidFill>
              <a:latin typeface="Arial"/>
            </a:endParaRPr>
          </a:p>
        </p:txBody>
      </p:sp>
      <p:sp>
        <p:nvSpPr>
          <p:cNvPr id="542" name="TextShape 2"/>
          <p:cNvSpPr txBox="1"/>
          <p:nvPr/>
        </p:nvSpPr>
        <p:spPr>
          <a:xfrm>
            <a:off x="457200" y="2238480"/>
            <a:ext cx="8229600" cy="389232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1"/>
              </a:rPr>
              <a:t>biografie di matematici</a:t>
            </a:r>
            <a:r>
              <a:rPr b="0" lang="it-IT" sz="3000" spc="-1" strike="noStrike">
                <a:solidFill>
                  <a:srgbClr val="008080"/>
                </a:solidFill>
                <a:latin typeface="Arial"/>
              </a:rPr>
              <a:t>  a cura dell’Università di St. Andrew in Scozia</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2"/>
              </a:rPr>
              <a:t>Archimede</a:t>
            </a:r>
            <a:endParaRPr b="0" lang="it-IT" sz="3000" spc="-1" strike="noStrike">
              <a:solidFill>
                <a:srgbClr val="008080"/>
              </a:solidFill>
              <a:latin typeface="Arial"/>
            </a:endParaRPr>
          </a:p>
          <a:p>
            <a:pPr marL="342720" indent="-342720">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pic>
        <p:nvPicPr>
          <p:cNvPr id="543" name="" descr=""/>
          <p:cNvPicPr/>
          <p:nvPr/>
        </p:nvPicPr>
        <p:blipFill>
          <a:blip r:embed="rId3"/>
          <a:stretch/>
        </p:blipFill>
        <p:spPr>
          <a:xfrm>
            <a:off x="5292720" y="907920"/>
            <a:ext cx="1978200" cy="835200"/>
          </a:xfrm>
          <a:prstGeom prst="rect">
            <a:avLst/>
          </a:prstGeom>
          <a:ln w="0">
            <a:noFill/>
          </a:ln>
        </p:spPr>
      </p:pic>
    </p:spTree>
  </p:cSld>
  <p:transition>
    <p:wedge/>
  </p:transition>
  <p:timing>
    <p:tnLst>
      <p:par>
        <p:cTn id="3273" dur="indefinite" restart="never" nodeType="tmRoot">
          <p:childTnLst>
            <p:seq>
              <p:cTn id="3274" dur="indefinite" nodeType="mainSeq">
                <p:childTnLst>
                  <p:par>
                    <p:cTn id="3275" fill="hold">
                      <p:stCondLst>
                        <p:cond delay="0"/>
                      </p:stCondLst>
                      <p:childTnLst>
                        <p:par>
                          <p:cTn id="3276" fill="hold">
                            <p:stCondLst>
                              <p:cond delay="0"/>
                            </p:stCondLst>
                            <p:childTnLst>
                              <p:par>
                                <p:cTn id="3277" nodeType="afterEffect" fill="hold" presetClass="entr" presetID="24">
                                  <p:stCondLst>
                                    <p:cond delay="0"/>
                                  </p:stCondLst>
                                  <p:childTnLst>
                                    <p:set>
                                      <p:cBhvr>
                                        <p:cTn id="3278" dur="1" fill="hold">
                                          <p:stCondLst>
                                            <p:cond delay="0"/>
                                          </p:stCondLst>
                                        </p:cTn>
                                        <p:tgtEl>
                                          <p:spTgt spid="541"/>
                                        </p:tgtEl>
                                        <p:attrNameLst>
                                          <p:attrName>style.visibility</p:attrName>
                                        </p:attrNameLst>
                                      </p:cBhvr>
                                      <p:to>
                                        <p:strVal val="visible"/>
                                      </p:to>
                                    </p:set>
                                    <p:set>
                                      <p:cBhvr>
                                        <p:cTn id="3279" dur="455" fill="hold">
                                          <p:stCondLst>
                                            <p:cond delay="0"/>
                                          </p:stCondLst>
                                        </p:cTn>
                                        <p:tgtEl>
                                          <p:spTgt spid="541"/>
                                        </p:tgtEl>
                                        <p:attrNameLst>
                                          <p:attrName>r</p:attrName>
                                        </p:attrNameLst>
                                      </p:cBhvr>
                                      <p:to>
                                        <p:strVal val="-45"/>
                                      </p:to>
                                    </p:set>
                                    <p:anim calcmode="lin" valueType="num">
                                      <p:cBhvr additive="repl">
                                        <p:cTn id="3280" dur="455" fill="hold">
                                          <p:stCondLst>
                                            <p:cond delay="455"/>
                                          </p:stCondLst>
                                        </p:cTn>
                                        <p:tgtEl>
                                          <p:spTgt spid="541"/>
                                        </p:tgtEl>
                                        <p:attrNameLst>
                                          <p:attrName>r</p:attrName>
                                        </p:attrNameLst>
                                      </p:cBhvr>
                                      <p:tavLst>
                                        <p:tav tm="0">
                                          <p:val>
                                            <p:strVal val="-45"/>
                                          </p:val>
                                        </p:tav>
                                        <p:tav tm="69900">
                                          <p:val>
                                            <p:strVal val="45"/>
                                          </p:val>
                                        </p:tav>
                                        <p:tav tm="100000">
                                          <p:val>
                                            <p:strVal val="0"/>
                                          </p:val>
                                        </p:tav>
                                      </p:tavLst>
                                    </p:anim>
                                    <p:anim calcmode="lin" valueType="num">
                                      <p:cBhvr additive="repl">
                                        <p:cTn id="3281" dur="455" fill="hold">
                                          <p:stCondLst>
                                            <p:cond delay="0"/>
                                          </p:stCondLst>
                                        </p:cTn>
                                        <p:tgtEl>
                                          <p:spTgt spid="541"/>
                                        </p:tgtEl>
                                        <p:attrNameLst>
                                          <p:attrName>ppt_y</p:attrName>
                                        </p:attrNameLst>
                                      </p:cBhvr>
                                      <p:tavLst>
                                        <p:tav tm="0">
                                          <p:val>
                                            <p:strVal val="#ppt_y-1"/>
                                          </p:val>
                                        </p:tav>
                                        <p:tav tm="100000">
                                          <p:val>
                                            <p:strVal val="#ppt_y-(0.354*#ppt_w-0.172*#ppt_h)"/>
                                          </p:val>
                                        </p:tav>
                                      </p:tavLst>
                                    </p:anim>
                                    <p:anim calcmode="lin" valueType="num">
                                      <p:cBhvr additive="repl">
                                        <p:cTn id="3282" dur="156" autoRev="1" fill="hold">
                                          <p:stCondLst>
                                            <p:cond delay="455"/>
                                          </p:stCondLst>
                                        </p:cTn>
                                        <p:tgtEl>
                                          <p:spTgt spid="541"/>
                                        </p:tgtEl>
                                        <p:attrNameLst>
                                          <p:attrName>ppt_y</p:attrName>
                                        </p:attrNameLst>
                                      </p:cBhvr>
                                      <p:tavLst>
                                        <p:tav tm="0">
                                          <p:val>
                                            <p:strVal val="#ppt_y-(0.354*#ppt_w-0.172*#ppt_h)"/>
                                          </p:val>
                                        </p:tav>
                                        <p:tav tm="100000">
                                          <p:val>
                                            <p:strVal val="#ppt_y-(0.354*#ppt_w-0.172*#ppt_h)-#ppt_h/2"/>
                                          </p:val>
                                        </p:tav>
                                      </p:tavLst>
                                    </p:anim>
                                    <p:anim calcmode="lin" valueType="num">
                                      <p:cBhvr additive="repl">
                                        <p:cTn id="3283" dur="136" fill="hold">
                                          <p:stCondLst>
                                            <p:cond delay="864"/>
                                          </p:stCondLst>
                                        </p:cTn>
                                        <p:tgtEl>
                                          <p:spTgt spid="541"/>
                                        </p:tgtEl>
                                        <p:attrNameLst>
                                          <p:attrName>ppt_y</p:attrName>
                                        </p:attrNameLst>
                                      </p:cBhvr>
                                      <p:tavLst>
                                        <p:tav tm="0">
                                          <p:val>
                                            <p:strVal val="#ppt_y-(0.354*#ppt_w-0.172*#ppt_h)"/>
                                          </p:val>
                                        </p:tav>
                                        <p:tav tm="100000">
                                          <p:val>
                                            <p:strVal val="#ppt_y"/>
                                          </p:val>
                                        </p:tav>
                                      </p:tavLst>
                                    </p:anim>
                                  </p:childTnLst>
                                </p:cTn>
                              </p:par>
                            </p:childTnLst>
                          </p:cTn>
                        </p:par>
                      </p:childTnLst>
                    </p:cTn>
                  </p:par>
                  <p:par>
                    <p:cTn id="3284" fill="hold">
                      <p:stCondLst>
                        <p:cond delay="indefinite"/>
                      </p:stCondLst>
                      <p:childTnLst>
                        <p:par>
                          <p:cTn id="3285" fill="hold">
                            <p:stCondLst>
                              <p:cond delay="0"/>
                            </p:stCondLst>
                            <p:childTnLst>
                              <p:par>
                                <p:cTn id="3286" nodeType="clickEffect" fill="hold" presetClass="entr" presetID="1">
                                  <p:stCondLst>
                                    <p:cond delay="0"/>
                                  </p:stCondLst>
                                  <p:childTnLst>
                                    <p:set>
                                      <p:cBhvr>
                                        <p:cTn id="3287" dur="1" fill="hold">
                                          <p:stCondLst>
                                            <p:cond delay="0"/>
                                          </p:stCondLst>
                                        </p:cTn>
                                        <p:tgtEl>
                                          <p:spTgt spid="542">
                                            <p:txEl>
                                              <p:pRg st="0" end="0"/>
                                            </p:txEl>
                                          </p:spTgt>
                                        </p:tgtEl>
                                        <p:attrNameLst>
                                          <p:attrName>style.visibility</p:attrName>
                                        </p:attrNameLst>
                                      </p:cBhvr>
                                      <p:to>
                                        <p:strVal val="visible"/>
                                      </p:to>
                                    </p:set>
                                  </p:childTnLst>
                                </p:cTn>
                              </p:par>
                            </p:childTnLst>
                          </p:cTn>
                        </p:par>
                      </p:childTnLst>
                    </p:cTn>
                  </p:par>
                  <p:par>
                    <p:cTn id="3288" fill="hold">
                      <p:stCondLst>
                        <p:cond delay="indefinite"/>
                      </p:stCondLst>
                      <p:childTnLst>
                        <p:par>
                          <p:cTn id="3289" fill="hold">
                            <p:stCondLst>
                              <p:cond delay="0"/>
                            </p:stCondLst>
                            <p:childTnLst>
                              <p:par>
                                <p:cTn id="3290" nodeType="clickEffect" fill="hold" presetClass="entr" presetID="1">
                                  <p:stCondLst>
                                    <p:cond delay="0"/>
                                  </p:stCondLst>
                                  <p:childTnLst>
                                    <p:set>
                                      <p:cBhvr>
                                        <p:cTn id="3291" dur="1" fill="hold">
                                          <p:stCondLst>
                                            <p:cond delay="0"/>
                                          </p:stCondLst>
                                        </p:cTn>
                                        <p:tgtEl>
                                          <p:spTgt spid="54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4"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Le monete</a:t>
            </a:r>
            <a:endParaRPr b="1" lang="it-IT" sz="3900" spc="-1" strike="noStrike">
              <a:solidFill>
                <a:srgbClr val="330066"/>
              </a:solidFill>
              <a:latin typeface="Arial"/>
            </a:endParaRPr>
          </a:p>
        </p:txBody>
      </p:sp>
      <p:sp>
        <p:nvSpPr>
          <p:cNvPr id="545" name="TextShape 2"/>
          <p:cNvSpPr txBox="1"/>
          <p:nvPr/>
        </p:nvSpPr>
        <p:spPr>
          <a:xfrm>
            <a:off x="456840" y="1719360"/>
            <a:ext cx="403380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Numismatica</a:t>
            </a:r>
            <a:endParaRPr b="0" lang="it-IT" sz="2600" spc="-1" strike="noStrike">
              <a:solidFill>
                <a:srgbClr val="008080"/>
              </a:solidFill>
              <a:latin typeface="Arial"/>
            </a:endParaRPr>
          </a:p>
        </p:txBody>
      </p:sp>
      <p:pic>
        <p:nvPicPr>
          <p:cNvPr id="546" name="" descr=""/>
          <p:cNvPicPr/>
          <p:nvPr/>
        </p:nvPicPr>
        <p:blipFill>
          <a:blip r:embed="rId2"/>
          <a:stretch/>
        </p:blipFill>
        <p:spPr>
          <a:xfrm>
            <a:off x="4788000" y="2205000"/>
            <a:ext cx="2985840" cy="3290760"/>
          </a:xfrm>
          <a:prstGeom prst="rect">
            <a:avLst/>
          </a:prstGeom>
          <a:ln w="0">
            <a:noFill/>
          </a:ln>
        </p:spPr>
      </p:pic>
    </p:spTree>
  </p:cSld>
  <p:transition>
    <p:wedge/>
  </p:transition>
  <p:timing>
    <p:tnLst>
      <p:par>
        <p:cTn id="3292" dur="indefinite" restart="never" nodeType="tmRoot">
          <p:childTnLst>
            <p:seq>
              <p:cTn id="3293" dur="indefinite" nodeType="mainSeq">
                <p:childTnLst>
                  <p:par>
                    <p:cTn id="3294" fill="hold">
                      <p:stCondLst>
                        <p:cond delay="0"/>
                      </p:stCondLst>
                      <p:childTnLst>
                        <p:par>
                          <p:cTn id="3295" fill="hold">
                            <p:stCondLst>
                              <p:cond delay="0"/>
                            </p:stCondLst>
                            <p:childTnLst>
                              <p:par>
                                <p:cTn id="3296" nodeType="afterEffect" fill="hold" presetClass="entr" presetID="24">
                                  <p:stCondLst>
                                    <p:cond delay="0"/>
                                  </p:stCondLst>
                                  <p:childTnLst>
                                    <p:set>
                                      <p:cBhvr>
                                        <p:cTn id="3297" dur="1" fill="hold">
                                          <p:stCondLst>
                                            <p:cond delay="0"/>
                                          </p:stCondLst>
                                        </p:cTn>
                                        <p:tgtEl>
                                          <p:spTgt spid="544"/>
                                        </p:tgtEl>
                                        <p:attrNameLst>
                                          <p:attrName>style.visibility</p:attrName>
                                        </p:attrNameLst>
                                      </p:cBhvr>
                                      <p:to>
                                        <p:strVal val="visible"/>
                                      </p:to>
                                    </p:set>
                                    <p:anim calcmode="lin" valueType="num" from="(-#ppt_w/2)" to="(#ppt_x)">
                                      <p:cBhvr additive="repl">
                                        <p:cTn id="3298" dur="600" fill="hold">
                                          <p:stCondLst>
                                            <p:cond delay="0"/>
                                          </p:stCondLst>
                                        </p:cTn>
                                        <p:tgtEl>
                                          <p:spTgt spid="544"/>
                                        </p:tgtEl>
                                        <p:attrNameLst>
                                          <p:attrName>ppt_x</p:attrName>
                                        </p:attrNameLst>
                                      </p:cBhvr>
                                    </p:anim>
                                    <p:anim calcmode="lin" valueType="num" from="0" to="-1">
                                      <p:cBhvr additive="repl">
                                        <p:cTn id="3299" dur="200" autoRev="1" fill="hold">
                                          <p:stCondLst>
                                            <p:cond delay="600"/>
                                          </p:stCondLst>
                                        </p:cTn>
                                        <p:tgtEl>
                                          <p:spTgt spid="544"/>
                                        </p:tgtEl>
                                        <p:attrNameLst>
                                          <p:attrName>xshear</p:attrName>
                                        </p:attrNameLst>
                                      </p:cBhvr>
                                    </p:anim>
                                    <p:animScale>
                                      <p:cBhvr>
                                        <p:cTn id="3300" dur="200" autoRev="1" fill="hold">
                                          <p:stCondLst>
                                            <p:cond delay="600"/>
                                          </p:stCondLst>
                                        </p:cTn>
                                        <p:tgtEl>
                                          <p:spTgt spid="544"/>
                                        </p:tgtEl>
                                      </p:cBhvr>
                                      <p:from x="100000" y="100000"/>
                                      <p:to x="80000" y="100000"/>
                                    </p:animScale>
                                    <p:anim calcmode="lin" valueType="num" by="(#ppt_h/3+#ppt_w*0.1)">
                                      <p:cBhvr additive="sum">
                                        <p:cTn id="3301" dur="200" autoRev="1" fill="hold">
                                          <p:stCondLst>
                                            <p:cond delay="600"/>
                                          </p:stCondLst>
                                        </p:cTn>
                                        <p:tgtEl>
                                          <p:spTgt spid="544"/>
                                        </p:tgtEl>
                                        <p:attrNameLst>
                                          <p:attrName>ppt_x</p:attrName>
                                        </p:attrNameLst>
                                      </p:cBhvr>
                                    </p:anim>
                                  </p:childTnLst>
                                </p:cTn>
                              </p:par>
                            </p:childTnLst>
                          </p:cTn>
                        </p:par>
                      </p:childTnLst>
                    </p:cTn>
                  </p:par>
                  <p:par>
                    <p:cTn id="3302" fill="hold">
                      <p:stCondLst>
                        <p:cond delay="indefinite"/>
                      </p:stCondLst>
                      <p:childTnLst>
                        <p:par>
                          <p:cTn id="3303" fill="hold">
                            <p:stCondLst>
                              <p:cond delay="0"/>
                            </p:stCondLst>
                            <p:childTnLst>
                              <p:par>
                                <p:cTn id="3304" nodeType="clickEffect" fill="hold" presetClass="entr" presetID="1">
                                  <p:stCondLst>
                                    <p:cond delay="0"/>
                                  </p:stCondLst>
                                  <p:childTnLst>
                                    <p:set>
                                      <p:cBhvr>
                                        <p:cTn id="3305"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3306" fill="hold">
                      <p:stCondLst>
                        <p:cond delay="indefinite"/>
                      </p:stCondLst>
                      <p:childTnLst>
                        <p:par>
                          <p:cTn id="3307" fill="hold">
                            <p:stCondLst>
                              <p:cond delay="0"/>
                            </p:stCondLst>
                            <p:childTnLst>
                              <p:par>
                                <p:cTn id="3308" nodeType="clickEffect" fill="hold" presetClass="entr" presetID="1">
                                  <p:stCondLst>
                                    <p:cond delay="0"/>
                                  </p:stCondLst>
                                  <p:childTnLst>
                                    <p:set>
                                      <p:cBhvr>
                                        <p:cTn id="3309"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7" name="TextShape 1"/>
          <p:cNvSpPr txBox="1"/>
          <p:nvPr/>
        </p:nvSpPr>
        <p:spPr>
          <a:xfrm>
            <a:off x="316080" y="466200"/>
            <a:ext cx="6781680" cy="213372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I grandi Musei </a:t>
            </a:r>
            <a:br/>
            <a:r>
              <a:rPr b="1" lang="it-IT" sz="4800" spc="-1" strike="noStrike">
                <a:solidFill>
                  <a:srgbClr val="330066"/>
                </a:solidFill>
                <a:latin typeface="Arial"/>
              </a:rPr>
              <a:t>del mondo</a:t>
            </a:r>
            <a:endParaRPr b="1" lang="it-IT" sz="4800" spc="-1" strike="noStrike">
              <a:solidFill>
                <a:srgbClr val="330066"/>
              </a:solidFill>
              <a:latin typeface="Arial"/>
            </a:endParaRPr>
          </a:p>
        </p:txBody>
      </p:sp>
      <p:sp>
        <p:nvSpPr>
          <p:cNvPr id="548" name="TextShape 2"/>
          <p:cNvSpPr txBox="1"/>
          <p:nvPr/>
        </p:nvSpPr>
        <p:spPr>
          <a:xfrm>
            <a:off x="684360" y="3573360"/>
            <a:ext cx="6248160" cy="2362320"/>
          </a:xfrm>
          <a:prstGeom prst="rect">
            <a:avLst/>
          </a:prstGeom>
          <a:noFill/>
          <a:ln w="0">
            <a:noFill/>
          </a:ln>
        </p:spPr>
        <p:txBody>
          <a:bodyPr lIns="90000" rIns="90000" tIns="46800" bIns="46800">
            <a:noAutofit/>
          </a:bodyPr>
          <a:p>
            <a:pPr algn="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3600" spc="-1" strike="noStrike">
                <a:solidFill>
                  <a:srgbClr val="008080"/>
                </a:solidFill>
                <a:latin typeface="Arial"/>
              </a:rPr>
              <a:t>Un viaggio nell’arte antica</a:t>
            </a:r>
            <a:endParaRPr b="0" lang="it-IT" sz="3600" spc="-1" strike="noStrike">
              <a:solidFill>
                <a:srgbClr val="008080"/>
              </a:solidFill>
              <a:latin typeface="Arial"/>
            </a:endParaRPr>
          </a:p>
        </p:txBody>
      </p:sp>
    </p:spTree>
  </p:cSld>
  <p:transition>
    <p:wedge/>
  </p:transition>
  <p:timing>
    <p:tnLst>
      <p:par>
        <p:cTn id="3310" dur="indefinite" restart="never" nodeType="tmRoot">
          <p:childTnLst>
            <p:seq>
              <p:cTn id="3311" dur="indefinite" nodeType="mainSeq">
                <p:childTnLst>
                  <p:par>
                    <p:cTn id="3312" fill="hold">
                      <p:stCondLst>
                        <p:cond delay="0"/>
                      </p:stCondLst>
                      <p:childTnLst>
                        <p:par>
                          <p:cTn id="3313" fill="hold">
                            <p:stCondLst>
                              <p:cond delay="0"/>
                            </p:stCondLst>
                            <p:childTnLst>
                              <p:par>
                                <p:cTn id="3314" nodeType="afterEffect" fill="hold" presetClass="entr" presetID="1">
                                  <p:stCondLst>
                                    <p:cond delay="0"/>
                                  </p:stCondLst>
                                  <p:childTnLst>
                                    <p:set>
                                      <p:cBhvr>
                                        <p:cTn id="3315" dur="1" fill="hold">
                                          <p:stCondLst>
                                            <p:cond delay="0"/>
                                          </p:stCondLst>
                                        </p:cTn>
                                        <p:tgtEl>
                                          <p:spTgt spid="547"/>
                                        </p:tgtEl>
                                        <p:attrNameLst>
                                          <p:attrName>style.visibility</p:attrName>
                                        </p:attrNameLst>
                                      </p:cBhvr>
                                      <p:to>
                                        <p:strVal val="visible"/>
                                      </p:to>
                                    </p:set>
                                  </p:childTnLst>
                                </p:cTn>
                              </p:par>
                            </p:childTnLst>
                          </p:cTn>
                        </p:par>
                      </p:childTnLst>
                    </p:cTn>
                  </p:par>
                  <p:par>
                    <p:cTn id="3316" fill="hold">
                      <p:stCondLst>
                        <p:cond delay="indefinite"/>
                      </p:stCondLst>
                      <p:childTnLst>
                        <p:par>
                          <p:cTn id="3317" fill="hold">
                            <p:stCondLst>
                              <p:cond delay="0"/>
                            </p:stCondLst>
                            <p:childTnLst>
                              <p:par>
                                <p:cTn id="3318" nodeType="clickEffect" fill="hold" presetClass="entr" presetID="1">
                                  <p:stCondLst>
                                    <p:cond delay="0"/>
                                  </p:stCondLst>
                                  <p:childTnLst>
                                    <p:set>
                                      <p:cBhvr>
                                        <p:cTn id="3319" dur="1" fill="hold">
                                          <p:stCondLst>
                                            <p:cond delay="0"/>
                                          </p:stCondLst>
                                        </p:cTn>
                                        <p:tgtEl>
                                          <p:spTgt spid="548">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49" name="" descr=""/>
          <p:cNvPicPr/>
          <p:nvPr/>
        </p:nvPicPr>
        <p:blipFill>
          <a:blip r:embed="rId1"/>
          <a:stretch/>
        </p:blipFill>
        <p:spPr>
          <a:xfrm>
            <a:off x="3276720" y="2997360"/>
            <a:ext cx="5111640" cy="3235320"/>
          </a:xfrm>
          <a:prstGeom prst="rect">
            <a:avLst/>
          </a:prstGeom>
          <a:ln w="0">
            <a:noFill/>
          </a:ln>
        </p:spPr>
      </p:pic>
      <p:sp>
        <p:nvSpPr>
          <p:cNvPr id="550"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Il Metropolitan</a:t>
            </a:r>
            <a:endParaRPr b="1" lang="it-IT" sz="3900" spc="-1" strike="noStrike">
              <a:solidFill>
                <a:srgbClr val="330066"/>
              </a:solidFill>
              <a:latin typeface="Arial"/>
            </a:endParaRPr>
          </a:p>
        </p:txBody>
      </p:sp>
      <p:sp>
        <p:nvSpPr>
          <p:cNvPr id="551" name="TextShape 2"/>
          <p:cNvSpPr txBox="1"/>
          <p:nvPr/>
        </p:nvSpPr>
        <p:spPr>
          <a:xfrm>
            <a:off x="468000" y="1700280"/>
            <a:ext cx="5111640" cy="122400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2"/>
              </a:rPr>
              <a:t>Il Metropolitan </a:t>
            </a:r>
            <a:r>
              <a:rPr b="0" lang="it-IT" sz="2600" spc="-1" strike="noStrike" u="sng">
                <a:solidFill>
                  <a:srgbClr val="7e9ce8"/>
                </a:solidFill>
                <a:uFillTx/>
                <a:latin typeface="Arial"/>
                <a:hlinkClick r:id="rId3"/>
              </a:rPr>
              <a:t>Museum</a:t>
            </a:r>
            <a:r>
              <a:rPr b="0" lang="it-IT" sz="2600" spc="-1" strike="noStrike" u="sng">
                <a:solidFill>
                  <a:srgbClr val="7e9ce8"/>
                </a:solidFill>
                <a:uFillTx/>
                <a:latin typeface="Arial"/>
                <a:hlinkClick r:id="rId4"/>
              </a:rPr>
              <a:t> od </a:t>
            </a:r>
            <a:r>
              <a:rPr b="0" lang="it-IT" sz="2600" spc="-1" strike="noStrike" u="sng">
                <a:solidFill>
                  <a:srgbClr val="7e9ce8"/>
                </a:solidFill>
                <a:uFillTx/>
                <a:latin typeface="Arial"/>
                <a:hlinkClick r:id="rId5"/>
              </a:rPr>
              <a:t>Arts</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L’</a:t>
            </a:r>
            <a:r>
              <a:rPr b="0" lang="it-IT" sz="2600" spc="-1" strike="noStrike" u="sng">
                <a:solidFill>
                  <a:srgbClr val="7e9ce8"/>
                </a:solidFill>
                <a:uFillTx/>
                <a:latin typeface="Arial"/>
                <a:hlinkClick r:id="rId6"/>
              </a:rPr>
              <a:t>arte greca </a:t>
            </a:r>
            <a:r>
              <a:rPr b="0" lang="it-IT" sz="2600" spc="-1" strike="noStrike">
                <a:solidFill>
                  <a:srgbClr val="008080"/>
                </a:solidFill>
                <a:latin typeface="Arial"/>
              </a:rPr>
              <a:t>al MET</a:t>
            </a:r>
            <a:endParaRPr b="0" lang="it-IT" sz="2600" spc="-1" strike="noStrike">
              <a:solidFill>
                <a:srgbClr val="008080"/>
              </a:solidFill>
              <a:latin typeface="Arial"/>
            </a:endParaRPr>
          </a:p>
        </p:txBody>
      </p:sp>
    </p:spTree>
  </p:cSld>
  <p:transition>
    <p:wedge/>
  </p:transition>
  <p:timing>
    <p:tnLst>
      <p:par>
        <p:cTn id="3320" dur="indefinite" restart="never" nodeType="tmRoot">
          <p:childTnLst>
            <p:seq>
              <p:cTn id="3321" dur="indefinite" nodeType="mainSeq">
                <p:childTnLst>
                  <p:par>
                    <p:cTn id="3322" fill="hold">
                      <p:stCondLst>
                        <p:cond delay="0"/>
                      </p:stCondLst>
                      <p:childTnLst>
                        <p:par>
                          <p:cTn id="3323" fill="hold">
                            <p:stCondLst>
                              <p:cond delay="0"/>
                            </p:stCondLst>
                            <p:childTnLst>
                              <p:par>
                                <p:cTn id="3324" nodeType="afterEffect" fill="hold" presetClass="entr" presetID="24">
                                  <p:stCondLst>
                                    <p:cond delay="0"/>
                                  </p:stCondLst>
                                  <p:childTnLst>
                                    <p:set>
                                      <p:cBhvr>
                                        <p:cTn id="3325" dur="1" fill="hold">
                                          <p:stCondLst>
                                            <p:cond delay="0"/>
                                          </p:stCondLst>
                                        </p:cTn>
                                        <p:tgtEl>
                                          <p:spTgt spid="550"/>
                                        </p:tgtEl>
                                        <p:attrNameLst>
                                          <p:attrName>style.visibility</p:attrName>
                                        </p:attrNameLst>
                                      </p:cBhvr>
                                      <p:to>
                                        <p:strVal val="visible"/>
                                      </p:to>
                                    </p:set>
                                    <p:anim calcmode="discrete" valueType="clr">
                                      <p:cBhvr additive="repl">
                                        <p:cTn id="3326" dur="80"/>
                                        <p:tgtEl>
                                          <p:spTgt spid="550"/>
                                        </p:tgtEl>
                                        <p:attrNameLst>
                                          <p:attrName>style.color</p:attrName>
                                        </p:attrNameLst>
                                      </p:cBhvr>
                                      <p:tavLst>
                                        <p:tav tm="0">
                                          <p:val>
                                            <p:strVal val="rgb(-103,51,51)"/>
                                          </p:val>
                                        </p:tav>
                                        <p:tav tm="50000">
                                          <p:val>
                                            <p:strVal val="rgb(-103,-103,0)"/>
                                          </p:val>
                                        </p:tav>
                                      </p:tavLst>
                                    </p:anim>
                                    <p:anim calcmode="discrete" valueType="clr">
                                      <p:cBhvr additive="repl">
                                        <p:cTn id="3327" dur="80"/>
                                        <p:tgtEl>
                                          <p:spTgt spid="550"/>
                                        </p:tgtEl>
                                        <p:attrNameLst>
                                          <p:attrName>fillcolor</p:attrName>
                                        </p:attrNameLst>
                                      </p:cBhvr>
                                      <p:tavLst>
                                        <p:tav tm="0">
                                          <p:val>
                                            <p:strVal val="rgb(-103,51,51)"/>
                                          </p:val>
                                        </p:tav>
                                        <p:tav tm="50000">
                                          <p:val>
                                            <p:strVal val="rgb(-103,-103,0)"/>
                                          </p:val>
                                        </p:tav>
                                      </p:tavLst>
                                    </p:anim>
                                    <p:set>
                                      <p:cBhvr>
                                        <p:cTn id="3328" dur="80"/>
                                        <p:tgtEl>
                                          <p:spTgt spid="550"/>
                                        </p:tgtEl>
                                        <p:attrNameLst>
                                          <p:attrName>fill.type</p:attrName>
                                        </p:attrNameLst>
                                      </p:cBhvr>
                                      <p:to>
                                        <p:strVal val="solid"/>
                                      </p:to>
                                    </p:set>
                                  </p:childTnLst>
                                </p:cTn>
                              </p:par>
                            </p:childTnLst>
                          </p:cTn>
                        </p:par>
                      </p:childTnLst>
                    </p:cTn>
                  </p:par>
                  <p:par>
                    <p:cTn id="3329" fill="hold">
                      <p:stCondLst>
                        <p:cond delay="indefinite"/>
                      </p:stCondLst>
                      <p:childTnLst>
                        <p:par>
                          <p:cTn id="3330" fill="hold">
                            <p:stCondLst>
                              <p:cond delay="0"/>
                            </p:stCondLst>
                            <p:childTnLst>
                              <p:par>
                                <p:cTn id="3331" nodeType="clickEffect" fill="hold" presetClass="entr" presetID="1">
                                  <p:stCondLst>
                                    <p:cond delay="0"/>
                                  </p:stCondLst>
                                  <p:childTnLst>
                                    <p:set>
                                      <p:cBhvr>
                                        <p:cTn id="3332" dur="1" fill="hold">
                                          <p:stCondLst>
                                            <p:cond delay="0"/>
                                          </p:stCondLst>
                                        </p:cTn>
                                        <p:tgtEl>
                                          <p:spTgt spid="549"/>
                                        </p:tgtEl>
                                        <p:attrNameLst>
                                          <p:attrName>style.visibility</p:attrName>
                                        </p:attrNameLst>
                                      </p:cBhvr>
                                      <p:to>
                                        <p:strVal val="visible"/>
                                      </p:to>
                                    </p:set>
                                  </p:childTnLst>
                                </p:cTn>
                              </p:par>
                            </p:childTnLst>
                          </p:cTn>
                        </p:par>
                      </p:childTnLst>
                    </p:cTn>
                  </p:par>
                  <p:par>
                    <p:cTn id="3333" fill="hold">
                      <p:stCondLst>
                        <p:cond delay="indefinite"/>
                      </p:stCondLst>
                      <p:childTnLst>
                        <p:par>
                          <p:cTn id="3334" fill="hold">
                            <p:stCondLst>
                              <p:cond delay="0"/>
                            </p:stCondLst>
                            <p:childTnLst>
                              <p:par>
                                <p:cTn id="3335" nodeType="clickEffect" fill="hold" presetClass="entr" presetID="1">
                                  <p:stCondLst>
                                    <p:cond delay="0"/>
                                  </p:stCondLst>
                                  <p:childTnLst>
                                    <p:set>
                                      <p:cBhvr>
                                        <p:cTn id="3336" dur="1" fill="hold">
                                          <p:stCondLst>
                                            <p:cond delay="0"/>
                                          </p:stCondLst>
                                        </p:cTn>
                                        <p:tgtEl>
                                          <p:spTgt spid="551">
                                            <p:txEl>
                                              <p:pRg st="0" end="0"/>
                                            </p:txEl>
                                          </p:spTgt>
                                        </p:tgtEl>
                                        <p:attrNameLst>
                                          <p:attrName>style.visibility</p:attrName>
                                        </p:attrNameLst>
                                      </p:cBhvr>
                                      <p:to>
                                        <p:strVal val="visible"/>
                                      </p:to>
                                    </p:set>
                                  </p:childTnLst>
                                </p:cTn>
                              </p:par>
                            </p:childTnLst>
                          </p:cTn>
                        </p:par>
                      </p:childTnLst>
                    </p:cTn>
                  </p:par>
                  <p:par>
                    <p:cTn id="3337" fill="hold">
                      <p:stCondLst>
                        <p:cond delay="indefinite"/>
                      </p:stCondLst>
                      <p:childTnLst>
                        <p:par>
                          <p:cTn id="3338" fill="hold">
                            <p:stCondLst>
                              <p:cond delay="0"/>
                            </p:stCondLst>
                            <p:childTnLst>
                              <p:par>
                                <p:cTn id="3339" nodeType="clickEffect" fill="hold" presetClass="entr" presetID="1">
                                  <p:stCondLst>
                                    <p:cond delay="0"/>
                                  </p:stCondLst>
                                  <p:childTnLst>
                                    <p:set>
                                      <p:cBhvr>
                                        <p:cTn id="3340" dur="1" fill="hold">
                                          <p:stCondLst>
                                            <p:cond delay="0"/>
                                          </p:stCondLst>
                                        </p:cTn>
                                        <p:tgtEl>
                                          <p:spTgt spid="551">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2"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 Musei Vaticani</a:t>
            </a:r>
            <a:endParaRPr b="1" lang="it-IT" sz="3900" spc="-1" strike="noStrike">
              <a:solidFill>
                <a:srgbClr val="330066"/>
              </a:solidFill>
              <a:latin typeface="Arial"/>
            </a:endParaRPr>
          </a:p>
        </p:txBody>
      </p:sp>
      <p:pic>
        <p:nvPicPr>
          <p:cNvPr id="553" name="" descr="Musei Vaticani"/>
          <p:cNvPicPr/>
          <p:nvPr/>
        </p:nvPicPr>
        <p:blipFill>
          <a:blip r:embed="rId1"/>
          <a:stretch/>
        </p:blipFill>
        <p:spPr>
          <a:xfrm>
            <a:off x="2050920" y="2060640"/>
            <a:ext cx="4824720" cy="3679920"/>
          </a:xfrm>
          <a:prstGeom prst="rect">
            <a:avLst/>
          </a:prstGeom>
          <a:ln w="0">
            <a:noFill/>
          </a:ln>
        </p:spPr>
      </p:pic>
    </p:spTree>
  </p:cSld>
  <p:transition>
    <p:wedge/>
  </p:transition>
  <p:timing>
    <p:tnLst>
      <p:par>
        <p:cTn id="3341" dur="indefinite" restart="never" nodeType="tmRoot">
          <p:childTnLst>
            <p:seq>
              <p:cTn id="3342" dur="indefinite" nodeType="mainSeq">
                <p:childTnLst>
                  <p:par>
                    <p:cTn id="3343" fill="hold">
                      <p:stCondLst>
                        <p:cond delay="0"/>
                      </p:stCondLst>
                      <p:childTnLst>
                        <p:par>
                          <p:cTn id="3344" fill="hold">
                            <p:stCondLst>
                              <p:cond delay="0"/>
                            </p:stCondLst>
                            <p:childTnLst>
                              <p:par>
                                <p:cTn id="3345" nodeType="afterEffect" fill="hold" presetClass="entr" presetID="24">
                                  <p:stCondLst>
                                    <p:cond delay="0"/>
                                  </p:stCondLst>
                                  <p:childTnLst>
                                    <p:set>
                                      <p:cBhvr>
                                        <p:cTn id="3346" dur="1" fill="hold">
                                          <p:stCondLst>
                                            <p:cond delay="0"/>
                                          </p:stCondLst>
                                        </p:cTn>
                                        <p:tgtEl>
                                          <p:spTgt spid="552"/>
                                        </p:tgtEl>
                                        <p:attrNameLst>
                                          <p:attrName>style.visibility</p:attrName>
                                        </p:attrNameLst>
                                      </p:cBhvr>
                                      <p:to>
                                        <p:strVal val="visible"/>
                                      </p:to>
                                    </p:set>
                                    <p:animEffect filter="diamond(in)" transition="in">
                                      <p:cBhvr additive="repl">
                                        <p:cTn id="3347" dur="2000"/>
                                        <p:tgtEl>
                                          <p:spTgt spid="552"/>
                                        </p:tgtEl>
                                      </p:cBhvr>
                                    </p:animEffect>
                                  </p:childTnLst>
                                </p:cTn>
                              </p:par>
                            </p:childTnLst>
                          </p:cTn>
                        </p:par>
                      </p:childTnLst>
                    </p:cTn>
                  </p:par>
                  <p:par>
                    <p:cTn id="3348" fill="hold">
                      <p:stCondLst>
                        <p:cond delay="indefinite"/>
                      </p:stCondLst>
                      <p:childTnLst>
                        <p:par>
                          <p:cTn id="3349" fill="hold">
                            <p:stCondLst>
                              <p:cond delay="0"/>
                            </p:stCondLst>
                            <p:childTnLst>
                              <p:par>
                                <p:cTn id="3350" nodeType="clickEffect" fill="hold" presetClass="entr" presetID="1">
                                  <p:stCondLst>
                                    <p:cond delay="0"/>
                                  </p:stCondLst>
                                  <p:childTnLst>
                                    <p:set>
                                      <p:cBhvr>
                                        <p:cTn id="3351" dur="1" fill="hold">
                                          <p:stCondLst>
                                            <p:cond delay="0"/>
                                          </p:stCondLst>
                                        </p:cTn>
                                        <p:tgtEl>
                                          <p:spTgt spid="5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7" name="TextShape 1"/>
          <p:cNvSpPr txBox="1"/>
          <p:nvPr/>
        </p:nvSpPr>
        <p:spPr>
          <a:xfrm>
            <a:off x="324000" y="333000"/>
            <a:ext cx="7416720" cy="11430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L’ipertesto ovvero la ricerca delle informazioni</a:t>
            </a:r>
            <a:endParaRPr b="1" lang="it-IT" sz="3900" spc="-1" strike="noStrike">
              <a:solidFill>
                <a:srgbClr val="330066"/>
              </a:solidFill>
              <a:latin typeface="Arial"/>
            </a:endParaRPr>
          </a:p>
        </p:txBody>
      </p:sp>
      <p:sp>
        <p:nvSpPr>
          <p:cNvPr id="228" name="TextShape 2"/>
          <p:cNvSpPr txBox="1"/>
          <p:nvPr/>
        </p:nvSpPr>
        <p:spPr>
          <a:xfrm>
            <a:off x="395280" y="1699920"/>
            <a:ext cx="8153280" cy="4753080"/>
          </a:xfrm>
          <a:prstGeom prst="rect">
            <a:avLst/>
          </a:prstGeom>
          <a:noFill/>
          <a:ln w="0">
            <a:noFill/>
          </a:ln>
        </p:spPr>
        <p:txBody>
          <a:bodyPr lIns="90000" rIns="90000" tIns="46800" bIns="46800">
            <a:normAutofit/>
          </a:bodyPr>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L’ipertestualità come risposta al problema del “recupero delle informazioni” necessarie</a:t>
            </a:r>
            <a:endParaRPr b="0" lang="it-IT" sz="3000" spc="-1" strike="noStrike">
              <a:solidFill>
                <a:srgbClr val="00808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Le origini:</a:t>
            </a:r>
            <a:endParaRPr b="0" lang="it-IT" sz="3000" spc="-1" strike="noStrike">
              <a:solidFill>
                <a:srgbClr val="008080"/>
              </a:solidFill>
              <a:latin typeface="Arial"/>
            </a:endParaRPr>
          </a:p>
          <a:p>
            <a:pPr lvl="3" marL="1280880" indent="-291960">
              <a:lnSpc>
                <a:spcPct val="90000"/>
              </a:lnSpc>
              <a:spcBef>
                <a:spcPts val="499"/>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semplice organizzazione lineare e gerarchica</a:t>
            </a:r>
            <a:endParaRPr b="0" lang="it-IT" sz="2000" spc="-1" strike="noStrike">
              <a:solidFill>
                <a:srgbClr val="ff660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Il Medioevo:</a:t>
            </a:r>
            <a:endParaRPr b="0" lang="it-IT" sz="3000" spc="-1" strike="noStrike">
              <a:solidFill>
                <a:srgbClr val="008080"/>
              </a:solidFill>
              <a:latin typeface="Arial"/>
            </a:endParaRPr>
          </a:p>
          <a:p>
            <a:pPr lvl="3" marL="1280880" indent="-291960">
              <a:lnSpc>
                <a:spcPct val="90000"/>
              </a:lnSpc>
              <a:spcBef>
                <a:spcPts val="499"/>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u="sng">
                <a:solidFill>
                  <a:srgbClr val="7e9ce8"/>
                </a:solidFill>
                <a:uFillTx/>
                <a:latin typeface="Arial"/>
                <a:hlinkClick r:id="rId1"/>
              </a:rPr>
              <a:t>Struttura lineare</a:t>
            </a:r>
            <a:r>
              <a:rPr b="0" lang="it-IT" sz="2000" spc="-1" strike="noStrike">
                <a:solidFill>
                  <a:srgbClr val="ff6600"/>
                </a:solidFill>
                <a:latin typeface="Arial"/>
              </a:rPr>
              <a:t>: pagine, capitoli, paragrafi, spazi tra parole</a:t>
            </a:r>
            <a:endParaRPr b="0" lang="it-IT" sz="2000" spc="-1" strike="noStrike">
              <a:solidFill>
                <a:srgbClr val="ff660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tecnologia del libro:</a:t>
            </a:r>
            <a:endParaRPr b="0" lang="it-IT" sz="3000" spc="-1" strike="noStrike">
              <a:solidFill>
                <a:srgbClr val="008080"/>
              </a:solidFill>
              <a:latin typeface="Arial"/>
            </a:endParaRPr>
          </a:p>
          <a:p>
            <a:pPr lvl="3" marL="1280880" indent="-291960">
              <a:lnSpc>
                <a:spcPct val="90000"/>
              </a:lnSpc>
              <a:spcBef>
                <a:spcPts val="499"/>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impaginazione, indici, bibliografie, repertori, lessici</a:t>
            </a:r>
            <a:endParaRPr b="0" lang="it-IT" sz="2000" spc="-1" strike="noStrike">
              <a:solidFill>
                <a:srgbClr val="ff660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Il testo elettronico.</a:t>
            </a:r>
            <a:endParaRPr b="0" lang="it-IT" sz="3000" spc="-1" strike="noStrike">
              <a:solidFill>
                <a:srgbClr val="008080"/>
              </a:solidFill>
              <a:latin typeface="Arial"/>
            </a:endParaRPr>
          </a:p>
          <a:p>
            <a:pPr lvl="3" marL="1280880" indent="-291960">
              <a:lnSpc>
                <a:spcPct val="90000"/>
              </a:lnSpc>
              <a:spcBef>
                <a:spcPts val="499"/>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Lessie, stringhe, manipolazione, ricerche, connettività, apertura, caos, imprevedibilità.</a:t>
            </a:r>
            <a:endParaRPr b="0" lang="it-IT" sz="2000" spc="-1" strike="noStrike">
              <a:solidFill>
                <a:srgbClr val="ff6600"/>
              </a:solidFill>
              <a:latin typeface="Arial"/>
            </a:endParaRPr>
          </a:p>
        </p:txBody>
      </p:sp>
    </p:spTree>
  </p:cSld>
  <p:transition>
    <p:wedge/>
  </p:transition>
  <p:timing>
    <p:tnLst>
      <p:par>
        <p:cTn id="264" dur="indefinite" restart="never" nodeType="tmRoot">
          <p:childTnLst>
            <p:seq>
              <p:cTn id="265" dur="indefinite" nodeType="mainSeq">
                <p:childTnLst>
                  <p:par>
                    <p:cTn id="266" fill="hold">
                      <p:stCondLst>
                        <p:cond delay="indefinite"/>
                      </p:stCondLst>
                      <p:childTnLst>
                        <p:par>
                          <p:cTn id="267" fill="hold">
                            <p:stCondLst>
                              <p:cond delay="0"/>
                            </p:stCondLst>
                            <p:childTnLst>
                              <p:par>
                                <p:cTn id="268" nodeType="clickEffect" fill="hold" presetClass="entr" presetID="1">
                                  <p:stCondLst>
                                    <p:cond delay="0"/>
                                  </p:stCondLst>
                                  <p:childTnLst>
                                    <p:set>
                                      <p:cBhvr>
                                        <p:cTn id="269"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par>
                    <p:cTn id="270" fill="hold">
                      <p:stCondLst>
                        <p:cond delay="indefinite"/>
                      </p:stCondLst>
                      <p:childTnLst>
                        <p:par>
                          <p:cTn id="271" fill="hold">
                            <p:stCondLst>
                              <p:cond delay="0"/>
                            </p:stCondLst>
                            <p:childTnLst>
                              <p:par>
                                <p:cTn id="272" nodeType="clickEffect" fill="hold" presetClass="entr" presetID="1">
                                  <p:stCondLst>
                                    <p:cond delay="0"/>
                                  </p:stCondLst>
                                  <p:childTnLst>
                                    <p:set>
                                      <p:cBhvr>
                                        <p:cTn id="273" dur="1" fill="hold">
                                          <p:stCondLst>
                                            <p:cond delay="0"/>
                                          </p:stCondLst>
                                        </p:cTn>
                                        <p:tgtEl>
                                          <p:spTgt spid="228">
                                            <p:txEl>
                                              <p:pRg st="1" end="1"/>
                                            </p:txEl>
                                          </p:spTgt>
                                        </p:tgtEl>
                                        <p:attrNameLst>
                                          <p:attrName>style.visibility</p:attrName>
                                        </p:attrNameLst>
                                      </p:cBhvr>
                                      <p:to>
                                        <p:strVal val="visible"/>
                                      </p:to>
                                    </p:set>
                                  </p:childTnLst>
                                </p:cTn>
                              </p:par>
                              <p:par>
                                <p:cTn id="274" nodeType="withEffect" fill="hold" presetClass="entr" presetID="1">
                                  <p:stCondLst>
                                    <p:cond delay="0"/>
                                  </p:stCondLst>
                                  <p:childTnLst>
                                    <p:set>
                                      <p:cBhvr>
                                        <p:cTn id="275" dur="1" fill="hold">
                                          <p:stCondLst>
                                            <p:cond delay="0"/>
                                          </p:stCondLst>
                                        </p:cTn>
                                        <p:tgtEl>
                                          <p:spTgt spid="228">
                                            <p:txEl>
                                              <p:pRg st="2" end="2"/>
                                            </p:txEl>
                                          </p:spTgt>
                                        </p:tgtEl>
                                        <p:attrNameLst>
                                          <p:attrName>style.visibility</p:attrName>
                                        </p:attrNameLst>
                                      </p:cBhvr>
                                      <p:to>
                                        <p:strVal val="visible"/>
                                      </p:to>
                                    </p:set>
                                  </p:childTnLst>
                                </p:cTn>
                              </p:par>
                            </p:childTnLst>
                          </p:cTn>
                        </p:par>
                      </p:childTnLst>
                    </p:cTn>
                  </p:par>
                  <p:par>
                    <p:cTn id="276" fill="hold">
                      <p:stCondLst>
                        <p:cond delay="indefinite"/>
                      </p:stCondLst>
                      <p:childTnLst>
                        <p:par>
                          <p:cTn id="277" fill="hold">
                            <p:stCondLst>
                              <p:cond delay="0"/>
                            </p:stCondLst>
                            <p:childTnLst>
                              <p:par>
                                <p:cTn id="278" nodeType="clickEffect" fill="hold" presetClass="entr" presetID="1">
                                  <p:stCondLst>
                                    <p:cond delay="0"/>
                                  </p:stCondLst>
                                  <p:childTnLst>
                                    <p:set>
                                      <p:cBhvr>
                                        <p:cTn id="279" dur="1" fill="hold">
                                          <p:stCondLst>
                                            <p:cond delay="0"/>
                                          </p:stCondLst>
                                        </p:cTn>
                                        <p:tgtEl>
                                          <p:spTgt spid="228">
                                            <p:txEl>
                                              <p:pRg st="3" end="3"/>
                                            </p:txEl>
                                          </p:spTgt>
                                        </p:tgtEl>
                                        <p:attrNameLst>
                                          <p:attrName>style.visibility</p:attrName>
                                        </p:attrNameLst>
                                      </p:cBhvr>
                                      <p:to>
                                        <p:strVal val="visible"/>
                                      </p:to>
                                    </p:set>
                                  </p:childTnLst>
                                </p:cTn>
                              </p:par>
                              <p:par>
                                <p:cTn id="280" nodeType="withEffect" fill="hold" presetClass="entr" presetID="1">
                                  <p:stCondLst>
                                    <p:cond delay="0"/>
                                  </p:stCondLst>
                                  <p:childTnLst>
                                    <p:set>
                                      <p:cBhvr>
                                        <p:cTn id="281" dur="1" fill="hold">
                                          <p:stCondLst>
                                            <p:cond delay="0"/>
                                          </p:stCondLst>
                                        </p:cTn>
                                        <p:tgtEl>
                                          <p:spTgt spid="228">
                                            <p:txEl>
                                              <p:pRg st="4" end="4"/>
                                            </p:txEl>
                                          </p:spTgt>
                                        </p:tgtEl>
                                        <p:attrNameLst>
                                          <p:attrName>style.visibility</p:attrName>
                                        </p:attrNameLst>
                                      </p:cBhvr>
                                      <p:to>
                                        <p:strVal val="visible"/>
                                      </p:to>
                                    </p:set>
                                  </p:childTnLst>
                                </p:cTn>
                              </p:par>
                            </p:childTnLst>
                          </p:cTn>
                        </p:par>
                      </p:childTnLst>
                    </p:cTn>
                  </p:par>
                  <p:par>
                    <p:cTn id="282" fill="hold">
                      <p:stCondLst>
                        <p:cond delay="indefinite"/>
                      </p:stCondLst>
                      <p:childTnLst>
                        <p:par>
                          <p:cTn id="283" fill="hold">
                            <p:stCondLst>
                              <p:cond delay="0"/>
                            </p:stCondLst>
                            <p:childTnLst>
                              <p:par>
                                <p:cTn id="284" nodeType="clickEffect" fill="hold" presetClass="entr" presetID="1">
                                  <p:stCondLst>
                                    <p:cond delay="0"/>
                                  </p:stCondLst>
                                  <p:childTnLst>
                                    <p:set>
                                      <p:cBhvr>
                                        <p:cTn id="285" dur="1" fill="hold">
                                          <p:stCondLst>
                                            <p:cond delay="0"/>
                                          </p:stCondLst>
                                        </p:cTn>
                                        <p:tgtEl>
                                          <p:spTgt spid="228">
                                            <p:txEl>
                                              <p:pRg st="5" end="5"/>
                                            </p:txEl>
                                          </p:spTgt>
                                        </p:tgtEl>
                                        <p:attrNameLst>
                                          <p:attrName>style.visibility</p:attrName>
                                        </p:attrNameLst>
                                      </p:cBhvr>
                                      <p:to>
                                        <p:strVal val="visible"/>
                                      </p:to>
                                    </p:set>
                                  </p:childTnLst>
                                </p:cTn>
                              </p:par>
                              <p:par>
                                <p:cTn id="286" nodeType="withEffect" fill="hold" presetClass="entr" presetID="1">
                                  <p:stCondLst>
                                    <p:cond delay="0"/>
                                  </p:stCondLst>
                                  <p:childTnLst>
                                    <p:set>
                                      <p:cBhvr>
                                        <p:cTn id="287" dur="1" fill="hold">
                                          <p:stCondLst>
                                            <p:cond delay="0"/>
                                          </p:stCondLst>
                                        </p:cTn>
                                        <p:tgtEl>
                                          <p:spTgt spid="228">
                                            <p:txEl>
                                              <p:pRg st="6" end="6"/>
                                            </p:txEl>
                                          </p:spTgt>
                                        </p:tgtEl>
                                        <p:attrNameLst>
                                          <p:attrName>style.visibility</p:attrName>
                                        </p:attrNameLst>
                                      </p:cBhvr>
                                      <p:to>
                                        <p:strVal val="visible"/>
                                      </p:to>
                                    </p:set>
                                  </p:childTnLst>
                                </p:cTn>
                              </p:par>
                            </p:childTnLst>
                          </p:cTn>
                        </p:par>
                      </p:childTnLst>
                    </p:cTn>
                  </p:par>
                  <p:par>
                    <p:cTn id="288" fill="hold">
                      <p:stCondLst>
                        <p:cond delay="indefinite"/>
                      </p:stCondLst>
                      <p:childTnLst>
                        <p:par>
                          <p:cTn id="289" fill="hold">
                            <p:stCondLst>
                              <p:cond delay="0"/>
                            </p:stCondLst>
                            <p:childTnLst>
                              <p:par>
                                <p:cTn id="290" nodeType="clickEffect" fill="hold" presetClass="entr" presetID="1">
                                  <p:stCondLst>
                                    <p:cond delay="0"/>
                                  </p:stCondLst>
                                  <p:childTnLst>
                                    <p:set>
                                      <p:cBhvr>
                                        <p:cTn id="291" dur="1" fill="hold">
                                          <p:stCondLst>
                                            <p:cond delay="0"/>
                                          </p:stCondLst>
                                        </p:cTn>
                                        <p:tgtEl>
                                          <p:spTgt spid="228">
                                            <p:txEl>
                                              <p:pRg st="7" end="7"/>
                                            </p:txEl>
                                          </p:spTgt>
                                        </p:tgtEl>
                                        <p:attrNameLst>
                                          <p:attrName>style.visibility</p:attrName>
                                        </p:attrNameLst>
                                      </p:cBhvr>
                                      <p:to>
                                        <p:strVal val="visible"/>
                                      </p:to>
                                    </p:set>
                                  </p:childTnLst>
                                </p:cTn>
                              </p:par>
                              <p:par>
                                <p:cTn id="292" nodeType="withEffect" fill="hold" presetClass="entr" presetID="1">
                                  <p:stCondLst>
                                    <p:cond delay="0"/>
                                  </p:stCondLst>
                                  <p:childTnLst>
                                    <p:set>
                                      <p:cBhvr>
                                        <p:cTn id="293" dur="1" fill="hold">
                                          <p:stCondLst>
                                            <p:cond delay="0"/>
                                          </p:stCondLst>
                                        </p:cTn>
                                        <p:tgtEl>
                                          <p:spTgt spid="22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4"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Il Louvre</a:t>
            </a:r>
            <a:endParaRPr b="1" lang="it-IT" sz="3900" spc="-1" strike="noStrike">
              <a:solidFill>
                <a:srgbClr val="330066"/>
              </a:solidFill>
              <a:latin typeface="Arial"/>
            </a:endParaRPr>
          </a:p>
        </p:txBody>
      </p:sp>
      <p:sp>
        <p:nvSpPr>
          <p:cNvPr id="555" name="TextShape 2"/>
          <p:cNvSpPr txBox="1"/>
          <p:nvPr/>
        </p:nvSpPr>
        <p:spPr>
          <a:xfrm>
            <a:off x="456840" y="1719360"/>
            <a:ext cx="403380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Il Louvre</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pic>
        <p:nvPicPr>
          <p:cNvPr id="556" name="" descr=""/>
          <p:cNvPicPr/>
          <p:nvPr/>
        </p:nvPicPr>
        <p:blipFill>
          <a:blip r:embed="rId2"/>
          <a:stretch/>
        </p:blipFill>
        <p:spPr>
          <a:xfrm>
            <a:off x="5435640" y="3500280"/>
            <a:ext cx="1544760" cy="2132280"/>
          </a:xfrm>
          <a:prstGeom prst="rect">
            <a:avLst/>
          </a:prstGeom>
          <a:ln w="0">
            <a:noFill/>
          </a:ln>
        </p:spPr>
      </p:pic>
      <p:pic>
        <p:nvPicPr>
          <p:cNvPr id="557" name="" descr=""/>
          <p:cNvPicPr/>
          <p:nvPr/>
        </p:nvPicPr>
        <p:blipFill>
          <a:blip r:embed="rId3"/>
          <a:stretch/>
        </p:blipFill>
        <p:spPr>
          <a:xfrm>
            <a:off x="3059280" y="1816200"/>
            <a:ext cx="2746080" cy="2138400"/>
          </a:xfrm>
          <a:prstGeom prst="rect">
            <a:avLst/>
          </a:prstGeom>
          <a:ln w="0">
            <a:noFill/>
          </a:ln>
        </p:spPr>
      </p:pic>
    </p:spTree>
  </p:cSld>
  <p:transition>
    <p:wedge/>
  </p:transition>
  <p:timing>
    <p:tnLst>
      <p:par>
        <p:cTn id="3352" dur="indefinite" restart="never" nodeType="tmRoot">
          <p:childTnLst>
            <p:seq>
              <p:cTn id="3353" dur="indefinite" nodeType="mainSeq">
                <p:childTnLst>
                  <p:par>
                    <p:cTn id="3354" fill="hold">
                      <p:stCondLst>
                        <p:cond delay="indefinite"/>
                      </p:stCondLst>
                      <p:childTnLst>
                        <p:par>
                          <p:cTn id="3355" fill="hold">
                            <p:stCondLst>
                              <p:cond delay="0"/>
                            </p:stCondLst>
                            <p:childTnLst>
                              <p:par>
                                <p:cTn id="3356" nodeType="clickEffect" fill="hold" presetClass="entr" presetID="1">
                                  <p:stCondLst>
                                    <p:cond delay="0"/>
                                  </p:stCondLst>
                                  <p:childTnLst>
                                    <p:set>
                                      <p:cBhvr>
                                        <p:cTn id="3357" dur="1" fill="hold">
                                          <p:stCondLst>
                                            <p:cond delay="0"/>
                                          </p:stCondLst>
                                        </p:cTn>
                                        <p:tgtEl>
                                          <p:spTgt spid="555">
                                            <p:txEl>
                                              <p:pRg st="0" end="0"/>
                                            </p:txEl>
                                          </p:spTgt>
                                        </p:tgtEl>
                                        <p:attrNameLst>
                                          <p:attrName>style.visibility</p:attrName>
                                        </p:attrNameLst>
                                      </p:cBhvr>
                                      <p:to>
                                        <p:strVal val="visible"/>
                                      </p:to>
                                    </p:set>
                                  </p:childTnLst>
                                </p:cTn>
                              </p:par>
                            </p:childTnLst>
                          </p:cTn>
                        </p:par>
                      </p:childTnLst>
                    </p:cTn>
                  </p:par>
                  <p:par>
                    <p:cTn id="3358" fill="hold">
                      <p:stCondLst>
                        <p:cond delay="indefinite"/>
                      </p:stCondLst>
                      <p:childTnLst>
                        <p:par>
                          <p:cTn id="3359" fill="hold">
                            <p:stCondLst>
                              <p:cond delay="0"/>
                            </p:stCondLst>
                            <p:childTnLst>
                              <p:par>
                                <p:cTn id="3360" nodeType="clickEffect" fill="hold" presetClass="entr" presetID="1">
                                  <p:stCondLst>
                                    <p:cond delay="0"/>
                                  </p:stCondLst>
                                  <p:childTnLst>
                                    <p:set>
                                      <p:cBhvr>
                                        <p:cTn id="3361" dur="1" fill="hold">
                                          <p:stCondLst>
                                            <p:cond delay="0"/>
                                          </p:stCondLst>
                                        </p:cTn>
                                        <p:tgtEl>
                                          <p:spTgt spid="556"/>
                                        </p:tgtEl>
                                        <p:attrNameLst>
                                          <p:attrName>style.visibility</p:attrName>
                                        </p:attrNameLst>
                                      </p:cBhvr>
                                      <p:to>
                                        <p:strVal val="visible"/>
                                      </p:to>
                                    </p:set>
                                  </p:childTnLst>
                                </p:cTn>
                              </p:par>
                            </p:childTnLst>
                          </p:cTn>
                        </p:par>
                      </p:childTnLst>
                    </p:cTn>
                  </p:par>
                  <p:par>
                    <p:cTn id="3362" fill="hold">
                      <p:stCondLst>
                        <p:cond delay="indefinite"/>
                      </p:stCondLst>
                      <p:childTnLst>
                        <p:par>
                          <p:cTn id="3363" fill="hold">
                            <p:stCondLst>
                              <p:cond delay="0"/>
                            </p:stCondLst>
                            <p:childTnLst>
                              <p:par>
                                <p:cTn id="3364" nodeType="clickEffect" fill="hold" presetClass="entr" presetID="1">
                                  <p:stCondLst>
                                    <p:cond delay="0"/>
                                  </p:stCondLst>
                                  <p:childTnLst>
                                    <p:set>
                                      <p:cBhvr>
                                        <p:cTn id="3365" dur="1" fill="hold">
                                          <p:stCondLst>
                                            <p:cond delay="0"/>
                                          </p:stCondLst>
                                        </p:cTn>
                                        <p:tgtEl>
                                          <p:spTgt spid="5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8"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Kunsthistorisches Museum Vienna </a:t>
            </a:r>
            <a:endParaRPr b="1" lang="it-IT" sz="3900" spc="-1" strike="noStrike">
              <a:solidFill>
                <a:srgbClr val="330066"/>
              </a:solidFill>
              <a:latin typeface="Arial"/>
            </a:endParaRPr>
          </a:p>
        </p:txBody>
      </p:sp>
      <p:sp>
        <p:nvSpPr>
          <p:cNvPr id="559" name="TextShape 2"/>
          <p:cNvSpPr txBox="1"/>
          <p:nvPr/>
        </p:nvSpPr>
        <p:spPr>
          <a:xfrm>
            <a:off x="456840" y="1719360"/>
            <a:ext cx="403380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Il Museo di arte antica di Vienna</a:t>
            </a:r>
            <a:endParaRPr b="0" lang="it-IT" sz="2600" spc="-1" strike="noStrike">
              <a:solidFill>
                <a:srgbClr val="008080"/>
              </a:solidFill>
              <a:latin typeface="Arial"/>
            </a:endParaRPr>
          </a:p>
        </p:txBody>
      </p:sp>
      <p:pic>
        <p:nvPicPr>
          <p:cNvPr id="560" name="" descr=""/>
          <p:cNvPicPr/>
          <p:nvPr/>
        </p:nvPicPr>
        <p:blipFill>
          <a:blip r:embed="rId2"/>
          <a:stretch/>
        </p:blipFill>
        <p:spPr>
          <a:xfrm>
            <a:off x="3780000" y="2521080"/>
            <a:ext cx="4244760" cy="3571920"/>
          </a:xfrm>
          <a:prstGeom prst="rect">
            <a:avLst/>
          </a:prstGeom>
          <a:ln w="0">
            <a:noFill/>
          </a:ln>
        </p:spPr>
      </p:pic>
    </p:spTree>
  </p:cSld>
  <p:transition>
    <p:wedge/>
  </p:transition>
  <p:timing>
    <p:tnLst>
      <p:par>
        <p:cTn id="3366" dur="indefinite" restart="never" nodeType="tmRoot">
          <p:childTnLst>
            <p:seq>
              <p:cTn id="3367" dur="indefinite" nodeType="mainSeq">
                <p:childTnLst>
                  <p:par>
                    <p:cTn id="3368" fill="hold">
                      <p:stCondLst>
                        <p:cond delay="0"/>
                      </p:stCondLst>
                      <p:childTnLst>
                        <p:par>
                          <p:cTn id="3369" fill="hold">
                            <p:stCondLst>
                              <p:cond delay="0"/>
                            </p:stCondLst>
                            <p:childTnLst>
                              <p:par>
                                <p:cTn id="3370" nodeType="afterEffect" fill="hold" presetClass="entr" presetID="24">
                                  <p:stCondLst>
                                    <p:cond delay="0"/>
                                  </p:stCondLst>
                                  <p:childTnLst>
                                    <p:set>
                                      <p:cBhvr>
                                        <p:cTn id="3371" dur="1" fill="hold">
                                          <p:stCondLst>
                                            <p:cond delay="0"/>
                                          </p:stCondLst>
                                        </p:cTn>
                                        <p:tgtEl>
                                          <p:spTgt spid="558"/>
                                        </p:tgtEl>
                                        <p:attrNameLst>
                                          <p:attrName>style.visibility</p:attrName>
                                        </p:attrNameLst>
                                      </p:cBhvr>
                                      <p:to>
                                        <p:strVal val="visible"/>
                                      </p:to>
                                    </p:set>
                                    <p:animEffect filter="wheel(1)" transition="in">
                                      <p:cBhvr additive="repl">
                                        <p:cTn id="3372" dur="2000"/>
                                        <p:tgtEl>
                                          <p:spTgt spid="558"/>
                                        </p:tgtEl>
                                      </p:cBhvr>
                                    </p:animEffect>
                                  </p:childTnLst>
                                </p:cTn>
                              </p:par>
                            </p:childTnLst>
                          </p:cTn>
                        </p:par>
                      </p:childTnLst>
                    </p:cTn>
                  </p:par>
                  <p:par>
                    <p:cTn id="3373" fill="hold">
                      <p:stCondLst>
                        <p:cond delay="indefinite"/>
                      </p:stCondLst>
                      <p:childTnLst>
                        <p:par>
                          <p:cTn id="3374" fill="hold">
                            <p:stCondLst>
                              <p:cond delay="0"/>
                            </p:stCondLst>
                            <p:childTnLst>
                              <p:par>
                                <p:cTn id="3375" nodeType="clickEffect" fill="hold" presetClass="entr" presetID="1">
                                  <p:stCondLst>
                                    <p:cond delay="0"/>
                                  </p:stCondLst>
                                  <p:childTnLst>
                                    <p:set>
                                      <p:cBhvr>
                                        <p:cTn id="3376" dur="1" fill="hold">
                                          <p:stCondLst>
                                            <p:cond delay="0"/>
                                          </p:stCondLst>
                                        </p:cTn>
                                        <p:tgtEl>
                                          <p:spTgt spid="559">
                                            <p:txEl>
                                              <p:pRg st="0" end="0"/>
                                            </p:txEl>
                                          </p:spTgt>
                                        </p:tgtEl>
                                        <p:attrNameLst>
                                          <p:attrName>style.visibility</p:attrName>
                                        </p:attrNameLst>
                                      </p:cBhvr>
                                      <p:to>
                                        <p:strVal val="visible"/>
                                      </p:to>
                                    </p:set>
                                  </p:childTnLst>
                                </p:cTn>
                              </p:par>
                            </p:childTnLst>
                          </p:cTn>
                        </p:par>
                      </p:childTnLst>
                    </p:cTn>
                  </p:par>
                  <p:par>
                    <p:cTn id="3377" fill="hold">
                      <p:stCondLst>
                        <p:cond delay="indefinite"/>
                      </p:stCondLst>
                      <p:childTnLst>
                        <p:par>
                          <p:cTn id="3378" fill="hold">
                            <p:stCondLst>
                              <p:cond delay="0"/>
                            </p:stCondLst>
                            <p:childTnLst>
                              <p:par>
                                <p:cTn id="3379" nodeType="clickEffect" fill="hold" presetClass="entr" presetID="1">
                                  <p:stCondLst>
                                    <p:cond delay="0"/>
                                  </p:stCondLst>
                                  <p:childTnLst>
                                    <p:set>
                                      <p:cBhvr>
                                        <p:cTn id="3380"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61" name="" descr=""/>
          <p:cNvPicPr/>
          <p:nvPr/>
        </p:nvPicPr>
        <p:blipFill>
          <a:blip r:embed="rId1"/>
          <a:stretch/>
        </p:blipFill>
        <p:spPr>
          <a:xfrm>
            <a:off x="4643280" y="2997360"/>
            <a:ext cx="3543480" cy="2743200"/>
          </a:xfrm>
          <a:prstGeom prst="rect">
            <a:avLst/>
          </a:prstGeom>
          <a:ln w="0">
            <a:noFill/>
          </a:ln>
        </p:spPr>
      </p:pic>
      <p:sp>
        <p:nvSpPr>
          <p:cNvPr id="562"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Atene</a:t>
            </a:r>
            <a:br/>
            <a:r>
              <a:rPr b="1" i="1" lang="it-IT" sz="3900" spc="-1" strike="noStrike">
                <a:solidFill>
                  <a:srgbClr val="330066"/>
                </a:solidFill>
                <a:latin typeface="Arial"/>
              </a:rPr>
              <a:t>The Acropolis Museum</a:t>
            </a:r>
            <a:r>
              <a:rPr b="1" lang="it-IT" sz="3900" spc="-1" strike="noStrike">
                <a:solidFill>
                  <a:srgbClr val="330066"/>
                </a:solidFill>
                <a:latin typeface="Arial"/>
              </a:rPr>
              <a:t> </a:t>
            </a:r>
            <a:endParaRPr b="1" lang="it-IT" sz="3900" spc="-1" strike="noStrike">
              <a:solidFill>
                <a:srgbClr val="330066"/>
              </a:solidFill>
              <a:latin typeface="Arial"/>
            </a:endParaRPr>
          </a:p>
        </p:txBody>
      </p:sp>
      <p:sp>
        <p:nvSpPr>
          <p:cNvPr id="563" name="TextShape 2"/>
          <p:cNvSpPr txBox="1"/>
          <p:nvPr/>
        </p:nvSpPr>
        <p:spPr>
          <a:xfrm>
            <a:off x="456840" y="1719360"/>
            <a:ext cx="8002440" cy="2690640"/>
          </a:xfrm>
          <a:prstGeom prst="rect">
            <a:avLst/>
          </a:prstGeom>
          <a:noFill/>
          <a:ln w="0">
            <a:noFill/>
          </a:ln>
        </p:spPr>
        <p:txBody>
          <a:bodyPr lIns="90000" rIns="90000" tIns="46800" bIns="46800">
            <a:normAutofit/>
          </a:bodyPr>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2"/>
              </a:rPr>
              <a:t>The </a:t>
            </a:r>
            <a:r>
              <a:rPr b="0" lang="it-IT" sz="3000" spc="-1" strike="noStrike" u="sng">
                <a:solidFill>
                  <a:srgbClr val="7e9ce8"/>
                </a:solidFill>
                <a:uFillTx/>
                <a:latin typeface="Arial"/>
                <a:hlinkClick r:id="rId3"/>
              </a:rPr>
              <a:t>Acropolis</a:t>
            </a:r>
            <a:r>
              <a:rPr b="0" lang="it-IT" sz="3000" spc="-1" strike="noStrike" u="sng">
                <a:solidFill>
                  <a:srgbClr val="7e9ce8"/>
                </a:solidFill>
                <a:uFillTx/>
                <a:latin typeface="Arial"/>
                <a:hlinkClick r:id="rId4"/>
              </a:rPr>
              <a:t> </a:t>
            </a:r>
            <a:r>
              <a:rPr b="0" lang="it-IT" sz="3000" spc="-1" strike="noStrike" u="sng">
                <a:solidFill>
                  <a:srgbClr val="7e9ce8"/>
                </a:solidFill>
                <a:uFillTx/>
                <a:latin typeface="Arial"/>
                <a:hlinkClick r:id="rId5"/>
              </a:rPr>
              <a:t>Museum</a:t>
            </a:r>
            <a:endParaRPr b="0" lang="it-IT" sz="3000" spc="-1" strike="noStrike">
              <a:solidFill>
                <a:srgbClr val="00808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6"/>
              </a:rPr>
              <a:t>National Archaeological Museum of Athens</a:t>
            </a:r>
            <a:endParaRPr b="0" lang="it-IT" sz="3000" spc="-1" strike="noStrike">
              <a:solidFill>
                <a:srgbClr val="008080"/>
              </a:solidFill>
              <a:latin typeface="Arial"/>
            </a:endParaRPr>
          </a:p>
          <a:p>
            <a:pPr lvl="1" marL="691920" indent="-34776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ff660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spTree>
  </p:cSld>
  <p:transition>
    <p:wedge/>
  </p:transition>
  <p:timing>
    <p:tnLst>
      <p:par>
        <p:cTn id="3381" dur="indefinite" restart="never" nodeType="tmRoot">
          <p:childTnLst>
            <p:seq>
              <p:cTn id="3382" dur="indefinite" nodeType="mainSeq">
                <p:childTnLst>
                  <p:par>
                    <p:cTn id="3383" fill="hold">
                      <p:stCondLst>
                        <p:cond delay="0"/>
                      </p:stCondLst>
                      <p:childTnLst>
                        <p:par>
                          <p:cTn id="3384" fill="hold">
                            <p:stCondLst>
                              <p:cond delay="0"/>
                            </p:stCondLst>
                            <p:childTnLst>
                              <p:par>
                                <p:cTn id="3385" nodeType="afterEffect" fill="hold" presetClass="entr" presetID="24">
                                  <p:stCondLst>
                                    <p:cond delay="0"/>
                                  </p:stCondLst>
                                  <p:childTnLst>
                                    <p:set>
                                      <p:cBhvr>
                                        <p:cTn id="3386" dur="1" fill="hold">
                                          <p:stCondLst>
                                            <p:cond delay="0"/>
                                          </p:stCondLst>
                                        </p:cTn>
                                        <p:tgtEl>
                                          <p:spTgt spid="562"/>
                                        </p:tgtEl>
                                        <p:attrNameLst>
                                          <p:attrName>style.visibility</p:attrName>
                                        </p:attrNameLst>
                                      </p:cBhvr>
                                      <p:to>
                                        <p:strVal val="visible"/>
                                      </p:to>
                                    </p:set>
                                    <p:animEffect filter="blinds(horizontal)" transition="in">
                                      <p:cBhvr additive="repl">
                                        <p:cTn id="3387" dur="500"/>
                                        <p:tgtEl>
                                          <p:spTgt spid="562"/>
                                        </p:tgtEl>
                                      </p:cBhvr>
                                    </p:animEffect>
                                  </p:childTnLst>
                                </p:cTn>
                              </p:par>
                            </p:childTnLst>
                          </p:cTn>
                        </p:par>
                      </p:childTnLst>
                    </p:cTn>
                  </p:par>
                  <p:par>
                    <p:cTn id="3388" fill="hold">
                      <p:stCondLst>
                        <p:cond delay="indefinite"/>
                      </p:stCondLst>
                      <p:childTnLst>
                        <p:par>
                          <p:cTn id="3389" fill="hold">
                            <p:stCondLst>
                              <p:cond delay="0"/>
                            </p:stCondLst>
                            <p:childTnLst>
                              <p:par>
                                <p:cTn id="3390" nodeType="clickEffect" fill="hold" presetClass="entr" presetID="1">
                                  <p:stCondLst>
                                    <p:cond delay="0"/>
                                  </p:stCondLst>
                                  <p:childTnLst>
                                    <p:set>
                                      <p:cBhvr>
                                        <p:cTn id="3391" dur="1" fill="hold">
                                          <p:stCondLst>
                                            <p:cond delay="0"/>
                                          </p:stCondLst>
                                        </p:cTn>
                                        <p:tgtEl>
                                          <p:spTgt spid="563">
                                            <p:txEl>
                                              <p:pRg st="0" end="0"/>
                                            </p:txEl>
                                          </p:spTgt>
                                        </p:tgtEl>
                                        <p:attrNameLst>
                                          <p:attrName>style.visibility</p:attrName>
                                        </p:attrNameLst>
                                      </p:cBhvr>
                                      <p:to>
                                        <p:strVal val="visible"/>
                                      </p:to>
                                    </p:set>
                                  </p:childTnLst>
                                </p:cTn>
                              </p:par>
                            </p:childTnLst>
                          </p:cTn>
                        </p:par>
                      </p:childTnLst>
                    </p:cTn>
                  </p:par>
                  <p:par>
                    <p:cTn id="3392" fill="hold">
                      <p:stCondLst>
                        <p:cond delay="indefinite"/>
                      </p:stCondLst>
                      <p:childTnLst>
                        <p:par>
                          <p:cTn id="3393" fill="hold">
                            <p:stCondLst>
                              <p:cond delay="0"/>
                            </p:stCondLst>
                            <p:childTnLst>
                              <p:par>
                                <p:cTn id="3394" nodeType="clickEffect" fill="hold" presetClass="entr" presetID="1">
                                  <p:stCondLst>
                                    <p:cond delay="0"/>
                                  </p:stCondLst>
                                  <p:childTnLst>
                                    <p:set>
                                      <p:cBhvr>
                                        <p:cTn id="3395" dur="1" fill="hold">
                                          <p:stCondLst>
                                            <p:cond delay="0"/>
                                          </p:stCondLst>
                                        </p:cTn>
                                        <p:tgtEl>
                                          <p:spTgt spid="56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4"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The ancient Greek word</a:t>
            </a:r>
            <a:endParaRPr b="1" lang="it-IT" sz="3900" spc="-1" strike="noStrike">
              <a:solidFill>
                <a:srgbClr val="330066"/>
              </a:solidFill>
              <a:latin typeface="Arial"/>
            </a:endParaRPr>
          </a:p>
        </p:txBody>
      </p:sp>
      <p:pic>
        <p:nvPicPr>
          <p:cNvPr id="565" name="" descr=""/>
          <p:cNvPicPr/>
          <p:nvPr/>
        </p:nvPicPr>
        <p:blipFill>
          <a:blip r:embed="rId1"/>
          <a:stretch/>
        </p:blipFill>
        <p:spPr>
          <a:xfrm>
            <a:off x="4500720" y="3716280"/>
            <a:ext cx="2571480" cy="2617920"/>
          </a:xfrm>
          <a:prstGeom prst="rect">
            <a:avLst/>
          </a:prstGeom>
          <a:ln w="0">
            <a:noFill/>
          </a:ln>
        </p:spPr>
      </p:pic>
      <p:sp>
        <p:nvSpPr>
          <p:cNvPr id="566"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2"/>
              </a:rPr>
              <a:t>The ancient Greek word</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Un buon ipertesto on line sulla cultura greca antica, ricco di immagini</a:t>
            </a:r>
            <a:endParaRPr b="0" lang="it-IT" sz="26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spTree>
  </p:cSld>
  <p:transition>
    <p:wedge/>
  </p:transition>
  <p:timing>
    <p:tnLst>
      <p:par>
        <p:cTn id="3396" dur="indefinite" restart="never" nodeType="tmRoot">
          <p:childTnLst>
            <p:seq>
              <p:cTn id="3397" dur="indefinite" nodeType="mainSeq">
                <p:childTnLst>
                  <p:par>
                    <p:cTn id="3398" fill="hold">
                      <p:stCondLst>
                        <p:cond delay="0"/>
                      </p:stCondLst>
                      <p:childTnLst>
                        <p:par>
                          <p:cTn id="3399" fill="hold">
                            <p:stCondLst>
                              <p:cond delay="0"/>
                            </p:stCondLst>
                            <p:childTnLst>
                              <p:par>
                                <p:cTn id="3400" nodeType="afterEffect" fill="hold" presetClass="entr" presetID="24">
                                  <p:stCondLst>
                                    <p:cond delay="0"/>
                                  </p:stCondLst>
                                  <p:childTnLst>
                                    <p:set>
                                      <p:cBhvr>
                                        <p:cTn id="3401" dur="1000">
                                          <p:stCondLst>
                                            <p:cond delay="0"/>
                                          </p:stCondLst>
                                        </p:cTn>
                                        <p:tgtEl>
                                          <p:spTgt spid="564"/>
                                        </p:tgtEl>
                                        <p:attrNameLst>
                                          <p:attrName>style.visibility</p:attrName>
                                        </p:attrNameLst>
                                      </p:cBhvr>
                                      <p:to>
                                        <p:strVal val="visible"/>
                                      </p:to>
                                    </p:set>
                                  </p:childTnLst>
                                </p:cTn>
                              </p:par>
                            </p:childTnLst>
                          </p:cTn>
                        </p:par>
                      </p:childTnLst>
                    </p:cTn>
                  </p:par>
                  <p:par>
                    <p:cTn id="3402" fill="hold">
                      <p:stCondLst>
                        <p:cond delay="indefinite"/>
                      </p:stCondLst>
                      <p:childTnLst>
                        <p:par>
                          <p:cTn id="3403" fill="hold">
                            <p:stCondLst>
                              <p:cond delay="0"/>
                            </p:stCondLst>
                            <p:childTnLst>
                              <p:par>
                                <p:cTn id="3404" nodeType="clickEffect" fill="hold" presetClass="entr" presetID="1">
                                  <p:stCondLst>
                                    <p:cond delay="0"/>
                                  </p:stCondLst>
                                  <p:childTnLst>
                                    <p:set>
                                      <p:cBhvr>
                                        <p:cTn id="3405" dur="1" fill="hold">
                                          <p:stCondLst>
                                            <p:cond delay="0"/>
                                          </p:stCondLst>
                                        </p:cTn>
                                        <p:tgtEl>
                                          <p:spTgt spid="566">
                                            <p:txEl>
                                              <p:pRg st="0" end="0"/>
                                            </p:txEl>
                                          </p:spTgt>
                                        </p:tgtEl>
                                        <p:attrNameLst>
                                          <p:attrName>style.visibility</p:attrName>
                                        </p:attrNameLst>
                                      </p:cBhvr>
                                      <p:to>
                                        <p:strVal val="visible"/>
                                      </p:to>
                                    </p:set>
                                  </p:childTnLst>
                                </p:cTn>
                              </p:par>
                            </p:childTnLst>
                          </p:cTn>
                        </p:par>
                      </p:childTnLst>
                    </p:cTn>
                  </p:par>
                  <p:par>
                    <p:cTn id="3406" fill="hold">
                      <p:stCondLst>
                        <p:cond delay="indefinite"/>
                      </p:stCondLst>
                      <p:childTnLst>
                        <p:par>
                          <p:cTn id="3407" fill="hold">
                            <p:stCondLst>
                              <p:cond delay="0"/>
                            </p:stCondLst>
                            <p:childTnLst>
                              <p:par>
                                <p:cTn id="3408" nodeType="clickEffect" fill="hold" presetClass="entr" presetID="1">
                                  <p:stCondLst>
                                    <p:cond delay="0"/>
                                  </p:stCondLst>
                                  <p:childTnLst>
                                    <p:set>
                                      <p:cBhvr>
                                        <p:cTn id="3409" dur="1" fill="hold">
                                          <p:stCondLst>
                                            <p:cond delay="0"/>
                                          </p:stCondLst>
                                        </p:cTn>
                                        <p:tgtEl>
                                          <p:spTgt spid="56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7"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3900" spc="-1" strike="noStrike">
                <a:solidFill>
                  <a:srgbClr val="330066"/>
                </a:solidFill>
                <a:latin typeface="Arial"/>
              </a:rPr>
              <a:t>Le Musée Vivant de l’Antiquité</a:t>
            </a:r>
            <a:r>
              <a:rPr b="1" lang="it-IT" sz="3900" spc="-1" strike="noStrike">
                <a:solidFill>
                  <a:srgbClr val="330066"/>
                </a:solidFill>
                <a:latin typeface="Arial"/>
              </a:rPr>
              <a:t> </a:t>
            </a:r>
            <a:endParaRPr b="1" lang="it-IT" sz="3900" spc="-1" strike="noStrike">
              <a:solidFill>
                <a:srgbClr val="330066"/>
              </a:solidFill>
              <a:latin typeface="Arial"/>
            </a:endParaRPr>
          </a:p>
        </p:txBody>
      </p:sp>
      <p:sp>
        <p:nvSpPr>
          <p:cNvPr id="568" name="TextShape 2"/>
          <p:cNvSpPr txBox="1"/>
          <p:nvPr/>
        </p:nvSpPr>
        <p:spPr>
          <a:xfrm>
            <a:off x="457200" y="1719360"/>
            <a:ext cx="403848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Le </a:t>
            </a:r>
            <a:r>
              <a:rPr b="0" lang="it-IT" sz="2600" spc="-1" strike="noStrike" u="sng">
                <a:solidFill>
                  <a:srgbClr val="7e9ce8"/>
                </a:solidFill>
                <a:uFillTx/>
                <a:latin typeface="Arial"/>
                <a:hlinkClick r:id="rId2"/>
              </a:rPr>
              <a:t>Musée</a:t>
            </a:r>
            <a:r>
              <a:rPr b="0" lang="it-IT" sz="2600" spc="-1" strike="noStrike" u="sng">
                <a:solidFill>
                  <a:srgbClr val="7e9ce8"/>
                </a:solidFill>
                <a:uFillTx/>
                <a:latin typeface="Arial"/>
                <a:hlinkClick r:id="rId3"/>
              </a:rPr>
              <a:t> Vivant de l’</a:t>
            </a:r>
            <a:r>
              <a:rPr b="0" lang="it-IT" sz="2600" spc="-1" strike="noStrike" u="sng">
                <a:solidFill>
                  <a:srgbClr val="7e9ce8"/>
                </a:solidFill>
                <a:uFillTx/>
                <a:latin typeface="Arial"/>
                <a:hlinkClick r:id="rId4"/>
              </a:rPr>
              <a:t>Antiquité</a:t>
            </a:r>
            <a:r>
              <a:rPr b="0" lang="it-IT" sz="2600" spc="-1" strike="noStrike" u="sng">
                <a:solidFill>
                  <a:srgbClr val="7e9ce8"/>
                </a:solidFill>
                <a:uFillTx/>
                <a:latin typeface="Arial"/>
                <a:hlinkClick r:id="rId5"/>
              </a:rPr>
              <a:t> </a:t>
            </a:r>
            <a:br/>
            <a:r>
              <a:rPr b="0" lang="it-IT" sz="2600" spc="-1" strike="noStrike" u="sng">
                <a:solidFill>
                  <a:srgbClr val="008080"/>
                </a:solidFill>
                <a:uFillTx/>
                <a:latin typeface="Arial"/>
              </a:rPr>
              <a:t> </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pic>
        <p:nvPicPr>
          <p:cNvPr id="569" name="" descr=""/>
          <p:cNvPicPr/>
          <p:nvPr/>
        </p:nvPicPr>
        <p:blipFill>
          <a:blip r:embed="rId6"/>
          <a:stretch/>
        </p:blipFill>
        <p:spPr>
          <a:xfrm>
            <a:off x="3780000" y="2924280"/>
            <a:ext cx="4038480" cy="2484360"/>
          </a:xfrm>
          <a:prstGeom prst="rect">
            <a:avLst/>
          </a:prstGeom>
          <a:ln w="0">
            <a:noFill/>
          </a:ln>
        </p:spPr>
      </p:pic>
    </p:spTree>
  </p:cSld>
  <p:transition>
    <p:wedge/>
  </p:transition>
  <p:timing>
    <p:tnLst>
      <p:par>
        <p:cTn id="3410" dur="indefinite" restart="never" nodeType="tmRoot">
          <p:childTnLst>
            <p:seq>
              <p:cTn id="3411" dur="indefinite" nodeType="mainSeq">
                <p:childTnLst>
                  <p:par>
                    <p:cTn id="3412" fill="hold">
                      <p:stCondLst>
                        <p:cond delay="0"/>
                      </p:stCondLst>
                      <p:childTnLst>
                        <p:par>
                          <p:cTn id="3413" fill="hold">
                            <p:stCondLst>
                              <p:cond delay="0"/>
                            </p:stCondLst>
                            <p:childTnLst>
                              <p:par>
                                <p:cTn id="3414" nodeType="afterEffect" fill="hold" presetClass="entr" presetID="24">
                                  <p:stCondLst>
                                    <p:cond delay="0"/>
                                  </p:stCondLst>
                                  <p:childTnLst>
                                    <p:set>
                                      <p:cBhvr>
                                        <p:cTn id="3415" dur="1" fill="hold">
                                          <p:stCondLst>
                                            <p:cond delay="0"/>
                                          </p:stCondLst>
                                        </p:cTn>
                                        <p:tgtEl>
                                          <p:spTgt spid="567"/>
                                        </p:tgtEl>
                                        <p:attrNameLst>
                                          <p:attrName>style.visibility</p:attrName>
                                        </p:attrNameLst>
                                      </p:cBhvr>
                                      <p:to>
                                        <p:strVal val="visible"/>
                                      </p:to>
                                    </p:set>
                                    <p:animEffect filter="circle(in)" transition="in">
                                      <p:cBhvr additive="repl">
                                        <p:cTn id="3416" dur="2000"/>
                                        <p:tgtEl>
                                          <p:spTgt spid="567"/>
                                        </p:tgtEl>
                                      </p:cBhvr>
                                    </p:animEffect>
                                  </p:childTnLst>
                                </p:cTn>
                              </p:par>
                            </p:childTnLst>
                          </p:cTn>
                        </p:par>
                      </p:childTnLst>
                    </p:cTn>
                  </p:par>
                  <p:par>
                    <p:cTn id="3417" fill="hold">
                      <p:stCondLst>
                        <p:cond delay="indefinite"/>
                      </p:stCondLst>
                      <p:childTnLst>
                        <p:par>
                          <p:cTn id="3418" fill="hold">
                            <p:stCondLst>
                              <p:cond delay="0"/>
                            </p:stCondLst>
                            <p:childTnLst>
                              <p:par>
                                <p:cTn id="3419" nodeType="clickEffect" fill="hold" presetClass="entr" presetID="1">
                                  <p:stCondLst>
                                    <p:cond delay="0"/>
                                  </p:stCondLst>
                                  <p:childTnLst>
                                    <p:set>
                                      <p:cBhvr>
                                        <p:cTn id="3420" dur="1" fill="hold">
                                          <p:stCondLst>
                                            <p:cond delay="0"/>
                                          </p:stCondLst>
                                        </p:cTn>
                                        <p:tgtEl>
                                          <p:spTgt spid="568">
                                            <p:txEl>
                                              <p:pRg st="0" end="0"/>
                                            </p:txEl>
                                          </p:spTgt>
                                        </p:tgtEl>
                                        <p:attrNameLst>
                                          <p:attrName>style.visibility</p:attrName>
                                        </p:attrNameLst>
                                      </p:cBhvr>
                                      <p:to>
                                        <p:strVal val="visible"/>
                                      </p:to>
                                    </p:set>
                                  </p:childTnLst>
                                </p:cTn>
                              </p:par>
                            </p:childTnLst>
                          </p:cTn>
                        </p:par>
                      </p:childTnLst>
                    </p:cTn>
                  </p:par>
                  <p:par>
                    <p:cTn id="3421" fill="hold">
                      <p:stCondLst>
                        <p:cond delay="indefinite"/>
                      </p:stCondLst>
                      <p:childTnLst>
                        <p:par>
                          <p:cTn id="3422" fill="hold">
                            <p:stCondLst>
                              <p:cond delay="0"/>
                            </p:stCondLst>
                            <p:childTnLst>
                              <p:par>
                                <p:cTn id="3423" nodeType="clickEffect" fill="hold" presetClass="entr" presetID="1">
                                  <p:stCondLst>
                                    <p:cond delay="0"/>
                                  </p:stCondLst>
                                  <p:childTnLst>
                                    <p:set>
                                      <p:cBhvr>
                                        <p:cTn id="3424" dur="1" fill="hold">
                                          <p:stCondLst>
                                            <p:cond delay="0"/>
                                          </p:stCondLst>
                                        </p:cTn>
                                        <p:tgtEl>
                                          <p:spTgt spid="5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70" name="" descr=""/>
          <p:cNvPicPr/>
          <p:nvPr/>
        </p:nvPicPr>
        <p:blipFill>
          <a:blip r:embed="rId1"/>
          <a:stretch/>
        </p:blipFill>
        <p:spPr>
          <a:xfrm>
            <a:off x="4427640" y="1844640"/>
            <a:ext cx="4411440" cy="4011480"/>
          </a:xfrm>
          <a:prstGeom prst="rect">
            <a:avLst/>
          </a:prstGeom>
          <a:ln w="0">
            <a:noFill/>
          </a:ln>
        </p:spPr>
      </p:pic>
      <p:sp>
        <p:nvSpPr>
          <p:cNvPr id="571"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3900" spc="-1" strike="noStrike">
                <a:solidFill>
                  <a:srgbClr val="330066"/>
                </a:solidFill>
                <a:latin typeface="Arial"/>
              </a:rPr>
              <a:t>Ancient Greek Female Costume</a:t>
            </a:r>
            <a:r>
              <a:rPr b="1" lang="it-IT" sz="3900" spc="-1" strike="noStrike">
                <a:solidFill>
                  <a:srgbClr val="330066"/>
                </a:solidFill>
                <a:latin typeface="Arial"/>
              </a:rPr>
              <a:t> </a:t>
            </a:r>
            <a:endParaRPr b="1" lang="it-IT" sz="3900" spc="-1" strike="noStrike">
              <a:solidFill>
                <a:srgbClr val="330066"/>
              </a:solidFill>
              <a:latin typeface="Arial"/>
            </a:endParaRPr>
          </a:p>
        </p:txBody>
      </p:sp>
      <p:sp>
        <p:nvSpPr>
          <p:cNvPr id="572" name="TextShape 2"/>
          <p:cNvSpPr txBox="1"/>
          <p:nvPr/>
        </p:nvSpPr>
        <p:spPr>
          <a:xfrm>
            <a:off x="539280" y="1699920"/>
            <a:ext cx="4032360" cy="4530600"/>
          </a:xfrm>
          <a:prstGeom prst="rect">
            <a:avLst/>
          </a:prstGeom>
          <a:noFill/>
          <a:ln w="0">
            <a:noFill/>
          </a:ln>
        </p:spPr>
        <p:txBody>
          <a:bodyPr lIns="90000" rIns="90000" tIns="46800" bIns="46800">
            <a:normAutofit/>
          </a:bodyPr>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a:solidFill>
                  <a:srgbClr val="008080"/>
                </a:solidFill>
                <a:latin typeface="Arial"/>
              </a:rPr>
              <a:t>Un sito dedicato agli antichi costumi femminili </a:t>
            </a:r>
            <a:endParaRPr b="0" lang="it-IT" sz="2300" spc="-1" strike="noStrike">
              <a:solidFill>
                <a:srgbClr val="008080"/>
              </a:solidFill>
              <a:latin typeface="Arial"/>
            </a:endParaRPr>
          </a:p>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a:solidFill>
                  <a:srgbClr val="008080"/>
                </a:solidFill>
                <a:latin typeface="Arial"/>
              </a:rPr>
              <a:t>Mostra le 112 tavole illustrative ed esplicative dei costumi greci antichi basati su descrizioni tratta dagli autori classici</a:t>
            </a:r>
            <a:endParaRPr b="0" lang="it-IT" sz="2300" spc="-1" strike="noStrike">
              <a:solidFill>
                <a:srgbClr val="008080"/>
              </a:solidFill>
              <a:latin typeface="Arial"/>
            </a:endParaRPr>
          </a:p>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a:solidFill>
                  <a:srgbClr val="008080"/>
                </a:solidFill>
                <a:latin typeface="Arial"/>
              </a:rPr>
              <a:t>Le tavole sono tratte dall’opera di J. Moyr Smith (London: Sampson Low, Marston, Searle, and Rivington, 1882) </a:t>
            </a:r>
            <a:endParaRPr b="0" lang="it-IT" sz="2300" spc="-1" strike="noStrike">
              <a:solidFill>
                <a:srgbClr val="008080"/>
              </a:solidFill>
              <a:latin typeface="Arial"/>
            </a:endParaRPr>
          </a:p>
          <a:p>
            <a:pPr marL="342720" indent="-342720">
              <a:spcBef>
                <a:spcPts val="57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300" spc="-1" strike="noStrike">
              <a:solidFill>
                <a:srgbClr val="008080"/>
              </a:solidFill>
              <a:latin typeface="Arial"/>
            </a:endParaRPr>
          </a:p>
        </p:txBody>
      </p:sp>
    </p:spTree>
  </p:cSld>
  <p:transition>
    <p:wedge/>
  </p:transition>
  <p:timing>
    <p:tnLst>
      <p:par>
        <p:cTn id="3425" dur="indefinite" restart="never" nodeType="tmRoot">
          <p:childTnLst>
            <p:seq>
              <p:cTn id="3426" dur="indefinite" nodeType="mainSeq">
                <p:childTnLst>
                  <p:par>
                    <p:cTn id="3427" fill="hold">
                      <p:stCondLst>
                        <p:cond delay="0"/>
                      </p:stCondLst>
                      <p:childTnLst>
                        <p:par>
                          <p:cTn id="3428" fill="hold">
                            <p:stCondLst>
                              <p:cond delay="0"/>
                            </p:stCondLst>
                            <p:childTnLst>
                              <p:par>
                                <p:cTn id="3429" nodeType="afterEffect" fill="hold" presetClass="entr" presetID="24">
                                  <p:stCondLst>
                                    <p:cond delay="0"/>
                                  </p:stCondLst>
                                  <p:childTnLst>
                                    <p:set>
                                      <p:cBhvr>
                                        <p:cTn id="3430" dur="1" fill="hold">
                                          <p:stCondLst>
                                            <p:cond delay="0"/>
                                          </p:stCondLst>
                                        </p:cTn>
                                        <p:tgtEl>
                                          <p:spTgt spid="571"/>
                                        </p:tgtEl>
                                        <p:attrNameLst>
                                          <p:attrName>style.visibility</p:attrName>
                                        </p:attrNameLst>
                                      </p:cBhvr>
                                      <p:to>
                                        <p:strVal val="visible"/>
                                      </p:to>
                                    </p:set>
                                    <p:animEffect filter="box(out)" transition="in">
                                      <p:cBhvr additive="repl">
                                        <p:cTn id="3431" dur="500"/>
                                        <p:tgtEl>
                                          <p:spTgt spid="571"/>
                                        </p:tgtEl>
                                      </p:cBhvr>
                                    </p:animEffect>
                                  </p:childTnLst>
                                </p:cTn>
                              </p:par>
                            </p:childTnLst>
                          </p:cTn>
                        </p:par>
                      </p:childTnLst>
                    </p:cTn>
                  </p:par>
                  <p:par>
                    <p:cTn id="3432" fill="hold">
                      <p:stCondLst>
                        <p:cond delay="indefinite"/>
                      </p:stCondLst>
                      <p:childTnLst>
                        <p:par>
                          <p:cTn id="3433" fill="hold">
                            <p:stCondLst>
                              <p:cond delay="0"/>
                            </p:stCondLst>
                            <p:childTnLst>
                              <p:par>
                                <p:cTn id="3434" nodeType="clickEffect" fill="hold" presetClass="entr" presetID="1">
                                  <p:stCondLst>
                                    <p:cond delay="0"/>
                                  </p:stCondLst>
                                  <p:childTnLst>
                                    <p:set>
                                      <p:cBhvr>
                                        <p:cTn id="3435" dur="1" fill="hold">
                                          <p:stCondLst>
                                            <p:cond delay="0"/>
                                          </p:stCondLst>
                                        </p:cTn>
                                        <p:tgtEl>
                                          <p:spTgt spid="572">
                                            <p:txEl>
                                              <p:pRg st="0" end="0"/>
                                            </p:txEl>
                                          </p:spTgt>
                                        </p:tgtEl>
                                        <p:attrNameLst>
                                          <p:attrName>style.visibility</p:attrName>
                                        </p:attrNameLst>
                                      </p:cBhvr>
                                      <p:to>
                                        <p:strVal val="visible"/>
                                      </p:to>
                                    </p:set>
                                  </p:childTnLst>
                                </p:cTn>
                              </p:par>
                            </p:childTnLst>
                          </p:cTn>
                        </p:par>
                      </p:childTnLst>
                    </p:cTn>
                  </p:par>
                  <p:par>
                    <p:cTn id="3436" fill="hold">
                      <p:stCondLst>
                        <p:cond delay="indefinite"/>
                      </p:stCondLst>
                      <p:childTnLst>
                        <p:par>
                          <p:cTn id="3437" fill="hold">
                            <p:stCondLst>
                              <p:cond delay="0"/>
                            </p:stCondLst>
                            <p:childTnLst>
                              <p:par>
                                <p:cTn id="3438" nodeType="clickEffect" fill="hold" presetClass="entr" presetID="1">
                                  <p:stCondLst>
                                    <p:cond delay="0"/>
                                  </p:stCondLst>
                                  <p:childTnLst>
                                    <p:set>
                                      <p:cBhvr>
                                        <p:cTn id="3439" dur="1" fill="hold">
                                          <p:stCondLst>
                                            <p:cond delay="0"/>
                                          </p:stCondLst>
                                        </p:cTn>
                                        <p:tgtEl>
                                          <p:spTgt spid="572">
                                            <p:txEl>
                                              <p:pRg st="1" end="1"/>
                                            </p:txEl>
                                          </p:spTgt>
                                        </p:tgtEl>
                                        <p:attrNameLst>
                                          <p:attrName>style.visibility</p:attrName>
                                        </p:attrNameLst>
                                      </p:cBhvr>
                                      <p:to>
                                        <p:strVal val="visible"/>
                                      </p:to>
                                    </p:set>
                                  </p:childTnLst>
                                </p:cTn>
                              </p:par>
                            </p:childTnLst>
                          </p:cTn>
                        </p:par>
                      </p:childTnLst>
                    </p:cTn>
                  </p:par>
                  <p:par>
                    <p:cTn id="3440" fill="hold">
                      <p:stCondLst>
                        <p:cond delay="indefinite"/>
                      </p:stCondLst>
                      <p:childTnLst>
                        <p:par>
                          <p:cTn id="3441" fill="hold">
                            <p:stCondLst>
                              <p:cond delay="0"/>
                            </p:stCondLst>
                            <p:childTnLst>
                              <p:par>
                                <p:cTn id="3442" nodeType="clickEffect" fill="hold" presetClass="entr" presetID="1">
                                  <p:stCondLst>
                                    <p:cond delay="0"/>
                                  </p:stCondLst>
                                  <p:childTnLst>
                                    <p:set>
                                      <p:cBhvr>
                                        <p:cTn id="3443" dur="1" fill="hold">
                                          <p:stCondLst>
                                            <p:cond delay="0"/>
                                          </p:stCondLst>
                                        </p:cTn>
                                        <p:tgtEl>
                                          <p:spTgt spid="57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3" name="TextShape 1"/>
          <p:cNvSpPr txBox="1"/>
          <p:nvPr/>
        </p:nvSpPr>
        <p:spPr>
          <a:xfrm>
            <a:off x="316080" y="466200"/>
            <a:ext cx="6781680" cy="213372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Forum </a:t>
            </a:r>
            <a:br/>
            <a:r>
              <a:rPr b="1" lang="it-IT" sz="4800" spc="-1" strike="noStrike">
                <a:solidFill>
                  <a:srgbClr val="330066"/>
                </a:solidFill>
                <a:latin typeface="Arial"/>
              </a:rPr>
              <a:t>e gruppi on line</a:t>
            </a:r>
            <a:endParaRPr b="1" lang="it-IT" sz="4800" spc="-1" strike="noStrike">
              <a:solidFill>
                <a:srgbClr val="330066"/>
              </a:solidFill>
              <a:latin typeface="Arial"/>
            </a:endParaRPr>
          </a:p>
        </p:txBody>
      </p:sp>
      <p:pic>
        <p:nvPicPr>
          <p:cNvPr id="574" name="" descr="Sappho Pompeiana"/>
          <p:cNvPicPr/>
          <p:nvPr/>
        </p:nvPicPr>
        <p:blipFill>
          <a:blip r:embed="rId1"/>
          <a:stretch/>
        </p:blipFill>
        <p:spPr>
          <a:xfrm>
            <a:off x="3924360" y="3141720"/>
            <a:ext cx="2274840" cy="3211560"/>
          </a:xfrm>
          <a:prstGeom prst="rect">
            <a:avLst/>
          </a:prstGeom>
          <a:ln w="0">
            <a:noFill/>
          </a:ln>
        </p:spPr>
      </p:pic>
    </p:spTree>
  </p:cSld>
  <p:transition>
    <p:wedge/>
  </p:transition>
  <p:timing>
    <p:tnLst>
      <p:par>
        <p:cTn id="3444" dur="indefinite" restart="never" nodeType="tmRoot">
          <p:childTnLst>
            <p:seq>
              <p:cTn id="3445" dur="indefinite" nodeType="mainSeq">
                <p:childTnLst>
                  <p:par>
                    <p:cTn id="3446" fill="hold">
                      <p:stCondLst>
                        <p:cond delay="0"/>
                      </p:stCondLst>
                      <p:childTnLst>
                        <p:par>
                          <p:cTn id="3447" fill="hold">
                            <p:stCondLst>
                              <p:cond delay="0"/>
                            </p:stCondLst>
                            <p:childTnLst>
                              <p:par>
                                <p:cTn id="3448" nodeType="afterEffect" fill="hold" presetClass="entr" presetID="1">
                                  <p:stCondLst>
                                    <p:cond delay="0"/>
                                  </p:stCondLst>
                                  <p:childTnLst>
                                    <p:set>
                                      <p:cBhvr>
                                        <p:cTn id="3449"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Un punto di partenza</a:t>
            </a:r>
            <a:endParaRPr b="1" lang="it-IT" sz="3900" spc="-1" strike="noStrike">
              <a:solidFill>
                <a:srgbClr val="330066"/>
              </a:solidFill>
              <a:latin typeface="Arial"/>
            </a:endParaRPr>
          </a:p>
        </p:txBody>
      </p:sp>
      <p:sp>
        <p:nvSpPr>
          <p:cNvPr id="576"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Il </a:t>
            </a:r>
            <a:r>
              <a:rPr b="0" i="1" lang="it-IT" sz="3000" spc="-1" strike="noStrike">
                <a:solidFill>
                  <a:srgbClr val="008080"/>
                </a:solidFill>
                <a:latin typeface="Arial"/>
              </a:rPr>
              <a:t>Grex alter latine loquentium</a:t>
            </a:r>
            <a:r>
              <a:rPr b="0" lang="it-IT" sz="3000" spc="-1" strike="noStrike">
                <a:solidFill>
                  <a:srgbClr val="008080"/>
                </a:solidFill>
                <a:latin typeface="Arial"/>
              </a:rPr>
              <a:t> </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Gruppo di discussione interamente in latino, erede del primo </a:t>
            </a:r>
            <a:r>
              <a:rPr b="0" i="1" lang="it-IT" sz="2600" spc="-1" strike="noStrike">
                <a:solidFill>
                  <a:srgbClr val="ff6600"/>
                </a:solidFill>
                <a:latin typeface="Arial"/>
              </a:rPr>
              <a:t>Grex latine loquentium</a:t>
            </a:r>
            <a:r>
              <a:rPr b="0" lang="it-IT" sz="2600" spc="-1" strike="noStrike">
                <a:solidFill>
                  <a:srgbClr val="ff6600"/>
                </a:solidFill>
                <a:latin typeface="Arial"/>
              </a:rPr>
              <a:t> fondato da K.M. Kokoszkiewicz, moderata dal prof. U. La Torraca</a:t>
            </a:r>
            <a:endParaRPr b="0" lang="it-IT" sz="26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http://www.grexlat.com/nexus/cone.html </a:t>
            </a:r>
            <a:endParaRPr b="0" lang="it-IT" sz="3000" spc="-1" strike="noStrike">
              <a:solidFill>
                <a:srgbClr val="008080"/>
              </a:solidFill>
              <a:latin typeface="Arial"/>
            </a:endParaRPr>
          </a:p>
        </p:txBody>
      </p:sp>
    </p:spTree>
  </p:cSld>
  <p:transition>
    <p:wedge/>
  </p:transition>
  <p:timing>
    <p:tnLst>
      <p:par>
        <p:cTn id="3450" dur="indefinite" restart="never" nodeType="tmRoot">
          <p:childTnLst>
            <p:seq>
              <p:cTn id="3451" dur="indefinite" nodeType="mainSeq">
                <p:childTnLst>
                  <p:par>
                    <p:cTn id="3452" fill="hold">
                      <p:stCondLst>
                        <p:cond delay="0"/>
                      </p:stCondLst>
                      <p:childTnLst>
                        <p:par>
                          <p:cTn id="3453" fill="hold">
                            <p:stCondLst>
                              <p:cond delay="0"/>
                            </p:stCondLst>
                            <p:childTnLst>
                              <p:par>
                                <p:cTn id="3454" nodeType="afterEffect" fill="hold" presetClass="entr" presetID="24">
                                  <p:stCondLst>
                                    <p:cond delay="0"/>
                                  </p:stCondLst>
                                  <p:childTnLst>
                                    <p:set>
                                      <p:cBhvr>
                                        <p:cTn id="3455" dur="1" fill="hold">
                                          <p:stCondLst>
                                            <p:cond delay="0"/>
                                          </p:stCondLst>
                                        </p:cTn>
                                        <p:tgtEl>
                                          <p:spTgt spid="575"/>
                                        </p:tgtEl>
                                        <p:attrNameLst>
                                          <p:attrName>style.visibility</p:attrName>
                                        </p:attrNameLst>
                                      </p:cBhvr>
                                      <p:to>
                                        <p:strVal val="visible"/>
                                      </p:to>
                                    </p:set>
                                    <p:animEffect filter="fade" transition="in">
                                      <p:cBhvr additive="repl">
                                        <p:cTn id="3456" dur="2000"/>
                                        <p:tgtEl>
                                          <p:spTgt spid="575"/>
                                        </p:tgtEl>
                                      </p:cBhvr>
                                    </p:animEffect>
                                    <p:anim calcmode="lin" valueType="num">
                                      <p:cBhvr additive="repl">
                                        <p:cTn id="3457" dur="2000" fill="hold"/>
                                        <p:tgtEl>
                                          <p:spTgt spid="575"/>
                                        </p:tgtEl>
                                        <p:attrNameLst>
                                          <p:attrName>ppt_w</p:attrName>
                                        </p:attrNameLst>
                                      </p:cBhvr>
                                      <p:tavLst>
                                        <p:tav fmla="width*sin(2.5*pi*$)" tm="0">
                                          <p:val>
                                            <p:strVal val="0"/>
                                          </p:val>
                                        </p:tav>
                                        <p:tav fmla="width*sin(2.5*pi*$)" tm="100000">
                                          <p:val>
                                            <p:strVal val="1"/>
                                          </p:val>
                                        </p:tav>
                                      </p:tavLst>
                                    </p:anim>
                                    <p:anim calcmode="lin" valueType="num">
                                      <p:cBhvr additive="repl">
                                        <p:cTn id="3458" dur="2000" fill="hold"/>
                                        <p:tgtEl>
                                          <p:spTgt spid="575"/>
                                        </p:tgtEl>
                                        <p:attrNameLst>
                                          <p:attrName>ppt_h</p:attrName>
                                        </p:attrNameLst>
                                      </p:cBhvr>
                                      <p:tavLst>
                                        <p:tav tm="0">
                                          <p:val>
                                            <p:strVal val="#ppt_h"/>
                                          </p:val>
                                        </p:tav>
                                        <p:tav tm="100000">
                                          <p:val>
                                            <p:strVal val="#ppt_h"/>
                                          </p:val>
                                        </p:tav>
                                      </p:tavLst>
                                    </p:anim>
                                  </p:childTnLst>
                                </p:cTn>
                              </p:par>
                            </p:childTnLst>
                          </p:cTn>
                        </p:par>
                      </p:childTnLst>
                    </p:cTn>
                  </p:par>
                  <p:par>
                    <p:cTn id="3459" fill="hold">
                      <p:stCondLst>
                        <p:cond delay="indefinite"/>
                      </p:stCondLst>
                      <p:childTnLst>
                        <p:par>
                          <p:cTn id="3460" fill="hold">
                            <p:stCondLst>
                              <p:cond delay="0"/>
                            </p:stCondLst>
                            <p:childTnLst>
                              <p:par>
                                <p:cTn id="3461" nodeType="clickEffect" fill="hold" presetClass="entr" presetID="1">
                                  <p:stCondLst>
                                    <p:cond delay="0"/>
                                  </p:stCondLst>
                                  <p:childTnLst>
                                    <p:set>
                                      <p:cBhvr>
                                        <p:cTn id="3462" dur="1" fill="hold">
                                          <p:stCondLst>
                                            <p:cond delay="0"/>
                                          </p:stCondLst>
                                        </p:cTn>
                                        <p:tgtEl>
                                          <p:spTgt spid="576">
                                            <p:txEl>
                                              <p:pRg st="0" end="0"/>
                                            </p:txEl>
                                          </p:spTgt>
                                        </p:tgtEl>
                                        <p:attrNameLst>
                                          <p:attrName>style.visibility</p:attrName>
                                        </p:attrNameLst>
                                      </p:cBhvr>
                                      <p:to>
                                        <p:strVal val="visible"/>
                                      </p:to>
                                    </p:set>
                                  </p:childTnLst>
                                </p:cTn>
                              </p:par>
                            </p:childTnLst>
                          </p:cTn>
                        </p:par>
                      </p:childTnLst>
                    </p:cTn>
                  </p:par>
                  <p:par>
                    <p:cTn id="3463" fill="hold">
                      <p:stCondLst>
                        <p:cond delay="indefinite"/>
                      </p:stCondLst>
                      <p:childTnLst>
                        <p:par>
                          <p:cTn id="3464" fill="hold">
                            <p:stCondLst>
                              <p:cond delay="0"/>
                            </p:stCondLst>
                            <p:childTnLst>
                              <p:par>
                                <p:cTn id="3465" nodeType="clickEffect" fill="hold" presetClass="entr" presetID="1">
                                  <p:stCondLst>
                                    <p:cond delay="0"/>
                                  </p:stCondLst>
                                  <p:childTnLst>
                                    <p:set>
                                      <p:cBhvr>
                                        <p:cTn id="3466" dur="1" fill="hold">
                                          <p:stCondLst>
                                            <p:cond delay="0"/>
                                          </p:stCondLst>
                                        </p:cTn>
                                        <p:tgtEl>
                                          <p:spTgt spid="576">
                                            <p:txEl>
                                              <p:pRg st="1" end="1"/>
                                            </p:txEl>
                                          </p:spTgt>
                                        </p:tgtEl>
                                        <p:attrNameLst>
                                          <p:attrName>style.visibility</p:attrName>
                                        </p:attrNameLst>
                                      </p:cBhvr>
                                      <p:to>
                                        <p:strVal val="visible"/>
                                      </p:to>
                                    </p:set>
                                  </p:childTnLst>
                                </p:cTn>
                              </p:par>
                            </p:childTnLst>
                          </p:cTn>
                        </p:par>
                      </p:childTnLst>
                    </p:cTn>
                  </p:par>
                  <p:par>
                    <p:cTn id="3467" fill="hold">
                      <p:stCondLst>
                        <p:cond delay="indefinite"/>
                      </p:stCondLst>
                      <p:childTnLst>
                        <p:par>
                          <p:cTn id="3468" fill="hold">
                            <p:stCondLst>
                              <p:cond delay="0"/>
                            </p:stCondLst>
                            <p:childTnLst>
                              <p:par>
                                <p:cTn id="3469" nodeType="clickEffect" fill="hold" presetClass="entr" presetID="1">
                                  <p:stCondLst>
                                    <p:cond delay="0"/>
                                  </p:stCondLst>
                                  <p:childTnLst>
                                    <p:set>
                                      <p:cBhvr>
                                        <p:cTn id="3470" dur="1" fill="hold">
                                          <p:stCondLst>
                                            <p:cond delay="0"/>
                                          </p:stCondLst>
                                        </p:cTn>
                                        <p:tgtEl>
                                          <p:spTgt spid="57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7" name="TextShape 1"/>
          <p:cNvSpPr txBox="1"/>
          <p:nvPr/>
        </p:nvSpPr>
        <p:spPr>
          <a:xfrm>
            <a:off x="456840" y="122400"/>
            <a:ext cx="7543800" cy="78552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300" spc="-1" strike="noStrike">
                <a:solidFill>
                  <a:srgbClr val="330066"/>
                </a:solidFill>
                <a:latin typeface="Arial"/>
                <a:ea typeface="SimSun"/>
              </a:rPr>
              <a:t>Forum italiani</a:t>
            </a:r>
            <a:endParaRPr b="1" lang="it-IT" sz="4300" spc="-1" strike="noStrike">
              <a:solidFill>
                <a:srgbClr val="330066"/>
              </a:solidFill>
              <a:latin typeface="Arial"/>
            </a:endParaRPr>
          </a:p>
        </p:txBody>
      </p:sp>
      <p:sp>
        <p:nvSpPr>
          <p:cNvPr id="578" name="TextShape 2"/>
          <p:cNvSpPr txBox="1"/>
          <p:nvPr/>
        </p:nvSpPr>
        <p:spPr>
          <a:xfrm>
            <a:off x="457200" y="1196640"/>
            <a:ext cx="8229600" cy="493380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1"/>
              </a:rPr>
              <a:t>it.cultura.classica</a:t>
            </a:r>
            <a:r>
              <a:rPr b="0" lang="it-IT" sz="3000" spc="-1" strike="noStrike">
                <a:solidFill>
                  <a:srgbClr val="008080"/>
                </a:solidFill>
                <a:latin typeface="Arial"/>
              </a:rPr>
              <a:t> è un newsgroup dedicato in genere ai temi della civiltà greca e latina. </a:t>
            </a:r>
            <a:endParaRPr b="0" lang="it-IT" sz="3000" spc="-1" strike="noStrike">
              <a:solidFill>
                <a:srgbClr val="008080"/>
              </a:solidFill>
              <a:latin typeface="Arial"/>
            </a:endParaRPr>
          </a:p>
          <a:p>
            <a:pPr marL="342720" indent="-342720">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3000" spc="-1" strike="noStrike">
                <a:solidFill>
                  <a:srgbClr val="008080"/>
                </a:solidFill>
                <a:latin typeface="Arial"/>
              </a:rPr>
              <a:t>Latinitas Viva</a:t>
            </a:r>
            <a:r>
              <a:rPr b="0" lang="it-IT" sz="3000" spc="-1" strike="noStrike">
                <a:solidFill>
                  <a:srgbClr val="008080"/>
                </a:solidFill>
                <a:latin typeface="Arial"/>
              </a:rPr>
              <a:t> è una lista di discussione in italiano o in latino, moderata dal prof. S. Rocca, </a:t>
            </a:r>
            <a:r>
              <a:rPr b="0" lang="it-IT" sz="3000" spc="-1" strike="noStrike" u="sng">
                <a:solidFill>
                  <a:srgbClr val="7e9ce8"/>
                </a:solidFill>
                <a:uFillTx/>
                <a:latin typeface="Arial"/>
                <a:hlinkClick r:id="rId2"/>
              </a:rPr>
              <a:t>LatinitasViva@egroups.com</a:t>
            </a:r>
            <a:r>
              <a:rPr b="0" lang="it-IT" sz="3000" spc="-1" strike="noStrike">
                <a:solidFill>
                  <a:srgbClr val="008080"/>
                </a:solidFill>
                <a:latin typeface="Arial"/>
              </a:rPr>
              <a:t>. </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Stefano Rocca: http://xoomer.virgilio.it/strocc/index.html </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spTree>
  </p:cSld>
  <p:transition>
    <p:wedge/>
  </p:transition>
  <p:timing>
    <p:tnLst>
      <p:par>
        <p:cTn id="3471" dur="indefinite" restart="never" nodeType="tmRoot">
          <p:childTnLst>
            <p:seq>
              <p:cTn id="3472" dur="indefinite" nodeType="mainSeq">
                <p:childTnLst>
                  <p:par>
                    <p:cTn id="3473" fill="hold">
                      <p:stCondLst>
                        <p:cond delay="0"/>
                      </p:stCondLst>
                      <p:childTnLst>
                        <p:par>
                          <p:cTn id="3474" fill="hold">
                            <p:stCondLst>
                              <p:cond delay="0"/>
                            </p:stCondLst>
                            <p:childTnLst>
                              <p:par>
                                <p:cTn id="3475" nodeType="afterEffect" fill="hold" presetClass="entr" presetID="24">
                                  <p:stCondLst>
                                    <p:cond delay="0"/>
                                  </p:stCondLst>
                                  <p:childTnLst>
                                    <p:set>
                                      <p:cBhvr>
                                        <p:cTn id="3476" dur="1" fill="hold">
                                          <p:stCondLst>
                                            <p:cond delay="0"/>
                                          </p:stCondLst>
                                        </p:cTn>
                                        <p:tgtEl>
                                          <p:spTgt spid="577"/>
                                        </p:tgtEl>
                                        <p:attrNameLst>
                                          <p:attrName>style.visibility</p:attrName>
                                        </p:attrNameLst>
                                      </p:cBhvr>
                                      <p:to>
                                        <p:strVal val="visible"/>
                                      </p:to>
                                    </p:set>
                                    <p:animEffect filter="checkerboard(down)" transition="in">
                                      <p:cBhvr additive="repl">
                                        <p:cTn id="3477" dur="500"/>
                                        <p:tgtEl>
                                          <p:spTgt spid="577"/>
                                        </p:tgtEl>
                                      </p:cBhvr>
                                    </p:animEffect>
                                  </p:childTnLst>
                                </p:cTn>
                              </p:par>
                            </p:childTnLst>
                          </p:cTn>
                        </p:par>
                      </p:childTnLst>
                    </p:cTn>
                  </p:par>
                  <p:par>
                    <p:cTn id="3478" fill="hold">
                      <p:stCondLst>
                        <p:cond delay="indefinite"/>
                      </p:stCondLst>
                      <p:childTnLst>
                        <p:par>
                          <p:cTn id="3479" fill="hold">
                            <p:stCondLst>
                              <p:cond delay="0"/>
                            </p:stCondLst>
                            <p:childTnLst>
                              <p:par>
                                <p:cTn id="3480" nodeType="clickEffect" fill="hold" presetClass="entr" presetID="1">
                                  <p:stCondLst>
                                    <p:cond delay="0"/>
                                  </p:stCondLst>
                                  <p:childTnLst>
                                    <p:set>
                                      <p:cBhvr>
                                        <p:cTn id="3481" dur="1" fill="hold">
                                          <p:stCondLst>
                                            <p:cond delay="0"/>
                                          </p:stCondLst>
                                        </p:cTn>
                                        <p:tgtEl>
                                          <p:spTgt spid="578">
                                            <p:txEl>
                                              <p:pRg st="0" end="0"/>
                                            </p:txEl>
                                          </p:spTgt>
                                        </p:tgtEl>
                                        <p:attrNameLst>
                                          <p:attrName>style.visibility</p:attrName>
                                        </p:attrNameLst>
                                      </p:cBhvr>
                                      <p:to>
                                        <p:strVal val="visible"/>
                                      </p:to>
                                    </p:set>
                                  </p:childTnLst>
                                </p:cTn>
                              </p:par>
                            </p:childTnLst>
                          </p:cTn>
                        </p:par>
                      </p:childTnLst>
                    </p:cTn>
                  </p:par>
                  <p:par>
                    <p:cTn id="3482" fill="hold">
                      <p:stCondLst>
                        <p:cond delay="indefinite"/>
                      </p:stCondLst>
                      <p:childTnLst>
                        <p:par>
                          <p:cTn id="3483" fill="hold">
                            <p:stCondLst>
                              <p:cond delay="0"/>
                            </p:stCondLst>
                            <p:childTnLst>
                              <p:par>
                                <p:cTn id="3484" nodeType="clickEffect" fill="hold" presetClass="entr" presetID="1">
                                  <p:stCondLst>
                                    <p:cond delay="0"/>
                                  </p:stCondLst>
                                  <p:childTnLst>
                                    <p:set>
                                      <p:cBhvr>
                                        <p:cTn id="3485" dur="1" fill="hold">
                                          <p:stCondLst>
                                            <p:cond delay="0"/>
                                          </p:stCondLst>
                                        </p:cTn>
                                        <p:tgtEl>
                                          <p:spTgt spid="578">
                                            <p:txEl>
                                              <p:pRg st="2" end="2"/>
                                            </p:txEl>
                                          </p:spTgt>
                                        </p:tgtEl>
                                        <p:attrNameLst>
                                          <p:attrName>style.visibility</p:attrName>
                                        </p:attrNameLst>
                                      </p:cBhvr>
                                      <p:to>
                                        <p:strVal val="visible"/>
                                      </p:to>
                                    </p:set>
                                  </p:childTnLst>
                                </p:cTn>
                              </p:par>
                            </p:childTnLst>
                          </p:cTn>
                        </p:par>
                      </p:childTnLst>
                    </p:cTn>
                  </p:par>
                  <p:par>
                    <p:cTn id="3486" fill="hold">
                      <p:stCondLst>
                        <p:cond delay="indefinite"/>
                      </p:stCondLst>
                      <p:childTnLst>
                        <p:par>
                          <p:cTn id="3487" fill="hold">
                            <p:stCondLst>
                              <p:cond delay="0"/>
                            </p:stCondLst>
                            <p:childTnLst>
                              <p:par>
                                <p:cTn id="3488" nodeType="clickEffect" fill="hold" presetClass="entr" presetID="1">
                                  <p:stCondLst>
                                    <p:cond delay="0"/>
                                  </p:stCondLst>
                                  <p:childTnLst>
                                    <p:set>
                                      <p:cBhvr>
                                        <p:cTn id="3489" dur="1" fill="hold">
                                          <p:stCondLst>
                                            <p:cond delay="0"/>
                                          </p:stCondLst>
                                        </p:cTn>
                                        <p:tgtEl>
                                          <p:spTgt spid="57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9" name="TextShape 1"/>
          <p:cNvSpPr txBox="1"/>
          <p:nvPr/>
        </p:nvSpPr>
        <p:spPr>
          <a:xfrm>
            <a:off x="323640" y="404640"/>
            <a:ext cx="6840360" cy="72576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300" spc="-1" strike="noStrike">
                <a:solidFill>
                  <a:srgbClr val="330066"/>
                </a:solidFill>
                <a:latin typeface="Arial"/>
                <a:ea typeface="SimSun"/>
              </a:rPr>
              <a:t>Siti degli studenti </a:t>
            </a:r>
            <a:endParaRPr b="1" lang="it-IT" sz="4300" spc="-1" strike="noStrike">
              <a:solidFill>
                <a:srgbClr val="330066"/>
              </a:solidFill>
              <a:latin typeface="Arial"/>
            </a:endParaRPr>
          </a:p>
        </p:txBody>
      </p:sp>
      <p:sp>
        <p:nvSpPr>
          <p:cNvPr id="580" name="TextShape 2"/>
          <p:cNvSpPr txBox="1"/>
          <p:nvPr/>
        </p:nvSpPr>
        <p:spPr>
          <a:xfrm>
            <a:off x="457200" y="1719000"/>
            <a:ext cx="4038480" cy="9176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www.studenti.it</a:t>
            </a:r>
            <a:r>
              <a:rPr b="0" lang="it-IT" sz="2600" spc="-1" strike="noStrike">
                <a:solidFill>
                  <a:srgbClr val="008080"/>
                </a:solidFill>
                <a:latin typeface="Arial"/>
              </a:rPr>
              <a:t> </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pic>
        <p:nvPicPr>
          <p:cNvPr id="581" name="" descr=""/>
          <p:cNvPicPr/>
          <p:nvPr/>
        </p:nvPicPr>
        <p:blipFill>
          <a:blip r:embed="rId2"/>
          <a:stretch/>
        </p:blipFill>
        <p:spPr>
          <a:xfrm>
            <a:off x="3492360" y="1700280"/>
            <a:ext cx="4751640" cy="1176120"/>
          </a:xfrm>
          <a:prstGeom prst="rect">
            <a:avLst/>
          </a:prstGeom>
          <a:ln w="0">
            <a:noFill/>
          </a:ln>
        </p:spPr>
      </p:pic>
      <p:pic>
        <p:nvPicPr>
          <p:cNvPr id="582" name="" descr=""/>
          <p:cNvPicPr/>
          <p:nvPr/>
        </p:nvPicPr>
        <p:blipFill>
          <a:blip r:embed="rId3"/>
          <a:stretch/>
        </p:blipFill>
        <p:spPr>
          <a:xfrm>
            <a:off x="324000" y="3429000"/>
            <a:ext cx="4103640" cy="2803680"/>
          </a:xfrm>
          <a:prstGeom prst="rect">
            <a:avLst/>
          </a:prstGeom>
          <a:ln w="0">
            <a:noFill/>
          </a:ln>
        </p:spPr>
      </p:pic>
      <p:sp>
        <p:nvSpPr>
          <p:cNvPr id="583" name="CustomShape 3"/>
          <p:cNvSpPr/>
          <p:nvPr/>
        </p:nvSpPr>
        <p:spPr>
          <a:xfrm>
            <a:off x="4372560" y="3645000"/>
            <a:ext cx="3386880" cy="450360"/>
          </a:xfrm>
          <a:prstGeom prst="rect">
            <a:avLst/>
          </a:prstGeom>
          <a:noFill/>
          <a:ln w="0">
            <a:noFill/>
          </a:ln>
        </p:spPr>
        <p:style>
          <a:lnRef idx="0"/>
          <a:fillRef idx="0"/>
          <a:effectRef idx="0"/>
          <a:fontRef idx="minor"/>
        </p:style>
        <p:txBody>
          <a:bodyPr wrap="none" lIns="90000" rIns="90000" tIns="46800" bIns="46800">
            <a:spAutoFit/>
          </a:bodyPr>
          <a:p>
            <a:pPr marL="342720" indent="-342720">
              <a:lnSpc>
                <a:spcPct val="9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ea typeface="Arial"/>
              </a:rPr>
              <a:t>www.discipulus.it</a:t>
            </a:r>
            <a:endParaRPr b="0" lang="it-IT" sz="2600" spc="-1" strike="noStrike">
              <a:solidFill>
                <a:srgbClr val="000000"/>
              </a:solidFill>
              <a:latin typeface="Times New Roman"/>
            </a:endParaRPr>
          </a:p>
        </p:txBody>
      </p:sp>
    </p:spTree>
  </p:cSld>
  <p:transition>
    <p:wedge/>
  </p:transition>
  <p:timing>
    <p:tnLst>
      <p:par>
        <p:cTn id="3490" dur="indefinite" restart="never" nodeType="tmRoot">
          <p:childTnLst>
            <p:seq>
              <p:cTn id="3491" dur="indefinite" nodeType="mainSeq">
                <p:childTnLst>
                  <p:par>
                    <p:cTn id="3492" fill="hold">
                      <p:stCondLst>
                        <p:cond delay="0"/>
                      </p:stCondLst>
                      <p:childTnLst>
                        <p:par>
                          <p:cTn id="3493" fill="hold">
                            <p:stCondLst>
                              <p:cond delay="0"/>
                            </p:stCondLst>
                            <p:childTnLst>
                              <p:par>
                                <p:cTn id="3494" nodeType="afterEffect" fill="hold" presetClass="entr" presetID="24">
                                  <p:stCondLst>
                                    <p:cond delay="0"/>
                                  </p:stCondLst>
                                  <p:childTnLst>
                                    <p:set>
                                      <p:cBhvr>
                                        <p:cTn id="3495" dur="1" fill="hold">
                                          <p:stCondLst>
                                            <p:cond delay="0"/>
                                          </p:stCondLst>
                                        </p:cTn>
                                        <p:tgtEl>
                                          <p:spTgt spid="579"/>
                                        </p:tgtEl>
                                        <p:attrNameLst>
                                          <p:attrName>style.visibility</p:attrName>
                                        </p:attrNameLst>
                                      </p:cBhvr>
                                      <p:to>
                                        <p:strVal val="visible"/>
                                      </p:to>
                                    </p:set>
                                    <p:animEffect filter="wipe(up)" transition="in">
                                      <p:cBhvr additive="repl">
                                        <p:cTn id="3496" dur="580">
                                          <p:stCondLst>
                                            <p:cond delay="0"/>
                                          </p:stCondLst>
                                        </p:cTn>
                                        <p:tgtEl>
                                          <p:spTgt spid="579"/>
                                        </p:tgtEl>
                                      </p:cBhvr>
                                    </p:animEffect>
                                    <p:anim calcmode="lin" valueType="num">
                                      <p:cBhvr additive="repl">
                                        <p:cTn id="3497" dur="1822">
                                          <p:stCondLst>
                                            <p:cond delay="0"/>
                                          </p:stCondLst>
                                        </p:cTn>
                                        <p:tgtEl>
                                          <p:spTgt spid="579"/>
                                        </p:tgtEl>
                                        <p:attrNameLst>
                                          <p:attrName>ppt_x</p:attrName>
                                        </p:attrNameLst>
                                      </p:cBhvr>
                                      <p:tavLst>
                                        <p:tav tm="0">
                                          <p:val>
                                            <p:strVal val="#ppt_x-0.25"/>
                                          </p:val>
                                        </p:tav>
                                        <p:tav tm="100000">
                                          <p:val>
                                            <p:strVal val="#ppt_x"/>
                                          </p:val>
                                        </p:tav>
                                      </p:tavLst>
                                    </p:anim>
                                    <p:anim calcmode="lin" valueType="num">
                                      <p:cBhvr additive="repl">
                                        <p:cTn id="3498" dur="664">
                                          <p:stCondLst>
                                            <p:cond delay="0"/>
                                          </p:stCondLst>
                                        </p:cTn>
                                        <p:tgtEl>
                                          <p:spTgt spid="579"/>
                                        </p:tgtEl>
                                        <p:attrNameLst>
                                          <p:attrName>ppt_y</p:attrName>
                                        </p:attrNameLst>
                                      </p:cBhvr>
                                      <p:tavLst>
                                        <p:tav fmla="y-sin(pi*$)/3" tm="0">
                                          <p:val>
                                            <p:strVal val="0.5"/>
                                          </p:val>
                                        </p:tav>
                                        <p:tav fmla="y-sin(pi*$)/3" tm="100000">
                                          <p:val>
                                            <p:strVal val="1"/>
                                          </p:val>
                                        </p:tav>
                                      </p:tavLst>
                                    </p:anim>
                                    <p:anim calcmode="lin" valueType="num">
                                      <p:cBhvr additive="repl">
                                        <p:cTn id="3499" dur="664">
                                          <p:stCondLst>
                                            <p:cond delay="664"/>
                                          </p:stCondLst>
                                        </p:cTn>
                                        <p:tgtEl>
                                          <p:spTgt spid="579"/>
                                        </p:tgtEl>
                                        <p:attrNameLst>
                                          <p:attrName>ppt_y</p:attrName>
                                        </p:attrNameLst>
                                      </p:cBhvr>
                                      <p:tavLst>
                                        <p:tav fmla="y-sin(pi*$)/9" tm="0">
                                          <p:val>
                                            <p:strVal val="0"/>
                                          </p:val>
                                        </p:tav>
                                        <p:tav fmla="y-sin(pi*$)/9" tm="100000">
                                          <p:val>
                                            <p:strVal val="1"/>
                                          </p:val>
                                        </p:tav>
                                      </p:tavLst>
                                    </p:anim>
                                    <p:anim calcmode="lin" valueType="num">
                                      <p:cBhvr additive="repl">
                                        <p:cTn id="3500" dur="332">
                                          <p:stCondLst>
                                            <p:cond delay="1324"/>
                                          </p:stCondLst>
                                        </p:cTn>
                                        <p:tgtEl>
                                          <p:spTgt spid="579"/>
                                        </p:tgtEl>
                                        <p:attrNameLst>
                                          <p:attrName>ppt_y</p:attrName>
                                        </p:attrNameLst>
                                      </p:cBhvr>
                                      <p:tavLst>
                                        <p:tav fmla="y-sin(pi*$)/27" tm="0">
                                          <p:val>
                                            <p:strVal val="0"/>
                                          </p:val>
                                        </p:tav>
                                        <p:tav fmla="y-sin(pi*$)/27" tm="100000">
                                          <p:val>
                                            <p:strVal val="1"/>
                                          </p:val>
                                        </p:tav>
                                      </p:tavLst>
                                    </p:anim>
                                    <p:anim calcmode="lin" valueType="num">
                                      <p:cBhvr additive="repl">
                                        <p:cTn id="3501" dur="164">
                                          <p:stCondLst>
                                            <p:cond delay="1656"/>
                                          </p:stCondLst>
                                        </p:cTn>
                                        <p:tgtEl>
                                          <p:spTgt spid="579"/>
                                        </p:tgtEl>
                                        <p:attrNameLst>
                                          <p:attrName>ppt_y</p:attrName>
                                        </p:attrNameLst>
                                      </p:cBhvr>
                                      <p:tavLst>
                                        <p:tav fmla="y-sin(pi*$)/81" tm="0">
                                          <p:val>
                                            <p:strVal val="0"/>
                                          </p:val>
                                        </p:tav>
                                        <p:tav fmla="y-sin(pi*$)/81" tm="100000">
                                          <p:val>
                                            <p:strVal val="1"/>
                                          </p:val>
                                        </p:tav>
                                      </p:tavLst>
                                    </p:anim>
                                    <p:animScale>
                                      <p:cBhvr>
                                        <p:cTn id="3502" dur="26" fill="hold">
                                          <p:stCondLst>
                                            <p:cond delay="650"/>
                                          </p:stCondLst>
                                        </p:cTn>
                                        <p:tgtEl>
                                          <p:spTgt spid="579"/>
                                        </p:tgtEl>
                                      </p:cBhvr>
                                      <p:to x="100000" y="60000"/>
                                    </p:animScale>
                                    <p:animScale>
                                      <p:cBhvr>
                                        <p:cTn id="3503" dur="166" fill="hold">
                                          <p:stCondLst>
                                            <p:cond delay="676"/>
                                          </p:stCondLst>
                                        </p:cTn>
                                        <p:tgtEl>
                                          <p:spTgt spid="579"/>
                                        </p:tgtEl>
                                      </p:cBhvr>
                                      <p:to x="100000" y="100000"/>
                                    </p:animScale>
                                    <p:animScale>
                                      <p:cBhvr>
                                        <p:cTn id="3504" dur="26" fill="hold">
                                          <p:stCondLst>
                                            <p:cond delay="1312"/>
                                          </p:stCondLst>
                                        </p:cTn>
                                        <p:tgtEl>
                                          <p:spTgt spid="579"/>
                                        </p:tgtEl>
                                      </p:cBhvr>
                                      <p:to x="100000" y="80000"/>
                                    </p:animScale>
                                    <p:animScale>
                                      <p:cBhvr>
                                        <p:cTn id="3505" dur="166" fill="hold">
                                          <p:stCondLst>
                                            <p:cond delay="1338"/>
                                          </p:stCondLst>
                                        </p:cTn>
                                        <p:tgtEl>
                                          <p:spTgt spid="579"/>
                                        </p:tgtEl>
                                      </p:cBhvr>
                                      <p:to x="100000" y="100000"/>
                                    </p:animScale>
                                    <p:animScale>
                                      <p:cBhvr>
                                        <p:cTn id="3506" dur="26" fill="hold">
                                          <p:stCondLst>
                                            <p:cond delay="1642"/>
                                          </p:stCondLst>
                                        </p:cTn>
                                        <p:tgtEl>
                                          <p:spTgt spid="579"/>
                                        </p:tgtEl>
                                      </p:cBhvr>
                                      <p:to x="100000" y="90000"/>
                                    </p:animScale>
                                    <p:animScale>
                                      <p:cBhvr>
                                        <p:cTn id="3507" dur="166" fill="hold">
                                          <p:stCondLst>
                                            <p:cond delay="1668"/>
                                          </p:stCondLst>
                                        </p:cTn>
                                        <p:tgtEl>
                                          <p:spTgt spid="579"/>
                                        </p:tgtEl>
                                      </p:cBhvr>
                                      <p:to x="100000" y="100000"/>
                                    </p:animScale>
                                    <p:animScale>
                                      <p:cBhvr>
                                        <p:cTn id="3508" dur="26" fill="hold">
                                          <p:stCondLst>
                                            <p:cond delay="1808"/>
                                          </p:stCondLst>
                                        </p:cTn>
                                        <p:tgtEl>
                                          <p:spTgt spid="579"/>
                                        </p:tgtEl>
                                      </p:cBhvr>
                                      <p:to x="100000" y="95000"/>
                                    </p:animScale>
                                    <p:animScale>
                                      <p:cBhvr>
                                        <p:cTn id="3509" dur="166" fill="hold">
                                          <p:stCondLst>
                                            <p:cond delay="1834"/>
                                          </p:stCondLst>
                                        </p:cTn>
                                        <p:tgtEl>
                                          <p:spTgt spid="579"/>
                                        </p:tgtEl>
                                      </p:cBhvr>
                                      <p:to x="100000" y="100000"/>
                                    </p:animScale>
                                  </p:childTnLst>
                                </p:cTn>
                              </p:par>
                            </p:childTnLst>
                          </p:cTn>
                        </p:par>
                      </p:childTnLst>
                    </p:cTn>
                  </p:par>
                  <p:par>
                    <p:cTn id="3510" fill="hold">
                      <p:stCondLst>
                        <p:cond delay="indefinite"/>
                      </p:stCondLst>
                      <p:childTnLst>
                        <p:par>
                          <p:cTn id="3511" fill="hold">
                            <p:stCondLst>
                              <p:cond delay="0"/>
                            </p:stCondLst>
                            <p:childTnLst>
                              <p:par>
                                <p:cTn id="3512" nodeType="clickEffect" fill="hold" presetClass="entr" presetID="1">
                                  <p:stCondLst>
                                    <p:cond delay="0"/>
                                  </p:stCondLst>
                                  <p:childTnLst>
                                    <p:set>
                                      <p:cBhvr>
                                        <p:cTn id="3513" dur="1" fill="hold">
                                          <p:stCondLst>
                                            <p:cond delay="0"/>
                                          </p:stCondLst>
                                        </p:cTn>
                                        <p:tgtEl>
                                          <p:spTgt spid="580">
                                            <p:txEl>
                                              <p:pRg st="0" end="0"/>
                                            </p:txEl>
                                          </p:spTgt>
                                        </p:tgtEl>
                                        <p:attrNameLst>
                                          <p:attrName>style.visibility</p:attrName>
                                        </p:attrNameLst>
                                      </p:cBhvr>
                                      <p:to>
                                        <p:strVal val="visible"/>
                                      </p:to>
                                    </p:set>
                                  </p:childTnLst>
                                </p:cTn>
                              </p:par>
                            </p:childTnLst>
                          </p:cTn>
                        </p:par>
                      </p:childTnLst>
                    </p:cTn>
                  </p:par>
                  <p:par>
                    <p:cTn id="3514" fill="hold">
                      <p:stCondLst>
                        <p:cond delay="indefinite"/>
                      </p:stCondLst>
                      <p:childTnLst>
                        <p:par>
                          <p:cTn id="3515" fill="hold">
                            <p:stCondLst>
                              <p:cond delay="0"/>
                            </p:stCondLst>
                            <p:childTnLst>
                              <p:par>
                                <p:cTn id="3516" nodeType="clickEffect" fill="hold" presetClass="entr" presetID="1">
                                  <p:stCondLst>
                                    <p:cond delay="0"/>
                                  </p:stCondLst>
                                  <p:childTnLst>
                                    <p:set>
                                      <p:cBhvr>
                                        <p:cTn id="3517" dur="1" fill="hold">
                                          <p:stCondLst>
                                            <p:cond delay="0"/>
                                          </p:stCondLst>
                                        </p:cTn>
                                        <p:tgtEl>
                                          <p:spTgt spid="581"/>
                                        </p:tgtEl>
                                        <p:attrNameLst>
                                          <p:attrName>style.visibility</p:attrName>
                                        </p:attrNameLst>
                                      </p:cBhvr>
                                      <p:to>
                                        <p:strVal val="visible"/>
                                      </p:to>
                                    </p:set>
                                  </p:childTnLst>
                                </p:cTn>
                              </p:par>
                            </p:childTnLst>
                          </p:cTn>
                        </p:par>
                      </p:childTnLst>
                    </p:cTn>
                  </p:par>
                  <p:par>
                    <p:cTn id="3518" fill="hold">
                      <p:stCondLst>
                        <p:cond delay="indefinite"/>
                      </p:stCondLst>
                      <p:childTnLst>
                        <p:par>
                          <p:cTn id="3519" fill="hold">
                            <p:stCondLst>
                              <p:cond delay="0"/>
                            </p:stCondLst>
                            <p:childTnLst>
                              <p:par>
                                <p:cTn id="3520" nodeType="clickEffect" fill="hold" presetClass="entr" presetID="1">
                                  <p:stCondLst>
                                    <p:cond delay="0"/>
                                  </p:stCondLst>
                                  <p:childTnLst>
                                    <p:set>
                                      <p:cBhvr>
                                        <p:cTn id="3521" dur="1" fill="hold">
                                          <p:stCondLst>
                                            <p:cond delay="0"/>
                                          </p:stCondLst>
                                        </p:cTn>
                                        <p:tgtEl>
                                          <p:spTgt spid="5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9" name="TextShape 1"/>
          <p:cNvSpPr txBox="1"/>
          <p:nvPr/>
        </p:nvSpPr>
        <p:spPr>
          <a:xfrm>
            <a:off x="324000" y="333000"/>
            <a:ext cx="7472160" cy="103356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Effetti dell’ipertestualità 1</a:t>
            </a:r>
            <a:endParaRPr b="1" lang="it-IT" sz="3900" spc="-1" strike="noStrike">
              <a:solidFill>
                <a:srgbClr val="330066"/>
              </a:solidFill>
              <a:latin typeface="Arial"/>
            </a:endParaRPr>
          </a:p>
        </p:txBody>
      </p:sp>
      <p:sp>
        <p:nvSpPr>
          <p:cNvPr id="230" name="TextShape 2"/>
          <p:cNvSpPr txBox="1"/>
          <p:nvPr/>
        </p:nvSpPr>
        <p:spPr>
          <a:xfrm>
            <a:off x="539640" y="1628640"/>
            <a:ext cx="8229600" cy="4114800"/>
          </a:xfrm>
          <a:prstGeom prst="rect">
            <a:avLst/>
          </a:prstGeom>
          <a:noFill/>
          <a:ln w="0">
            <a:noFill/>
          </a:ln>
        </p:spPr>
        <p:txBody>
          <a:bodyPr lIns="90000" rIns="90000" tIns="46800" bIns="46800">
            <a:normAutofit/>
          </a:bodyPr>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Effetti ontologici ed epistemologici</a:t>
            </a:r>
            <a:endParaRPr b="0" lang="it-IT" sz="2600" spc="-1" strike="noStrike">
              <a:solidFill>
                <a:srgbClr val="008080"/>
              </a:solidFill>
              <a:latin typeface="Arial"/>
            </a:endParaRPr>
          </a:p>
          <a:p>
            <a:pPr lvl="3" marL="1280880" indent="-291960">
              <a:lnSpc>
                <a:spcPct val="90000"/>
              </a:lnSpc>
              <a:spcBef>
                <a:spcPts val="499"/>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La tecnologia modifica l’ontologia (l’uomo nel mondo) e l’epistemologia (il mondo nell’uomo) </a:t>
            </a:r>
            <a:r>
              <a:rPr b="0" lang="it-IT" sz="2000" spc="-1" strike="noStrike">
                <a:solidFill>
                  <a:srgbClr val="ff6600"/>
                </a:solidFill>
                <a:latin typeface="Wingdings"/>
                <a:ea typeface="Wingdings"/>
              </a:rPr>
              <a:t></a:t>
            </a:r>
            <a:r>
              <a:rPr b="0" lang="it-IT" sz="2000" spc="-1" strike="noStrike">
                <a:solidFill>
                  <a:srgbClr val="ff6600"/>
                </a:solidFill>
                <a:latin typeface="Arial"/>
              </a:rPr>
              <a:t> Ong</a:t>
            </a:r>
            <a:endParaRPr b="0" lang="it-IT" sz="2000" spc="-1" strike="noStrike">
              <a:solidFill>
                <a:srgbClr val="ff660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Effetti culturali</a:t>
            </a:r>
            <a:endParaRPr b="0" lang="it-IT" sz="2600" spc="-1" strike="noStrike">
              <a:solidFill>
                <a:srgbClr val="008080"/>
              </a:solidFill>
              <a:latin typeface="Arial"/>
            </a:endParaRPr>
          </a:p>
          <a:p>
            <a:pPr lvl="3" marL="1280880" indent="-291960">
              <a:lnSpc>
                <a:spcPct val="90000"/>
              </a:lnSpc>
              <a:spcBef>
                <a:spcPts val="598"/>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rPr>
              <a:t>La rete ipertestuale è uno sconfinato </a:t>
            </a:r>
            <a:r>
              <a:rPr b="0" lang="it-IT" sz="2400" spc="-1" strike="noStrike" u="sng">
                <a:solidFill>
                  <a:srgbClr val="ff6600"/>
                </a:solidFill>
                <a:uFillTx/>
                <a:latin typeface="Arial"/>
              </a:rPr>
              <a:t>repertorio</a:t>
            </a:r>
            <a:r>
              <a:rPr b="0" lang="it-IT" sz="2400" spc="-1" strike="noStrike">
                <a:solidFill>
                  <a:srgbClr val="ff6600"/>
                </a:solidFill>
                <a:latin typeface="Arial"/>
              </a:rPr>
              <a:t> di dati e un enorme mercato</a:t>
            </a:r>
            <a:endParaRPr b="0" lang="it-IT" sz="2400" spc="-1" strike="noStrike">
              <a:solidFill>
                <a:srgbClr val="ff6600"/>
              </a:solidFill>
              <a:latin typeface="Arial"/>
            </a:endParaRPr>
          </a:p>
          <a:p>
            <a:pPr lvl="3" marL="1280880" indent="-291960">
              <a:lnSpc>
                <a:spcPct val="90000"/>
              </a:lnSpc>
              <a:spcBef>
                <a:spcPts val="598"/>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rPr>
              <a:t>La rete è un </a:t>
            </a:r>
            <a:r>
              <a:rPr b="0" lang="it-IT" sz="2400" spc="-1" strike="noStrike" u="sng">
                <a:solidFill>
                  <a:srgbClr val="ff6600"/>
                </a:solidFill>
                <a:uFillTx/>
                <a:latin typeface="Arial"/>
              </a:rPr>
              <a:t>autore</a:t>
            </a:r>
            <a:r>
              <a:rPr b="0" lang="it-IT" sz="2400" spc="-1" strike="noStrike">
                <a:solidFill>
                  <a:srgbClr val="ff6600"/>
                </a:solidFill>
                <a:latin typeface="Arial"/>
              </a:rPr>
              <a:t> essa stessa (autore connettivo anonimo).</a:t>
            </a:r>
            <a:endParaRPr b="0" lang="it-IT" sz="2400" spc="-1" strike="noStrike">
              <a:solidFill>
                <a:srgbClr val="ff6600"/>
              </a:solidFill>
              <a:latin typeface="Arial"/>
            </a:endParaRPr>
          </a:p>
          <a:p>
            <a:pPr lvl="3" marL="1280880" indent="-291960">
              <a:lnSpc>
                <a:spcPct val="90000"/>
              </a:lnSpc>
              <a:spcBef>
                <a:spcPts val="598"/>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rPr>
              <a:t>I concetti di </a:t>
            </a:r>
            <a:r>
              <a:rPr b="0" lang="it-IT" sz="2400" spc="-1" strike="noStrike" u="sng">
                <a:solidFill>
                  <a:srgbClr val="ff6600"/>
                </a:solidFill>
                <a:uFillTx/>
                <a:latin typeface="Arial"/>
              </a:rPr>
              <a:t>democrazia,</a:t>
            </a:r>
            <a:r>
              <a:rPr b="0" lang="it-IT" sz="2400" spc="-1" strike="noStrike">
                <a:solidFill>
                  <a:srgbClr val="ff6600"/>
                </a:solidFill>
                <a:latin typeface="Arial"/>
              </a:rPr>
              <a:t> </a:t>
            </a:r>
            <a:r>
              <a:rPr b="0" lang="it-IT" sz="2400" spc="-1" strike="noStrike" u="sng">
                <a:solidFill>
                  <a:srgbClr val="ff6600"/>
                </a:solidFill>
                <a:uFillTx/>
                <a:latin typeface="Arial"/>
              </a:rPr>
              <a:t>libertà</a:t>
            </a:r>
            <a:r>
              <a:rPr b="0" lang="it-IT" sz="2400" spc="-1" strike="noStrike">
                <a:solidFill>
                  <a:srgbClr val="ff6600"/>
                </a:solidFill>
                <a:latin typeface="Arial"/>
              </a:rPr>
              <a:t>, </a:t>
            </a:r>
            <a:r>
              <a:rPr b="0" lang="it-IT" sz="2400" spc="-1" strike="noStrike" u="sng">
                <a:solidFill>
                  <a:srgbClr val="ff6600"/>
                </a:solidFill>
                <a:uFillTx/>
                <a:latin typeface="Arial"/>
              </a:rPr>
              <a:t>tempo</a:t>
            </a:r>
            <a:r>
              <a:rPr b="0" lang="it-IT" sz="2400" spc="-1" strike="noStrike">
                <a:solidFill>
                  <a:srgbClr val="ff6600"/>
                </a:solidFill>
                <a:latin typeface="Arial"/>
              </a:rPr>
              <a:t>, </a:t>
            </a:r>
            <a:r>
              <a:rPr b="0" lang="it-IT" sz="2400" spc="-1" strike="noStrike" u="sng">
                <a:solidFill>
                  <a:srgbClr val="ff6600"/>
                </a:solidFill>
                <a:uFillTx/>
                <a:latin typeface="Arial"/>
              </a:rPr>
              <a:t>memoria</a:t>
            </a:r>
            <a:r>
              <a:rPr b="0" lang="it-IT" sz="2400" spc="-1" strike="noStrike">
                <a:solidFill>
                  <a:srgbClr val="ff6600"/>
                </a:solidFill>
                <a:latin typeface="Arial"/>
              </a:rPr>
              <a:t>, </a:t>
            </a:r>
            <a:r>
              <a:rPr b="0" lang="it-IT" sz="2400" spc="-1" strike="noStrike" u="sng">
                <a:solidFill>
                  <a:srgbClr val="ff6600"/>
                </a:solidFill>
                <a:uFillTx/>
                <a:latin typeface="Arial"/>
              </a:rPr>
              <a:t>storia </a:t>
            </a:r>
            <a:r>
              <a:rPr b="0" lang="it-IT" sz="2400" spc="-1" strike="noStrike">
                <a:solidFill>
                  <a:srgbClr val="ff6600"/>
                </a:solidFill>
                <a:latin typeface="Arial"/>
              </a:rPr>
              <a:t>si ridefiniscono (in modo ambiguo) all’interno del sistema.</a:t>
            </a:r>
            <a:endParaRPr b="0" lang="it-IT" sz="2400" spc="-1" strike="noStrike">
              <a:solidFill>
                <a:srgbClr val="ff6600"/>
              </a:solidFill>
              <a:latin typeface="Arial"/>
            </a:endParaRPr>
          </a:p>
        </p:txBody>
      </p:sp>
    </p:spTree>
  </p:cSld>
  <p:transition>
    <p:wedge/>
  </p:transition>
  <p:timing>
    <p:tnLst>
      <p:par>
        <p:cTn id="294" dur="indefinite" restart="never" nodeType="tmRoot">
          <p:childTnLst>
            <p:seq>
              <p:cTn id="295" dur="indefinite" nodeType="mainSeq">
                <p:childTnLst>
                  <p:par>
                    <p:cTn id="296" fill="hold">
                      <p:stCondLst>
                        <p:cond delay="0"/>
                      </p:stCondLst>
                      <p:childTnLst>
                        <p:par>
                          <p:cTn id="297" fill="hold">
                            <p:stCondLst>
                              <p:cond delay="0"/>
                            </p:stCondLst>
                            <p:childTnLst>
                              <p:par>
                                <p:cTn id="298" nodeType="afterEffect" fill="hold" presetClass="entr" presetID="24">
                                  <p:stCondLst>
                                    <p:cond delay="0"/>
                                  </p:stCondLst>
                                  <p:childTnLst>
                                    <p:set>
                                      <p:cBhvr>
                                        <p:cTn id="299" dur="1" fill="hold">
                                          <p:stCondLst>
                                            <p:cond delay="0"/>
                                          </p:stCondLst>
                                        </p:cTn>
                                        <p:tgtEl>
                                          <p:spTgt spid="229"/>
                                        </p:tgtEl>
                                        <p:attrNameLst>
                                          <p:attrName>style.visibility</p:attrName>
                                        </p:attrNameLst>
                                      </p:cBhvr>
                                      <p:to>
                                        <p:strVal val="visible"/>
                                      </p:to>
                                    </p:set>
                                    <p:animEffect filter="fade" transition="in">
                                      <p:cBhvr additive="repl">
                                        <p:cTn id="300" dur="1000"/>
                                        <p:tgtEl>
                                          <p:spTgt spid="229"/>
                                        </p:tgtEl>
                                      </p:cBhvr>
                                    </p:animEffect>
                                    <p:anim calcmode="lin" valueType="num">
                                      <p:cBhvr additive="repl">
                                        <p:cTn id="301" dur="1000" fill="hold"/>
                                        <p:tgtEl>
                                          <p:spTgt spid="229"/>
                                        </p:tgtEl>
                                        <p:attrNameLst>
                                          <p:attrName>ppt_x</p:attrName>
                                        </p:attrNameLst>
                                      </p:cBhvr>
                                      <p:tavLst>
                                        <p:tav tm="0">
                                          <p:val>
                                            <p:strVal val="#ppt_x"/>
                                          </p:val>
                                        </p:tav>
                                        <p:tav tm="100000">
                                          <p:val>
                                            <p:strVal val="#ppt_x"/>
                                          </p:val>
                                        </p:tav>
                                      </p:tavLst>
                                    </p:anim>
                                    <p:anim calcmode="lin" valueType="num">
                                      <p:cBhvr additive="repl">
                                        <p:cTn id="302"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par>
                    <p:cTn id="303" fill="hold">
                      <p:stCondLst>
                        <p:cond delay="indefinite"/>
                      </p:stCondLst>
                      <p:childTnLst>
                        <p:par>
                          <p:cTn id="304" fill="hold">
                            <p:stCondLst>
                              <p:cond delay="0"/>
                            </p:stCondLst>
                            <p:childTnLst>
                              <p:par>
                                <p:cTn id="305" nodeType="clickEffect" fill="hold" presetClass="entr" presetID="1">
                                  <p:stCondLst>
                                    <p:cond delay="0"/>
                                  </p:stCondLst>
                                  <p:childTnLst>
                                    <p:set>
                                      <p:cBhvr>
                                        <p:cTn id="306"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nodeType="clickEffect" fill="hold" presetClass="entr" presetID="1">
                                  <p:stCondLst>
                                    <p:cond delay="0"/>
                                  </p:stCondLst>
                                  <p:childTnLst>
                                    <p:set>
                                      <p:cBhvr>
                                        <p:cTn id="310" dur="1" fill="hold">
                                          <p:stCondLst>
                                            <p:cond delay="0"/>
                                          </p:stCondLst>
                                        </p:cTn>
                                        <p:tgtEl>
                                          <p:spTgt spid="230">
                                            <p:txEl>
                                              <p:pRg st="1" end="1"/>
                                            </p:txEl>
                                          </p:spTgt>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nodeType="clickEffect" fill="hold" presetClass="entr" presetID="1">
                                  <p:stCondLst>
                                    <p:cond delay="0"/>
                                  </p:stCondLst>
                                  <p:childTnLst>
                                    <p:set>
                                      <p:cBhvr>
                                        <p:cTn id="314" dur="1" fill="hold">
                                          <p:stCondLst>
                                            <p:cond delay="0"/>
                                          </p:stCondLst>
                                        </p:cTn>
                                        <p:tgtEl>
                                          <p:spTgt spid="230">
                                            <p:txEl>
                                              <p:pRg st="2" end="2"/>
                                            </p:txEl>
                                          </p:spTgt>
                                        </p:tgtEl>
                                        <p:attrNameLst>
                                          <p:attrName>style.visibility</p:attrName>
                                        </p:attrNameLst>
                                      </p:cBhvr>
                                      <p:to>
                                        <p:strVal val="visible"/>
                                      </p:to>
                                    </p:set>
                                  </p:childTnLst>
                                </p:cTn>
                              </p:par>
                              <p:par>
                                <p:cTn id="315" nodeType="withEffect" fill="hold" presetClass="entr" presetID="1">
                                  <p:stCondLst>
                                    <p:cond delay="0"/>
                                  </p:stCondLst>
                                  <p:childTnLst>
                                    <p:set>
                                      <p:cBhvr>
                                        <p:cTn id="316" dur="1" fill="hold">
                                          <p:stCondLst>
                                            <p:cond delay="0"/>
                                          </p:stCondLst>
                                        </p:cTn>
                                        <p:tgtEl>
                                          <p:spTgt spid="230">
                                            <p:txEl>
                                              <p:pRg st="3" end="3"/>
                                            </p:txEl>
                                          </p:spTgt>
                                        </p:tgtEl>
                                        <p:attrNameLst>
                                          <p:attrName>style.visibility</p:attrName>
                                        </p:attrNameLst>
                                      </p:cBhvr>
                                      <p:to>
                                        <p:strVal val="visible"/>
                                      </p:to>
                                    </p:set>
                                  </p:childTnLst>
                                </p:cTn>
                              </p:par>
                              <p:par>
                                <p:cTn id="317" nodeType="withEffect" fill="hold" presetClass="entr" presetID="1">
                                  <p:stCondLst>
                                    <p:cond delay="0"/>
                                  </p:stCondLst>
                                  <p:childTnLst>
                                    <p:set>
                                      <p:cBhvr>
                                        <p:cTn id="318" dur="1" fill="hold">
                                          <p:stCondLst>
                                            <p:cond delay="0"/>
                                          </p:stCondLst>
                                        </p:cTn>
                                        <p:tgtEl>
                                          <p:spTgt spid="230">
                                            <p:txEl>
                                              <p:pRg st="4" end="4"/>
                                            </p:txEl>
                                          </p:spTgt>
                                        </p:tgtEl>
                                        <p:attrNameLst>
                                          <p:attrName>style.visibility</p:attrName>
                                        </p:attrNameLst>
                                      </p:cBhvr>
                                      <p:to>
                                        <p:strVal val="visible"/>
                                      </p:to>
                                    </p:set>
                                  </p:childTnLst>
                                </p:cTn>
                              </p:par>
                              <p:par>
                                <p:cTn id="319" nodeType="withEffect" fill="hold" presetClass="entr" presetID="1">
                                  <p:stCondLst>
                                    <p:cond delay="0"/>
                                  </p:stCondLst>
                                  <p:childTnLst>
                                    <p:set>
                                      <p:cBhvr>
                                        <p:cTn id="320" dur="1" fill="hold">
                                          <p:stCondLst>
                                            <p:cond delay="0"/>
                                          </p:stCondLst>
                                        </p:cTn>
                                        <p:tgtEl>
                                          <p:spTgt spid="23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4" name="TextShape 1"/>
          <p:cNvSpPr txBox="1"/>
          <p:nvPr/>
        </p:nvSpPr>
        <p:spPr>
          <a:xfrm>
            <a:off x="468360" y="549360"/>
            <a:ext cx="7540560" cy="1033200"/>
          </a:xfrm>
          <a:prstGeom prst="rect">
            <a:avLst/>
          </a:prstGeom>
          <a:noFill/>
          <a:ln w="0">
            <a:noFill/>
          </a:ln>
        </p:spPr>
        <p:txBody>
          <a:bodyPr lIns="92160" rIns="92160" tIns="46080" bIns="46080" anchor="ctr">
            <a:noAutofit/>
          </a:bodyPr>
          <a:p>
            <a:pP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ea typeface="SimSun"/>
              </a:rPr>
              <a:t>Altre risorse</a:t>
            </a:r>
            <a:r>
              <a:rPr b="1" lang="it-IT" sz="3900" spc="-1" strike="noStrike">
                <a:solidFill>
                  <a:srgbClr val="330066"/>
                </a:solidFill>
                <a:latin typeface="Arial"/>
              </a:rPr>
              <a:t> per i classicisti</a:t>
            </a:r>
            <a:endParaRPr b="1" lang="it-IT" sz="3900" spc="-1" strike="noStrike">
              <a:solidFill>
                <a:srgbClr val="330066"/>
              </a:solidFill>
              <a:latin typeface="Arial"/>
            </a:endParaRPr>
          </a:p>
        </p:txBody>
      </p:sp>
      <p:sp>
        <p:nvSpPr>
          <p:cNvPr id="585" name="TextShape 2"/>
          <p:cNvSpPr txBox="1"/>
          <p:nvPr/>
        </p:nvSpPr>
        <p:spPr>
          <a:xfrm>
            <a:off x="323640" y="1988640"/>
            <a:ext cx="8305560" cy="3816360"/>
          </a:xfrm>
          <a:prstGeom prst="rect">
            <a:avLst/>
          </a:prstGeom>
          <a:noFill/>
          <a:ln w="0">
            <a:noFill/>
          </a:ln>
        </p:spPr>
        <p:txBody>
          <a:bodyPr lIns="92160" rIns="92160" tIns="46080" bIns="4608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1"/>
              </a:rPr>
              <a:t>ACL software directory </a:t>
            </a:r>
            <a:r>
              <a:rPr b="0" lang="it-IT" sz="3000" spc="-1" strike="noStrike" u="sng">
                <a:solidFill>
                  <a:srgbClr val="7e9ce8"/>
                </a:solidFill>
                <a:uFillTx/>
                <a:latin typeface="Arial"/>
                <a:hlinkClick r:id="rId2"/>
              </a:rPr>
              <a:t>for</a:t>
            </a:r>
            <a:r>
              <a:rPr b="0" lang="it-IT" sz="3000" spc="-1" strike="noStrike" u="sng">
                <a:solidFill>
                  <a:srgbClr val="7e9ce8"/>
                </a:solidFill>
                <a:uFillTx/>
                <a:latin typeface="Arial"/>
                <a:hlinkClick r:id="rId3"/>
              </a:rPr>
              <a:t> the </a:t>
            </a:r>
            <a:r>
              <a:rPr b="0" lang="it-IT" sz="3000" spc="-1" strike="noStrike" u="sng">
                <a:solidFill>
                  <a:srgbClr val="7e9ce8"/>
                </a:solidFill>
                <a:uFillTx/>
                <a:latin typeface="Arial"/>
                <a:hlinkClick r:id="rId4"/>
              </a:rPr>
              <a:t>classics</a:t>
            </a:r>
            <a:r>
              <a:rPr b="0" lang="it-IT" sz="3000" spc="-1" strike="noStrike" u="sng">
                <a:solidFill>
                  <a:srgbClr val="7e9ce8"/>
                </a:solidFill>
                <a:uFillTx/>
                <a:latin typeface="Arial"/>
                <a:hlinkClick r:id="rId5"/>
              </a:rPr>
              <a:t> </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6"/>
              </a:rPr>
              <a:t>Harvard</a:t>
            </a:r>
            <a:r>
              <a:rPr b="0" lang="it-IT" sz="3000" spc="-1" strike="noStrike" u="sng">
                <a:solidFill>
                  <a:srgbClr val="7e9ce8"/>
                </a:solidFill>
                <a:uFillTx/>
                <a:latin typeface="Arial"/>
                <a:hlinkClick r:id="rId7"/>
              </a:rPr>
              <a:t> University Classics Home Page</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8"/>
              </a:rPr>
              <a:t>Archeologia Italia</a:t>
            </a:r>
            <a:r>
              <a:rPr b="0" lang="it-IT" sz="2600" spc="-1" strike="noStrike">
                <a:solidFill>
                  <a:srgbClr val="ff6600"/>
                </a:solidFill>
                <a:latin typeface="Arial"/>
              </a:rPr>
              <a:t> (link alla Rassegna bolognese)</a:t>
            </a:r>
            <a:endParaRPr b="0" lang="it-IT" sz="26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9"/>
              </a:rPr>
              <a:t>Retiarius - Commentarii Periodicii Latini</a:t>
            </a:r>
            <a:endParaRPr b="0" lang="it-IT" sz="26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0"/>
              </a:rPr>
              <a:t>www.liberliber.it</a:t>
            </a:r>
            <a:r>
              <a:rPr b="0" lang="it-IT" sz="2600" spc="-1" strike="noStrike">
                <a:solidFill>
                  <a:srgbClr val="ff6600"/>
                </a:solidFill>
                <a:latin typeface="Arial"/>
              </a:rPr>
              <a:t> (testi letterari)</a:t>
            </a:r>
            <a:endParaRPr b="0" lang="it-IT" sz="26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1"/>
              </a:rPr>
              <a:t>Mediaclassica</a:t>
            </a:r>
            <a:r>
              <a:rPr b="0" lang="it-IT" sz="2600" spc="-1" strike="noStrike">
                <a:solidFill>
                  <a:srgbClr val="ff6600"/>
                </a:solidFill>
                <a:latin typeface="Arial"/>
              </a:rPr>
              <a:t> (Loescher)</a:t>
            </a:r>
            <a:endParaRPr b="0" lang="it-IT" sz="26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spTree>
  </p:cSld>
  <p:transition>
    <p:wedge/>
  </p:transition>
  <p:timing>
    <p:tnLst>
      <p:par>
        <p:cTn id="3522" dur="indefinite" restart="never" nodeType="tmRoot">
          <p:childTnLst>
            <p:seq>
              <p:cTn id="3523" dur="indefinite" nodeType="mainSeq">
                <p:childTnLst>
                  <p:par>
                    <p:cTn id="3524" fill="hold">
                      <p:stCondLst>
                        <p:cond delay="0"/>
                      </p:stCondLst>
                      <p:childTnLst>
                        <p:par>
                          <p:cTn id="3525" fill="hold">
                            <p:stCondLst>
                              <p:cond delay="0"/>
                            </p:stCondLst>
                            <p:childTnLst>
                              <p:par>
                                <p:cTn id="3526" nodeType="afterEffect" fill="hold" presetClass="entr" presetID="24">
                                  <p:stCondLst>
                                    <p:cond delay="0"/>
                                  </p:stCondLst>
                                  <p:childTnLst>
                                    <p:set>
                                      <p:cBhvr>
                                        <p:cTn id="3527" dur="1" fill="hold">
                                          <p:stCondLst>
                                            <p:cond delay="0"/>
                                          </p:stCondLst>
                                        </p:cTn>
                                        <p:tgtEl>
                                          <p:spTgt spid="584"/>
                                        </p:tgtEl>
                                        <p:attrNameLst>
                                          <p:attrName>style.visibility</p:attrName>
                                        </p:attrNameLst>
                                      </p:cBhvr>
                                      <p:to>
                                        <p:strVal val="visible"/>
                                      </p:to>
                                    </p:set>
                                    <p:animEffect filter="dissolve" transition="in">
                                      <p:cBhvr additive="repl">
                                        <p:cTn id="3528" dur="500"/>
                                        <p:tgtEl>
                                          <p:spTgt spid="584"/>
                                        </p:tgtEl>
                                      </p:cBhvr>
                                    </p:animEffect>
                                  </p:childTnLst>
                                </p:cTn>
                              </p:par>
                            </p:childTnLst>
                          </p:cTn>
                        </p:par>
                      </p:childTnLst>
                    </p:cTn>
                  </p:par>
                  <p:par>
                    <p:cTn id="3529" fill="hold">
                      <p:stCondLst>
                        <p:cond delay="indefinite"/>
                      </p:stCondLst>
                      <p:childTnLst>
                        <p:par>
                          <p:cTn id="3530" fill="hold">
                            <p:stCondLst>
                              <p:cond delay="0"/>
                            </p:stCondLst>
                            <p:childTnLst>
                              <p:par>
                                <p:cTn id="3531" nodeType="clickEffect" fill="hold" presetClass="entr" presetID="1">
                                  <p:stCondLst>
                                    <p:cond delay="0"/>
                                  </p:stCondLst>
                                  <p:childTnLst>
                                    <p:set>
                                      <p:cBhvr>
                                        <p:cTn id="3532" dur="1" fill="hold">
                                          <p:stCondLst>
                                            <p:cond delay="0"/>
                                          </p:stCondLst>
                                        </p:cTn>
                                        <p:tgtEl>
                                          <p:spTgt spid="585">
                                            <p:txEl>
                                              <p:pRg st="0" end="0"/>
                                            </p:txEl>
                                          </p:spTgt>
                                        </p:tgtEl>
                                        <p:attrNameLst>
                                          <p:attrName>style.visibility</p:attrName>
                                        </p:attrNameLst>
                                      </p:cBhvr>
                                      <p:to>
                                        <p:strVal val="visible"/>
                                      </p:to>
                                    </p:set>
                                  </p:childTnLst>
                                </p:cTn>
                              </p:par>
                            </p:childTnLst>
                          </p:cTn>
                        </p:par>
                      </p:childTnLst>
                    </p:cTn>
                  </p:par>
                  <p:par>
                    <p:cTn id="3533" fill="hold">
                      <p:stCondLst>
                        <p:cond delay="indefinite"/>
                      </p:stCondLst>
                      <p:childTnLst>
                        <p:par>
                          <p:cTn id="3534" fill="hold">
                            <p:stCondLst>
                              <p:cond delay="0"/>
                            </p:stCondLst>
                            <p:childTnLst>
                              <p:par>
                                <p:cTn id="3535" nodeType="clickEffect" fill="hold" presetClass="entr" presetID="1">
                                  <p:stCondLst>
                                    <p:cond delay="0"/>
                                  </p:stCondLst>
                                  <p:childTnLst>
                                    <p:set>
                                      <p:cBhvr>
                                        <p:cTn id="3536" dur="1" fill="hold">
                                          <p:stCondLst>
                                            <p:cond delay="0"/>
                                          </p:stCondLst>
                                        </p:cTn>
                                        <p:tgtEl>
                                          <p:spTgt spid="585">
                                            <p:txEl>
                                              <p:pRg st="1" end="1"/>
                                            </p:txEl>
                                          </p:spTgt>
                                        </p:tgtEl>
                                        <p:attrNameLst>
                                          <p:attrName>style.visibility</p:attrName>
                                        </p:attrNameLst>
                                      </p:cBhvr>
                                      <p:to>
                                        <p:strVal val="visible"/>
                                      </p:to>
                                    </p:set>
                                  </p:childTnLst>
                                </p:cTn>
                              </p:par>
                              <p:par>
                                <p:cTn id="3537" nodeType="withEffect" fill="hold" presetClass="entr" presetID="1">
                                  <p:stCondLst>
                                    <p:cond delay="0"/>
                                  </p:stCondLst>
                                  <p:childTnLst>
                                    <p:set>
                                      <p:cBhvr>
                                        <p:cTn id="3538" dur="1" fill="hold">
                                          <p:stCondLst>
                                            <p:cond delay="0"/>
                                          </p:stCondLst>
                                        </p:cTn>
                                        <p:tgtEl>
                                          <p:spTgt spid="585">
                                            <p:txEl>
                                              <p:pRg st="3" end="3"/>
                                            </p:txEl>
                                          </p:spTgt>
                                        </p:tgtEl>
                                        <p:attrNameLst>
                                          <p:attrName>style.visibility</p:attrName>
                                        </p:attrNameLst>
                                      </p:cBhvr>
                                      <p:to>
                                        <p:strVal val="visible"/>
                                      </p:to>
                                    </p:set>
                                  </p:childTnLst>
                                </p:cTn>
                              </p:par>
                              <p:par>
                                <p:cTn id="3539" nodeType="withEffect" fill="hold" presetClass="entr" presetID="1">
                                  <p:stCondLst>
                                    <p:cond delay="0"/>
                                  </p:stCondLst>
                                  <p:childTnLst>
                                    <p:set>
                                      <p:cBhvr>
                                        <p:cTn id="3540" dur="1" fill="hold">
                                          <p:stCondLst>
                                            <p:cond delay="0"/>
                                          </p:stCondLst>
                                        </p:cTn>
                                        <p:tgtEl>
                                          <p:spTgt spid="585">
                                            <p:txEl>
                                              <p:pRg st="4" end="4"/>
                                            </p:txEl>
                                          </p:spTgt>
                                        </p:tgtEl>
                                        <p:attrNameLst>
                                          <p:attrName>style.visibility</p:attrName>
                                        </p:attrNameLst>
                                      </p:cBhvr>
                                      <p:to>
                                        <p:strVal val="visible"/>
                                      </p:to>
                                    </p:set>
                                  </p:childTnLst>
                                </p:cTn>
                              </p:par>
                              <p:par>
                                <p:cTn id="3541" nodeType="withEffect" fill="hold" presetClass="entr" presetID="1">
                                  <p:stCondLst>
                                    <p:cond delay="0"/>
                                  </p:stCondLst>
                                  <p:childTnLst>
                                    <p:set>
                                      <p:cBhvr>
                                        <p:cTn id="3542" dur="1" fill="hold">
                                          <p:stCondLst>
                                            <p:cond delay="0"/>
                                          </p:stCondLst>
                                        </p:cTn>
                                        <p:tgtEl>
                                          <p:spTgt spid="585">
                                            <p:txEl>
                                              <p:pRg st="5" end="5"/>
                                            </p:txEl>
                                          </p:spTgt>
                                        </p:tgtEl>
                                        <p:attrNameLst>
                                          <p:attrName>style.visibility</p:attrName>
                                        </p:attrNameLst>
                                      </p:cBhvr>
                                      <p:to>
                                        <p:strVal val="visible"/>
                                      </p:to>
                                    </p:set>
                                  </p:childTnLst>
                                </p:cTn>
                              </p:par>
                              <p:par>
                                <p:cTn id="3543" nodeType="withEffect" fill="hold" presetClass="entr" presetID="1">
                                  <p:stCondLst>
                                    <p:cond delay="0"/>
                                  </p:stCondLst>
                                  <p:childTnLst>
                                    <p:set>
                                      <p:cBhvr>
                                        <p:cTn id="3544" dur="1" fill="hold">
                                          <p:stCondLst>
                                            <p:cond delay="0"/>
                                          </p:stCondLst>
                                        </p:cTn>
                                        <p:tgtEl>
                                          <p:spTgt spid="58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6"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Altre risorse</a:t>
            </a:r>
            <a:endParaRPr b="1" lang="it-IT" sz="3900" spc="-1" strike="noStrike">
              <a:solidFill>
                <a:srgbClr val="330066"/>
              </a:solidFill>
              <a:latin typeface="Arial"/>
            </a:endParaRPr>
          </a:p>
        </p:txBody>
      </p:sp>
      <p:sp>
        <p:nvSpPr>
          <p:cNvPr id="587" name="TextShape 2"/>
          <p:cNvSpPr txBox="1"/>
          <p:nvPr/>
        </p:nvSpPr>
        <p:spPr>
          <a:xfrm>
            <a:off x="457200" y="1719360"/>
            <a:ext cx="403848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Academia Latinitati Fovendae (ALF)</a:t>
            </a:r>
            <a:br/>
            <a:r>
              <a:rPr b="0" lang="it-IT" sz="2600" spc="-1" strike="noStrike">
                <a:solidFill>
                  <a:srgbClr val="008080"/>
                </a:solidFill>
                <a:latin typeface="Arial"/>
              </a:rPr>
              <a:t>(Spagna)</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Melissa</a:t>
            </a:r>
            <a:br/>
            <a:r>
              <a:rPr b="0" lang="it-IT" sz="2600" spc="-1" strike="noStrike">
                <a:solidFill>
                  <a:srgbClr val="008080"/>
                </a:solidFill>
                <a:latin typeface="Arial"/>
              </a:rPr>
              <a:t> </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Vox Latina </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pic>
        <p:nvPicPr>
          <p:cNvPr id="588" name="" descr=""/>
          <p:cNvPicPr/>
          <p:nvPr/>
        </p:nvPicPr>
        <p:blipFill>
          <a:blip r:embed="rId1"/>
          <a:stretch/>
        </p:blipFill>
        <p:spPr>
          <a:xfrm>
            <a:off x="5003640" y="4221000"/>
            <a:ext cx="2159280" cy="2129040"/>
          </a:xfrm>
          <a:prstGeom prst="rect">
            <a:avLst/>
          </a:prstGeom>
          <a:ln w="0">
            <a:noFill/>
          </a:ln>
        </p:spPr>
      </p:pic>
      <p:pic>
        <p:nvPicPr>
          <p:cNvPr id="589" name="" descr="...ille qui hanc urbem condidit Romulus, quem inauratum in Capitolio, parvum atque lactantem, uberibus lupinis inhiantem fuisse meministis...  Cicero, In Catilinam III, 19, 1"/>
          <p:cNvPicPr/>
          <p:nvPr/>
        </p:nvPicPr>
        <p:blipFill>
          <a:blip r:embed="rId2"/>
          <a:stretch/>
        </p:blipFill>
        <p:spPr>
          <a:xfrm>
            <a:off x="5724360" y="1916280"/>
            <a:ext cx="2514600" cy="1777680"/>
          </a:xfrm>
          <a:prstGeom prst="rect">
            <a:avLst/>
          </a:prstGeom>
          <a:ln w="0">
            <a:noFill/>
          </a:ln>
        </p:spPr>
      </p:pic>
    </p:spTree>
  </p:cSld>
  <p:transition>
    <p:wedge/>
  </p:transition>
  <p:timing>
    <p:tnLst>
      <p:par>
        <p:cTn id="3545" dur="indefinite" restart="never" nodeType="tmRoot">
          <p:childTnLst>
            <p:seq>
              <p:cTn id="3546" dur="indefinite" nodeType="mainSeq">
                <p:childTnLst>
                  <p:par>
                    <p:cTn id="3547" fill="hold">
                      <p:stCondLst>
                        <p:cond delay="0"/>
                      </p:stCondLst>
                      <p:childTnLst>
                        <p:par>
                          <p:cTn id="3548" fill="hold">
                            <p:stCondLst>
                              <p:cond delay="0"/>
                            </p:stCondLst>
                            <p:childTnLst>
                              <p:par>
                                <p:cTn id="3549" nodeType="afterEffect" fill="hold" presetClass="entr" presetID="24">
                                  <p:stCondLst>
                                    <p:cond delay="0"/>
                                  </p:stCondLst>
                                  <p:childTnLst>
                                    <p:set>
                                      <p:cBhvr>
                                        <p:cTn id="3550" dur="1" fill="hold">
                                          <p:stCondLst>
                                            <p:cond delay="0"/>
                                          </p:stCondLst>
                                        </p:cTn>
                                        <p:tgtEl>
                                          <p:spTgt spid="586"/>
                                        </p:tgtEl>
                                        <p:attrNameLst>
                                          <p:attrName>style.visibility</p:attrName>
                                        </p:attrNameLst>
                                      </p:cBhvr>
                                      <p:to>
                                        <p:strVal val="visible"/>
                                      </p:to>
                                    </p:set>
                                    <p:anim calcmode="lin" valueType="num">
                                      <p:cBhvr additive="repl">
                                        <p:cTn id="3551" dur="500" fill="hold"/>
                                        <p:tgtEl>
                                          <p:spTgt spid="586"/>
                                        </p:tgtEl>
                                        <p:attrNameLst>
                                          <p:attrName>ppt_w</p:attrName>
                                        </p:attrNameLst>
                                      </p:cBhvr>
                                      <p:tavLst>
                                        <p:tav tm="0">
                                          <p:val>
                                            <p:strVal val="(6*min(ma#ppt_x(#ppt_w*#ppt_h,.3),1)-7.4)/-.7*#ppt_w"/>
                                          </p:val>
                                        </p:tav>
                                        <p:tav tm="100000">
                                          <p:val>
                                            <p:strVal val="#ppt_w"/>
                                          </p:val>
                                        </p:tav>
                                      </p:tavLst>
                                    </p:anim>
                                    <p:anim calcmode="lin" valueType="num">
                                      <p:cBhvr additive="repl">
                                        <p:cTn id="3552" dur="500" fill="hold"/>
                                        <p:tgtEl>
                                          <p:spTgt spid="586"/>
                                        </p:tgtEl>
                                        <p:attrNameLst>
                                          <p:attrName>ppt_h</p:attrName>
                                        </p:attrNameLst>
                                      </p:cBhvr>
                                      <p:tavLst>
                                        <p:tav tm="0">
                                          <p:val>
                                            <p:strVal val="(6*min(ma#ppt_x(#ppt_w*#ppt_h,.3),1)-7.4)/-.7*#ppt_h"/>
                                          </p:val>
                                        </p:tav>
                                        <p:tav tm="100000">
                                          <p:val>
                                            <p:strVal val="#ppt_h"/>
                                          </p:val>
                                        </p:tav>
                                      </p:tavLst>
                                    </p:anim>
                                    <p:anim calcmode="lin" valueType="num">
                                      <p:cBhvr additive="repl">
                                        <p:cTn id="3553" dur="500" fill="hold"/>
                                        <p:tgtEl>
                                          <p:spTgt spid="586"/>
                                        </p:tgtEl>
                                        <p:attrNameLst>
                                          <p:attrName>ppt_x</p:attrName>
                                        </p:attrNameLst>
                                      </p:cBhvr>
                                      <p:tavLst>
                                        <p:tav tm="0">
                                          <p:val>
                                            <p:strVal val="0.5"/>
                                          </p:val>
                                        </p:tav>
                                        <p:tav tm="100000">
                                          <p:val>
                                            <p:strVal val="#ppt_x"/>
                                          </p:val>
                                        </p:tav>
                                      </p:tavLst>
                                    </p:anim>
                                    <p:anim calcmode="lin" valueType="num">
                                      <p:cBhvr additive="repl">
                                        <p:cTn id="3554" dur="500" fill="hold"/>
                                        <p:tgtEl>
                                          <p:spTgt spid="586"/>
                                        </p:tgtEl>
                                        <p:attrNameLst>
                                          <p:attrName>ppt_y</p:attrName>
                                        </p:attrNameLst>
                                      </p:cBhvr>
                                      <p:tavLst>
                                        <p:tav tm="0">
                                          <p:val>
                                            <p:strVal val="1+(6*min(ma#ppt_x(#ppt_w*#ppt_h,.3),1)-7.4)/-.7*#ppt_h/2"/>
                                          </p:val>
                                        </p:tav>
                                        <p:tav tm="100000">
                                          <p:val>
                                            <p:strVal val="#ppt_y"/>
                                          </p:val>
                                        </p:tav>
                                      </p:tavLst>
                                    </p:anim>
                                  </p:childTnLst>
                                </p:cTn>
                              </p:par>
                            </p:childTnLst>
                          </p:cTn>
                        </p:par>
                      </p:childTnLst>
                    </p:cTn>
                  </p:par>
                  <p:par>
                    <p:cTn id="3555" fill="hold">
                      <p:stCondLst>
                        <p:cond delay="indefinite"/>
                      </p:stCondLst>
                      <p:childTnLst>
                        <p:par>
                          <p:cTn id="3556" fill="hold">
                            <p:stCondLst>
                              <p:cond delay="0"/>
                            </p:stCondLst>
                            <p:childTnLst>
                              <p:par>
                                <p:cTn id="3557" nodeType="clickEffect" fill="hold" presetClass="entr" presetID="1">
                                  <p:stCondLst>
                                    <p:cond delay="0"/>
                                  </p:stCondLst>
                                  <p:childTnLst>
                                    <p:set>
                                      <p:cBhvr>
                                        <p:cTn id="3558" dur="1" fill="hold">
                                          <p:stCondLst>
                                            <p:cond delay="0"/>
                                          </p:stCondLst>
                                        </p:cTn>
                                        <p:tgtEl>
                                          <p:spTgt spid="587">
                                            <p:txEl>
                                              <p:pRg st="0" end="0"/>
                                            </p:txEl>
                                          </p:spTgt>
                                        </p:tgtEl>
                                        <p:attrNameLst>
                                          <p:attrName>style.visibility</p:attrName>
                                        </p:attrNameLst>
                                      </p:cBhvr>
                                      <p:to>
                                        <p:strVal val="visible"/>
                                      </p:to>
                                    </p:set>
                                  </p:childTnLst>
                                </p:cTn>
                              </p:par>
                            </p:childTnLst>
                          </p:cTn>
                        </p:par>
                      </p:childTnLst>
                    </p:cTn>
                  </p:par>
                  <p:par>
                    <p:cTn id="3559" fill="hold">
                      <p:stCondLst>
                        <p:cond delay="indefinite"/>
                      </p:stCondLst>
                      <p:childTnLst>
                        <p:par>
                          <p:cTn id="3560" fill="hold">
                            <p:stCondLst>
                              <p:cond delay="0"/>
                            </p:stCondLst>
                            <p:childTnLst>
                              <p:par>
                                <p:cTn id="3561" nodeType="clickEffect" fill="hold" presetClass="entr" presetID="1">
                                  <p:stCondLst>
                                    <p:cond delay="0"/>
                                  </p:stCondLst>
                                  <p:childTnLst>
                                    <p:set>
                                      <p:cBhvr>
                                        <p:cTn id="3562" dur="1" fill="hold">
                                          <p:stCondLst>
                                            <p:cond delay="0"/>
                                          </p:stCondLst>
                                        </p:cTn>
                                        <p:tgtEl>
                                          <p:spTgt spid="587">
                                            <p:txEl>
                                              <p:pRg st="1" end="1"/>
                                            </p:txEl>
                                          </p:spTgt>
                                        </p:tgtEl>
                                        <p:attrNameLst>
                                          <p:attrName>style.visibility</p:attrName>
                                        </p:attrNameLst>
                                      </p:cBhvr>
                                      <p:to>
                                        <p:strVal val="visible"/>
                                      </p:to>
                                    </p:set>
                                  </p:childTnLst>
                                </p:cTn>
                              </p:par>
                            </p:childTnLst>
                          </p:cTn>
                        </p:par>
                      </p:childTnLst>
                    </p:cTn>
                  </p:par>
                  <p:par>
                    <p:cTn id="3563" fill="hold">
                      <p:stCondLst>
                        <p:cond delay="indefinite"/>
                      </p:stCondLst>
                      <p:childTnLst>
                        <p:par>
                          <p:cTn id="3564" fill="hold">
                            <p:stCondLst>
                              <p:cond delay="0"/>
                            </p:stCondLst>
                            <p:childTnLst>
                              <p:par>
                                <p:cTn id="3565" nodeType="clickEffect" fill="hold" presetClass="entr" presetID="1">
                                  <p:stCondLst>
                                    <p:cond delay="0"/>
                                  </p:stCondLst>
                                  <p:childTnLst>
                                    <p:set>
                                      <p:cBhvr>
                                        <p:cTn id="3566" dur="1" fill="hold">
                                          <p:stCondLst>
                                            <p:cond delay="0"/>
                                          </p:stCondLst>
                                        </p:cTn>
                                        <p:tgtEl>
                                          <p:spTgt spid="587">
                                            <p:txEl>
                                              <p:pRg st="2" end="2"/>
                                            </p:txEl>
                                          </p:spTgt>
                                        </p:tgtEl>
                                        <p:attrNameLst>
                                          <p:attrName>style.visibility</p:attrName>
                                        </p:attrNameLst>
                                      </p:cBhvr>
                                      <p:to>
                                        <p:strVal val="visible"/>
                                      </p:to>
                                    </p:set>
                                  </p:childTnLst>
                                </p:cTn>
                              </p:par>
                            </p:childTnLst>
                          </p:cTn>
                        </p:par>
                      </p:childTnLst>
                    </p:cTn>
                  </p:par>
                  <p:par>
                    <p:cTn id="3567" fill="hold">
                      <p:stCondLst>
                        <p:cond delay="indefinite"/>
                      </p:stCondLst>
                      <p:childTnLst>
                        <p:par>
                          <p:cTn id="3568" fill="hold">
                            <p:stCondLst>
                              <p:cond delay="0"/>
                            </p:stCondLst>
                            <p:childTnLst>
                              <p:par>
                                <p:cTn id="3569" nodeType="clickEffect" fill="hold" presetClass="entr" presetID="1">
                                  <p:stCondLst>
                                    <p:cond delay="0"/>
                                  </p:stCondLst>
                                  <p:childTnLst>
                                    <p:set>
                                      <p:cBhvr>
                                        <p:cTn id="3570" dur="1" fill="hold">
                                          <p:stCondLst>
                                            <p:cond delay="0"/>
                                          </p:stCondLst>
                                        </p:cTn>
                                        <p:tgtEl>
                                          <p:spTgt spid="588"/>
                                        </p:tgtEl>
                                        <p:attrNameLst>
                                          <p:attrName>style.visibility</p:attrName>
                                        </p:attrNameLst>
                                      </p:cBhvr>
                                      <p:to>
                                        <p:strVal val="visible"/>
                                      </p:to>
                                    </p:set>
                                  </p:childTnLst>
                                </p:cTn>
                              </p:par>
                            </p:childTnLst>
                          </p:cTn>
                        </p:par>
                      </p:childTnLst>
                    </p:cTn>
                  </p:par>
                  <p:par>
                    <p:cTn id="3571" fill="hold">
                      <p:stCondLst>
                        <p:cond delay="indefinite"/>
                      </p:stCondLst>
                      <p:childTnLst>
                        <p:par>
                          <p:cTn id="3572" fill="hold">
                            <p:stCondLst>
                              <p:cond delay="0"/>
                            </p:stCondLst>
                            <p:childTnLst>
                              <p:par>
                                <p:cTn id="3573" nodeType="clickEffect" fill="hold" presetClass="entr" presetID="1">
                                  <p:stCondLst>
                                    <p:cond delay="0"/>
                                  </p:stCondLst>
                                  <p:childTnLst>
                                    <p:set>
                                      <p:cBhvr>
                                        <p:cTn id="3574" dur="1" fill="hold">
                                          <p:stCondLst>
                                            <p:cond delay="0"/>
                                          </p:stCondLst>
                                        </p:cTn>
                                        <p:tgtEl>
                                          <p:spTgt spid="5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0"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Altri siti</a:t>
            </a:r>
            <a:endParaRPr b="1" lang="it-IT" sz="3900" spc="-1" strike="noStrike">
              <a:solidFill>
                <a:srgbClr val="330066"/>
              </a:solidFill>
              <a:latin typeface="Arial"/>
            </a:endParaRPr>
          </a:p>
        </p:txBody>
      </p:sp>
      <p:sp>
        <p:nvSpPr>
          <p:cNvPr id="591" name="TextShape 2"/>
          <p:cNvSpPr txBox="1"/>
          <p:nvPr/>
        </p:nvSpPr>
        <p:spPr>
          <a:xfrm>
            <a:off x="457200" y="1719000"/>
            <a:ext cx="7354800" cy="2214360"/>
          </a:xfrm>
          <a:prstGeom prst="rect">
            <a:avLst/>
          </a:prstGeom>
          <a:noFill/>
          <a:ln w="0">
            <a:noFill/>
          </a:ln>
        </p:spPr>
        <p:txBody>
          <a:bodyPr lIns="90000" rIns="90000" tIns="46800" bIns="46800">
            <a:normAutofit/>
          </a:bodyPr>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The Classics Page</a:t>
            </a:r>
            <a:r>
              <a:rPr b="0" lang="it-IT" sz="2600" spc="-1" strike="noStrike">
                <a:solidFill>
                  <a:srgbClr val="008080"/>
                </a:solidFill>
                <a:latin typeface="Arial"/>
              </a:rPr>
              <a:t> (The Latin Library)</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2"/>
              </a:rPr>
              <a:t>Vocabula</a:t>
            </a:r>
            <a:r>
              <a:rPr b="0" lang="it-IT" sz="2600" spc="-1" strike="noStrike" u="sng">
                <a:solidFill>
                  <a:srgbClr val="7e9ce8"/>
                </a:solidFill>
                <a:uFillTx/>
                <a:latin typeface="Arial"/>
                <a:hlinkClick r:id="rId3"/>
              </a:rPr>
              <a:t> computatralia</a:t>
            </a:r>
            <a:br/>
            <a:r>
              <a:rPr b="0" lang="it-IT" sz="2600" spc="-1" strike="noStrike" u="sng">
                <a:solidFill>
                  <a:srgbClr val="008080"/>
                </a:solidFill>
                <a:uFillTx/>
                <a:latin typeface="Arial"/>
              </a:rPr>
              <a:t> </a:t>
            </a:r>
            <a:endParaRPr b="0" lang="it-IT" sz="2600" spc="-1" strike="noStrike">
              <a:solidFill>
                <a:srgbClr val="008080"/>
              </a:solidFill>
              <a:latin typeface="Arial"/>
            </a:endParaRPr>
          </a:p>
        </p:txBody>
      </p:sp>
      <p:pic>
        <p:nvPicPr>
          <p:cNvPr id="592" name="" descr=""/>
          <p:cNvPicPr/>
          <p:nvPr/>
        </p:nvPicPr>
        <p:blipFill>
          <a:blip r:embed="rId4"/>
          <a:stretch/>
        </p:blipFill>
        <p:spPr>
          <a:xfrm>
            <a:off x="5292720" y="3357720"/>
            <a:ext cx="2617920" cy="1736640"/>
          </a:xfrm>
          <a:prstGeom prst="rect">
            <a:avLst/>
          </a:prstGeom>
          <a:ln w="0">
            <a:noFill/>
          </a:ln>
        </p:spPr>
      </p:pic>
    </p:spTree>
  </p:cSld>
  <p:transition>
    <p:wedge/>
  </p:transition>
  <p:timing>
    <p:tnLst>
      <p:par>
        <p:cTn id="3575" dur="indefinite" restart="never" nodeType="tmRoot">
          <p:childTnLst>
            <p:seq>
              <p:cTn id="3576" dur="indefinite" nodeType="mainSeq">
                <p:childTnLst>
                  <p:par>
                    <p:cTn id="3577" fill="hold">
                      <p:stCondLst>
                        <p:cond delay="0"/>
                      </p:stCondLst>
                      <p:childTnLst>
                        <p:par>
                          <p:cTn id="3578" fill="hold">
                            <p:stCondLst>
                              <p:cond delay="0"/>
                            </p:stCondLst>
                            <p:childTnLst>
                              <p:par>
                                <p:cTn id="3579" nodeType="afterEffect" fill="hold" presetClass="entr" presetID="24">
                                  <p:stCondLst>
                                    <p:cond delay="0"/>
                                  </p:stCondLst>
                                  <p:childTnLst>
                                    <p:set>
                                      <p:cBhvr>
                                        <p:cTn id="3580" dur="1" fill="hold">
                                          <p:stCondLst>
                                            <p:cond delay="0"/>
                                          </p:stCondLst>
                                        </p:cTn>
                                        <p:tgtEl>
                                          <p:spTgt spid="590"/>
                                        </p:tgtEl>
                                        <p:attrNameLst>
                                          <p:attrName>style.visibility</p:attrName>
                                        </p:attrNameLst>
                                      </p:cBhvr>
                                      <p:to>
                                        <p:strVal val="visible"/>
                                      </p:to>
                                    </p:set>
                                    <p:animEffect filter="fade" transition="in">
                                      <p:cBhvr additive="repl">
                                        <p:cTn id="3581" dur="2000"/>
                                        <p:tgtEl>
                                          <p:spTgt spid="590"/>
                                        </p:tgtEl>
                                      </p:cBhvr>
                                    </p:animEffect>
                                    <p:anim calcmode="lin" valueType="num">
                                      <p:cBhvr additive="repl">
                                        <p:cTn id="3582" dur="2000" fill="hold"/>
                                        <p:tgtEl>
                                          <p:spTgt spid="590"/>
                                        </p:tgtEl>
                                        <p:attrNameLst>
                                          <p:attrName>ppt_w</p:attrName>
                                        </p:attrNameLst>
                                      </p:cBhvr>
                                      <p:tavLst>
                                        <p:tav fmla="width*sin(2.5*pi*$)" tm="0">
                                          <p:val>
                                            <p:strVal val="0"/>
                                          </p:val>
                                        </p:tav>
                                        <p:tav fmla="width*sin(2.5*pi*$)" tm="100000">
                                          <p:val>
                                            <p:strVal val="1"/>
                                          </p:val>
                                        </p:tav>
                                      </p:tavLst>
                                    </p:anim>
                                    <p:anim calcmode="lin" valueType="num">
                                      <p:cBhvr additive="repl">
                                        <p:cTn id="3583" dur="2000" fill="hold"/>
                                        <p:tgtEl>
                                          <p:spTgt spid="590"/>
                                        </p:tgtEl>
                                        <p:attrNameLst>
                                          <p:attrName>ppt_h</p:attrName>
                                        </p:attrNameLst>
                                      </p:cBhvr>
                                      <p:tavLst>
                                        <p:tav tm="0">
                                          <p:val>
                                            <p:strVal val="#ppt_h"/>
                                          </p:val>
                                        </p:tav>
                                        <p:tav tm="100000">
                                          <p:val>
                                            <p:strVal val="#ppt_h"/>
                                          </p:val>
                                        </p:tav>
                                      </p:tavLst>
                                    </p:anim>
                                  </p:childTnLst>
                                </p:cTn>
                              </p:par>
                            </p:childTnLst>
                          </p:cTn>
                        </p:par>
                      </p:childTnLst>
                    </p:cTn>
                  </p:par>
                  <p:par>
                    <p:cTn id="3584" fill="hold">
                      <p:stCondLst>
                        <p:cond delay="indefinite"/>
                      </p:stCondLst>
                      <p:childTnLst>
                        <p:par>
                          <p:cTn id="3585" fill="hold">
                            <p:stCondLst>
                              <p:cond delay="0"/>
                            </p:stCondLst>
                            <p:childTnLst>
                              <p:par>
                                <p:cTn id="3586" nodeType="clickEffect" fill="hold" presetClass="entr" presetID="1">
                                  <p:stCondLst>
                                    <p:cond delay="0"/>
                                  </p:stCondLst>
                                  <p:childTnLst>
                                    <p:set>
                                      <p:cBhvr>
                                        <p:cTn id="3587" dur="1" fill="hold">
                                          <p:stCondLst>
                                            <p:cond delay="0"/>
                                          </p:stCondLst>
                                        </p:cTn>
                                        <p:tgtEl>
                                          <p:spTgt spid="591">
                                            <p:txEl>
                                              <p:pRg st="0" end="0"/>
                                            </p:txEl>
                                          </p:spTgt>
                                        </p:tgtEl>
                                        <p:attrNameLst>
                                          <p:attrName>style.visibility</p:attrName>
                                        </p:attrNameLst>
                                      </p:cBhvr>
                                      <p:to>
                                        <p:strVal val="visible"/>
                                      </p:to>
                                    </p:set>
                                  </p:childTnLst>
                                </p:cTn>
                              </p:par>
                            </p:childTnLst>
                          </p:cTn>
                        </p:par>
                      </p:childTnLst>
                    </p:cTn>
                  </p:par>
                  <p:par>
                    <p:cTn id="3588" fill="hold">
                      <p:stCondLst>
                        <p:cond delay="indefinite"/>
                      </p:stCondLst>
                      <p:childTnLst>
                        <p:par>
                          <p:cTn id="3589" fill="hold">
                            <p:stCondLst>
                              <p:cond delay="0"/>
                            </p:stCondLst>
                            <p:childTnLst>
                              <p:par>
                                <p:cTn id="3590" nodeType="clickEffect" fill="hold" presetClass="entr" presetID="1">
                                  <p:stCondLst>
                                    <p:cond delay="0"/>
                                  </p:stCondLst>
                                  <p:childTnLst>
                                    <p:set>
                                      <p:cBhvr>
                                        <p:cTn id="3591" dur="1" fill="hold">
                                          <p:stCondLst>
                                            <p:cond delay="0"/>
                                          </p:stCondLst>
                                        </p:cTn>
                                        <p:tgtEl>
                                          <p:spTgt spid="591">
                                            <p:txEl>
                                              <p:pRg st="2" end="2"/>
                                            </p:txEl>
                                          </p:spTgt>
                                        </p:tgtEl>
                                        <p:attrNameLst>
                                          <p:attrName>style.visibility</p:attrName>
                                        </p:attrNameLst>
                                      </p:cBhvr>
                                      <p:to>
                                        <p:strVal val="visible"/>
                                      </p:to>
                                    </p:set>
                                  </p:childTnLst>
                                </p:cTn>
                              </p:par>
                            </p:childTnLst>
                          </p:cTn>
                        </p:par>
                      </p:childTnLst>
                    </p:cTn>
                  </p:par>
                  <p:par>
                    <p:cTn id="3592" fill="hold">
                      <p:stCondLst>
                        <p:cond delay="indefinite"/>
                      </p:stCondLst>
                      <p:childTnLst>
                        <p:par>
                          <p:cTn id="3593" fill="hold">
                            <p:stCondLst>
                              <p:cond delay="0"/>
                            </p:stCondLst>
                            <p:childTnLst>
                              <p:par>
                                <p:cTn id="3594" nodeType="clickEffect" fill="hold" presetClass="entr" presetID="1">
                                  <p:stCondLst>
                                    <p:cond delay="0"/>
                                  </p:stCondLst>
                                  <p:childTnLst>
                                    <p:set>
                                      <p:cBhvr>
                                        <p:cTn id="3595"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Canzoni in latino </a:t>
            </a:r>
            <a:endParaRPr b="1" lang="it-IT" sz="3900" spc="-1" strike="noStrike">
              <a:solidFill>
                <a:srgbClr val="330066"/>
              </a:solidFill>
              <a:latin typeface="Arial"/>
            </a:endParaRPr>
          </a:p>
        </p:txBody>
      </p:sp>
      <p:sp>
        <p:nvSpPr>
          <p:cNvPr id="594"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1"/>
              </a:rPr>
              <a:t>Carmina </a:t>
            </a:r>
            <a:r>
              <a:rPr b="0" lang="it-IT" sz="3000" spc="-1" strike="noStrike" u="sng">
                <a:solidFill>
                  <a:srgbClr val="7e9ce8"/>
                </a:solidFill>
                <a:uFillTx/>
                <a:latin typeface="Arial"/>
                <a:hlinkClick r:id="rId2"/>
              </a:rPr>
              <a:t>popularia</a:t>
            </a:r>
            <a:r>
              <a:rPr b="0" lang="it-IT" sz="3000" spc="-1" strike="noStrike">
                <a:solidFill>
                  <a:srgbClr val="008080"/>
                </a:solidFill>
                <a:latin typeface="Arial"/>
              </a:rPr>
              <a:t> (in inglese)</a:t>
            </a:r>
            <a:endParaRPr b="0" lang="it-IT" sz="3000" spc="-1" strike="noStrike">
              <a:solidFill>
                <a:srgbClr val="008080"/>
              </a:solidFill>
              <a:latin typeface="Arial"/>
            </a:endParaRPr>
          </a:p>
        </p:txBody>
      </p:sp>
      <p:sp>
        <p:nvSpPr>
          <p:cNvPr id="595" name="CustomShape 3"/>
          <p:cNvSpPr/>
          <p:nvPr/>
        </p:nvSpPr>
        <p:spPr>
          <a:xfrm>
            <a:off x="2340000" y="2997360"/>
            <a:ext cx="4572000" cy="1988640"/>
          </a:xfrm>
          <a:prstGeom prst="rect">
            <a:avLst/>
          </a:prstGeom>
          <a:noFill/>
          <a:ln w="0">
            <a:noFill/>
          </a:ln>
        </p:spPr>
        <p:style>
          <a:lnRef idx="0"/>
          <a:fillRef idx="0"/>
          <a:effectRef idx="0"/>
          <a:fontRef idx="minor"/>
        </p:style>
        <p:txBody>
          <a:bodyPr lIns="90000" rIns="90000" tIns="46800" bIns="46800">
            <a:spAutoFit/>
          </a:bodyPr>
          <a:p>
            <a:pPr marL="342720" indent="-342720">
              <a:lnSpc>
                <a:spcPct val="90000"/>
              </a:lnSpc>
              <a:spcBef>
                <a:spcPts val="13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ea typeface="Arial"/>
              </a:rPr>
              <a:t>Latin Translations of Some Popular Songs</a:t>
            </a:r>
            <a:endParaRPr b="0" lang="it-IT" sz="2100" spc="-1" strike="noStrike">
              <a:solidFill>
                <a:srgbClr val="000000"/>
              </a:solidFill>
              <a:latin typeface="Times New Roman"/>
            </a:endParaRPr>
          </a:p>
          <a:p>
            <a:pPr marL="342720" indent="-342720">
              <a:lnSpc>
                <a:spcPct val="90000"/>
              </a:lnSpc>
              <a:spcBef>
                <a:spcPts val="13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ea typeface="Arial"/>
              </a:rPr>
              <a:t>Most of songs were written in 1983 and 1984, when I was majoring in Latin at Randolph-Macon Woman's College -- </a:t>
            </a:r>
            <a:endParaRPr b="0" lang="it-IT" sz="2100" spc="-1" strike="noStrike">
              <a:solidFill>
                <a:srgbClr val="000000"/>
              </a:solidFill>
              <a:latin typeface="Times New Roman"/>
            </a:endParaRPr>
          </a:p>
        </p:txBody>
      </p:sp>
    </p:spTree>
  </p:cSld>
  <p:transition>
    <p:wedge/>
  </p:transition>
  <p:timing>
    <p:tnLst>
      <p:par>
        <p:cTn id="3596" dur="indefinite" restart="never" nodeType="tmRoot">
          <p:childTnLst>
            <p:seq>
              <p:cTn id="3597" dur="indefinite" nodeType="mainSeq">
                <p:childTnLst>
                  <p:par>
                    <p:cTn id="3598" fill="hold">
                      <p:stCondLst>
                        <p:cond delay="0"/>
                      </p:stCondLst>
                      <p:childTnLst>
                        <p:par>
                          <p:cTn id="3599" fill="hold">
                            <p:stCondLst>
                              <p:cond delay="0"/>
                            </p:stCondLst>
                            <p:childTnLst>
                              <p:par>
                                <p:cTn id="3600" nodeType="afterEffect" fill="hold" presetClass="entr" presetID="24">
                                  <p:stCondLst>
                                    <p:cond delay="0"/>
                                  </p:stCondLst>
                                  <p:childTnLst>
                                    <p:set>
                                      <p:cBhvr>
                                        <p:cTn id="3601" dur="1" fill="hold">
                                          <p:stCondLst>
                                            <p:cond delay="0"/>
                                          </p:stCondLst>
                                        </p:cTn>
                                        <p:tgtEl>
                                          <p:spTgt spid="593"/>
                                        </p:tgtEl>
                                        <p:attrNameLst>
                                          <p:attrName>style.visibility</p:attrName>
                                        </p:attrNameLst>
                                      </p:cBhvr>
                                      <p:to>
                                        <p:strVal val="visible"/>
                                      </p:to>
                                    </p:set>
                                    <p:animEffect filter="fade" transition="in">
                                      <p:cBhvr additive="repl">
                                        <p:cTn id="3602" dur="770"/>
                                        <p:tgtEl>
                                          <p:spTgt spid="593"/>
                                        </p:tgtEl>
                                      </p:cBhvr>
                                    </p:animEffect>
                                    <p:animScale>
                                      <p:cBhvr>
                                        <p:cTn id="3603" dur="770" fill="hold"/>
                                        <p:tgtEl>
                                          <p:spTgt spid="593"/>
                                        </p:tgtEl>
                                      </p:cBhvr>
                                      <p:from x="10000" y="10000"/>
                                      <p:to x="200000" y="450000"/>
                                    </p:animScale>
                                    <p:animScale>
                                      <p:cBhvr>
                                        <p:cTn id="3604" dur="1230" fill="hold">
                                          <p:stCondLst>
                                            <p:cond delay="770"/>
                                          </p:stCondLst>
                                        </p:cTn>
                                        <p:tgtEl>
                                          <p:spTgt spid="593"/>
                                        </p:tgtEl>
                                      </p:cBhvr>
                                      <p:from x="200000" y="450000"/>
                                      <p:to x="100000" y="100000"/>
                                    </p:animScale>
                                    <p:set>
                                      <p:cBhvr>
                                        <p:cTn id="3605" dur="770" fill="hold"/>
                                        <p:tgtEl>
                                          <p:spTgt spid="593"/>
                                        </p:tgtEl>
                                        <p:attrNameLst>
                                          <p:attrName>ppt_x</p:attrName>
                                        </p:attrNameLst>
                                      </p:cBhvr>
                                      <p:to>
                                        <p:strVal val="(0.5)"/>
                                      </p:to>
                                    </p:set>
                                    <p:anim calcmode="lin" valueType="num" from="(0.5)" to="(#ppt_x)">
                                      <p:cBhvr additive="repl">
                                        <p:cTn id="3606" dur="1230" fill="hold">
                                          <p:stCondLst>
                                            <p:cond delay="770"/>
                                          </p:stCondLst>
                                        </p:cTn>
                                        <p:tgtEl>
                                          <p:spTgt spid="593"/>
                                        </p:tgtEl>
                                        <p:attrNameLst>
                                          <p:attrName>ppt_x</p:attrName>
                                        </p:attrNameLst>
                                      </p:cBhvr>
                                    </p:anim>
                                    <p:set>
                                      <p:cBhvr>
                                        <p:cTn id="3607" dur="770" fill="hold"/>
                                        <p:tgtEl>
                                          <p:spTgt spid="593"/>
                                        </p:tgtEl>
                                        <p:attrNameLst>
                                          <p:attrName>ppt_y</p:attrName>
                                        </p:attrNameLst>
                                      </p:cBhvr>
                                      <p:to>
                                        <p:strVal val="(#ppt_y+0.4)"/>
                                      </p:to>
                                    </p:set>
                                    <p:anim calcmode="lin" valueType="num" from="(#ppt_y+0.4)" to="(#ppt_y)">
                                      <p:cBhvr additive="repl">
                                        <p:cTn id="3608" dur="1230" fill="hold">
                                          <p:stCondLst>
                                            <p:cond delay="770"/>
                                          </p:stCondLst>
                                        </p:cTn>
                                        <p:tgtEl>
                                          <p:spTgt spid="593"/>
                                        </p:tgtEl>
                                        <p:attrNameLst>
                                          <p:attrName>ppt_y</p:attrName>
                                        </p:attrNameLst>
                                      </p:cBhvr>
                                    </p:anim>
                                  </p:childTnLst>
                                </p:cTn>
                              </p:par>
                            </p:childTnLst>
                          </p:cTn>
                        </p:par>
                      </p:childTnLst>
                    </p:cTn>
                  </p:par>
                  <p:par>
                    <p:cTn id="3609" fill="hold">
                      <p:stCondLst>
                        <p:cond delay="indefinite"/>
                      </p:stCondLst>
                      <p:childTnLst>
                        <p:par>
                          <p:cTn id="3610" fill="hold">
                            <p:stCondLst>
                              <p:cond delay="0"/>
                            </p:stCondLst>
                            <p:childTnLst>
                              <p:par>
                                <p:cTn id="3611" nodeType="clickEffect" fill="hold" presetClass="entr" presetID="1">
                                  <p:stCondLst>
                                    <p:cond delay="0"/>
                                  </p:stCondLst>
                                  <p:childTnLst>
                                    <p:set>
                                      <p:cBhvr>
                                        <p:cTn id="3612" dur="1" fill="hold">
                                          <p:stCondLst>
                                            <p:cond delay="0"/>
                                          </p:stCondLst>
                                        </p:cTn>
                                        <p:tgtEl>
                                          <p:spTgt spid="594">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6" name="TextShape 1"/>
          <p:cNvSpPr txBox="1"/>
          <p:nvPr/>
        </p:nvSpPr>
        <p:spPr>
          <a:xfrm>
            <a:off x="316080" y="466200"/>
            <a:ext cx="6781680" cy="213372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La radio</a:t>
            </a:r>
            <a:endParaRPr b="1" lang="it-IT" sz="4800" spc="-1" strike="noStrike">
              <a:solidFill>
                <a:srgbClr val="330066"/>
              </a:solidFill>
              <a:latin typeface="Arial"/>
            </a:endParaRPr>
          </a:p>
        </p:txBody>
      </p:sp>
      <p:pic>
        <p:nvPicPr>
          <p:cNvPr id="597" name="" descr=""/>
          <p:cNvPicPr/>
          <p:nvPr/>
        </p:nvPicPr>
        <p:blipFill>
          <a:blip r:embed="rId1"/>
          <a:stretch/>
        </p:blipFill>
        <p:spPr>
          <a:xfrm>
            <a:off x="1042920" y="2997360"/>
            <a:ext cx="4464000" cy="3174840"/>
          </a:xfrm>
          <a:prstGeom prst="rect">
            <a:avLst/>
          </a:prstGeom>
          <a:ln w="0">
            <a:noFill/>
          </a:ln>
        </p:spPr>
      </p:pic>
    </p:spTree>
  </p:cSld>
  <p:transition>
    <p:wedge/>
  </p:transition>
  <p:timing>
    <p:tnLst>
      <p:par>
        <p:cTn id="3613" dur="indefinite" restart="never" nodeType="tmRoot">
          <p:childTnLst>
            <p:seq>
              <p:cTn id="3614" dur="indefinite" nodeType="mainSeq">
                <p:childTnLst>
                  <p:par>
                    <p:cTn id="3615" fill="hold">
                      <p:stCondLst>
                        <p:cond delay="0"/>
                      </p:stCondLst>
                      <p:childTnLst>
                        <p:par>
                          <p:cTn id="3616" fill="hold">
                            <p:stCondLst>
                              <p:cond delay="0"/>
                            </p:stCondLst>
                            <p:childTnLst>
                              <p:par>
                                <p:cTn id="3617" nodeType="afterEffect" fill="hold" presetClass="entr" presetID="1">
                                  <p:stCondLst>
                                    <p:cond delay="0"/>
                                  </p:stCondLst>
                                  <p:childTnLst>
                                    <p:set>
                                      <p:cBhvr>
                                        <p:cTn id="3618"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8"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Nuntii latini</a:t>
            </a:r>
            <a:endParaRPr b="1" lang="it-IT" sz="3900" spc="-1" strike="noStrike">
              <a:solidFill>
                <a:srgbClr val="330066"/>
              </a:solidFill>
              <a:latin typeface="Arial"/>
            </a:endParaRPr>
          </a:p>
        </p:txBody>
      </p:sp>
      <p:sp>
        <p:nvSpPr>
          <p:cNvPr id="599" name="TextShape 2"/>
          <p:cNvSpPr txBox="1"/>
          <p:nvPr/>
        </p:nvSpPr>
        <p:spPr>
          <a:xfrm>
            <a:off x="456840" y="1719360"/>
            <a:ext cx="403380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Nuntii latini</a:t>
            </a:r>
            <a:r>
              <a:rPr b="0" i="1" lang="it-IT" sz="2600" spc="-1" strike="noStrike">
                <a:solidFill>
                  <a:srgbClr val="008080"/>
                </a:solidFill>
                <a:latin typeface="Arial"/>
              </a:rPr>
              <a:t> </a:t>
            </a:r>
            <a:r>
              <a:rPr b="0" lang="it-IT" sz="2600" spc="-1" strike="noStrike">
                <a:solidFill>
                  <a:srgbClr val="008080"/>
                </a:solidFill>
                <a:latin typeface="Arial"/>
              </a:rPr>
              <a:t>della radio nazionale finlandese</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2"/>
              </a:rPr>
              <a:t>Radio Brema</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pic>
        <p:nvPicPr>
          <p:cNvPr id="600" name="" descr=""/>
          <p:cNvPicPr/>
          <p:nvPr/>
        </p:nvPicPr>
        <p:blipFill>
          <a:blip r:embed="rId3"/>
          <a:stretch/>
        </p:blipFill>
        <p:spPr>
          <a:xfrm>
            <a:off x="4643280" y="836640"/>
            <a:ext cx="3554640" cy="2846520"/>
          </a:xfrm>
          <a:prstGeom prst="rect">
            <a:avLst/>
          </a:prstGeom>
          <a:ln w="0">
            <a:noFill/>
          </a:ln>
        </p:spPr>
      </p:pic>
      <p:pic>
        <p:nvPicPr>
          <p:cNvPr id="601" name="" descr=""/>
          <p:cNvPicPr/>
          <p:nvPr/>
        </p:nvPicPr>
        <p:blipFill>
          <a:blip r:embed="rId4"/>
          <a:stretch/>
        </p:blipFill>
        <p:spPr>
          <a:xfrm>
            <a:off x="1042920" y="3357720"/>
            <a:ext cx="3810240" cy="3190680"/>
          </a:xfrm>
          <a:prstGeom prst="rect">
            <a:avLst/>
          </a:prstGeom>
          <a:ln w="0">
            <a:noFill/>
          </a:ln>
        </p:spPr>
      </p:pic>
    </p:spTree>
  </p:cSld>
  <p:transition>
    <p:wedge/>
  </p:transition>
  <p:timing>
    <p:tnLst>
      <p:par>
        <p:cTn id="3619" dur="indefinite" restart="never" nodeType="tmRoot">
          <p:childTnLst>
            <p:seq>
              <p:cTn id="3620" dur="indefinite" nodeType="mainSeq">
                <p:childTnLst>
                  <p:par>
                    <p:cTn id="3621" fill="hold">
                      <p:stCondLst>
                        <p:cond delay="0"/>
                      </p:stCondLst>
                      <p:childTnLst>
                        <p:par>
                          <p:cTn id="3622" fill="hold">
                            <p:stCondLst>
                              <p:cond delay="0"/>
                            </p:stCondLst>
                            <p:childTnLst>
                              <p:par>
                                <p:cTn id="3623" nodeType="afterEffect" fill="hold" presetClass="entr" presetID="24">
                                  <p:stCondLst>
                                    <p:cond delay="0"/>
                                  </p:stCondLst>
                                  <p:childTnLst>
                                    <p:set>
                                      <p:cBhvr>
                                        <p:cTn id="3624" dur="1" fill="hold">
                                          <p:stCondLst>
                                            <p:cond delay="0"/>
                                          </p:stCondLst>
                                        </p:cTn>
                                        <p:tgtEl>
                                          <p:spTgt spid="598"/>
                                        </p:tgtEl>
                                        <p:attrNameLst>
                                          <p:attrName>style.visibility</p:attrName>
                                        </p:attrNameLst>
                                      </p:cBhvr>
                                      <p:to>
                                        <p:strVal val="visible"/>
                                      </p:to>
                                    </p:set>
                                    <p:animEffect filter="fade" transition="in">
                                      <p:cBhvr additive="repl">
                                        <p:cTn id="3625" dur="2000"/>
                                        <p:tgtEl>
                                          <p:spTgt spid="598"/>
                                        </p:tgtEl>
                                      </p:cBhvr>
                                    </p:animEffect>
                                    <p:anim calcmode="lin" valueType="num">
                                      <p:cBhvr additive="repl">
                                        <p:cTn id="3626" dur="2000" fill="hold"/>
                                        <p:tgtEl>
                                          <p:spTgt spid="598"/>
                                        </p:tgtEl>
                                        <p:attrNameLst>
                                          <p:attrName>ppt_w</p:attrName>
                                        </p:attrNameLst>
                                      </p:cBhvr>
                                      <p:tavLst>
                                        <p:tav fmla="width*sin(2.5*pi*$)" tm="0">
                                          <p:val>
                                            <p:strVal val="0"/>
                                          </p:val>
                                        </p:tav>
                                        <p:tav fmla="width*sin(2.5*pi*$)" tm="100000">
                                          <p:val>
                                            <p:strVal val="1"/>
                                          </p:val>
                                        </p:tav>
                                      </p:tavLst>
                                    </p:anim>
                                    <p:anim calcmode="lin" valueType="num">
                                      <p:cBhvr additive="repl">
                                        <p:cTn id="3627" dur="2000" fill="hold"/>
                                        <p:tgtEl>
                                          <p:spTgt spid="598"/>
                                        </p:tgtEl>
                                        <p:attrNameLst>
                                          <p:attrName>ppt_h</p:attrName>
                                        </p:attrNameLst>
                                      </p:cBhvr>
                                      <p:tavLst>
                                        <p:tav tm="0">
                                          <p:val>
                                            <p:strVal val="#ppt_h"/>
                                          </p:val>
                                        </p:tav>
                                        <p:tav tm="100000">
                                          <p:val>
                                            <p:strVal val="#ppt_h"/>
                                          </p:val>
                                        </p:tav>
                                      </p:tavLst>
                                    </p:anim>
                                  </p:childTnLst>
                                </p:cTn>
                              </p:par>
                            </p:childTnLst>
                          </p:cTn>
                        </p:par>
                      </p:childTnLst>
                    </p:cTn>
                  </p:par>
                  <p:par>
                    <p:cTn id="3628" fill="hold">
                      <p:stCondLst>
                        <p:cond delay="indefinite"/>
                      </p:stCondLst>
                      <p:childTnLst>
                        <p:par>
                          <p:cTn id="3629" fill="hold">
                            <p:stCondLst>
                              <p:cond delay="0"/>
                            </p:stCondLst>
                            <p:childTnLst>
                              <p:par>
                                <p:cTn id="3630" nodeType="clickEffect" fill="hold" presetClass="entr" presetID="1">
                                  <p:stCondLst>
                                    <p:cond delay="0"/>
                                  </p:stCondLst>
                                  <p:childTnLst>
                                    <p:set>
                                      <p:cBhvr>
                                        <p:cTn id="3631" dur="1" fill="hold">
                                          <p:stCondLst>
                                            <p:cond delay="0"/>
                                          </p:stCondLst>
                                        </p:cTn>
                                        <p:tgtEl>
                                          <p:spTgt spid="599">
                                            <p:txEl>
                                              <p:pRg st="0" end="0"/>
                                            </p:txEl>
                                          </p:spTgt>
                                        </p:tgtEl>
                                        <p:attrNameLst>
                                          <p:attrName>style.visibility</p:attrName>
                                        </p:attrNameLst>
                                      </p:cBhvr>
                                      <p:to>
                                        <p:strVal val="visible"/>
                                      </p:to>
                                    </p:set>
                                  </p:childTnLst>
                                </p:cTn>
                              </p:par>
                            </p:childTnLst>
                          </p:cTn>
                        </p:par>
                      </p:childTnLst>
                    </p:cTn>
                  </p:par>
                  <p:par>
                    <p:cTn id="3632" fill="hold">
                      <p:stCondLst>
                        <p:cond delay="indefinite"/>
                      </p:stCondLst>
                      <p:childTnLst>
                        <p:par>
                          <p:cTn id="3633" fill="hold">
                            <p:stCondLst>
                              <p:cond delay="0"/>
                            </p:stCondLst>
                            <p:childTnLst>
                              <p:par>
                                <p:cTn id="3634" nodeType="clickEffect" fill="hold" presetClass="entr" presetID="1">
                                  <p:stCondLst>
                                    <p:cond delay="0"/>
                                  </p:stCondLst>
                                  <p:childTnLst>
                                    <p:set>
                                      <p:cBhvr>
                                        <p:cTn id="3635" dur="1" fill="hold">
                                          <p:stCondLst>
                                            <p:cond delay="0"/>
                                          </p:stCondLst>
                                        </p:cTn>
                                        <p:tgtEl>
                                          <p:spTgt spid="599">
                                            <p:txEl>
                                              <p:pRg st="1" end="1"/>
                                            </p:txEl>
                                          </p:spTgt>
                                        </p:tgtEl>
                                        <p:attrNameLst>
                                          <p:attrName>style.visibility</p:attrName>
                                        </p:attrNameLst>
                                      </p:cBhvr>
                                      <p:to>
                                        <p:strVal val="visible"/>
                                      </p:to>
                                    </p:set>
                                  </p:childTnLst>
                                </p:cTn>
                              </p:par>
                            </p:childTnLst>
                          </p:cTn>
                        </p:par>
                      </p:childTnLst>
                    </p:cTn>
                  </p:par>
                  <p:par>
                    <p:cTn id="3636" fill="hold">
                      <p:stCondLst>
                        <p:cond delay="indefinite"/>
                      </p:stCondLst>
                      <p:childTnLst>
                        <p:par>
                          <p:cTn id="3637" fill="hold">
                            <p:stCondLst>
                              <p:cond delay="0"/>
                            </p:stCondLst>
                            <p:childTnLst>
                              <p:par>
                                <p:cTn id="3638" nodeType="clickEffect" fill="hold" presetClass="entr" presetID="1">
                                  <p:stCondLst>
                                    <p:cond delay="0"/>
                                  </p:stCondLst>
                                  <p:childTnLst>
                                    <p:set>
                                      <p:cBhvr>
                                        <p:cTn id="3639" dur="1" fill="hold">
                                          <p:stCondLst>
                                            <p:cond delay="0"/>
                                          </p:stCondLst>
                                        </p:cTn>
                                        <p:tgtEl>
                                          <p:spTgt spid="6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2" name="TextShape 1"/>
          <p:cNvSpPr txBox="1"/>
          <p:nvPr/>
        </p:nvSpPr>
        <p:spPr>
          <a:xfrm>
            <a:off x="250560" y="404280"/>
            <a:ext cx="7543800" cy="6526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3500" spc="-1" strike="noStrike">
                <a:solidFill>
                  <a:srgbClr val="330066"/>
                </a:solidFill>
                <a:latin typeface="Arial"/>
              </a:rPr>
              <a:t>Nuntii Latini - servizi</a:t>
            </a:r>
            <a:endParaRPr b="1" lang="it-IT" sz="3500" spc="-1" strike="noStrike">
              <a:solidFill>
                <a:srgbClr val="330066"/>
              </a:solidFill>
              <a:latin typeface="Arial"/>
            </a:endParaRPr>
          </a:p>
        </p:txBody>
      </p:sp>
      <p:sp>
        <p:nvSpPr>
          <p:cNvPr id="603" name="TextShape 2"/>
          <p:cNvSpPr txBox="1"/>
          <p:nvPr/>
        </p:nvSpPr>
        <p:spPr>
          <a:xfrm>
            <a:off x="468360" y="1196640"/>
            <a:ext cx="8229600" cy="5078520"/>
          </a:xfrm>
          <a:prstGeom prst="rect">
            <a:avLst/>
          </a:prstGeom>
          <a:noFill/>
          <a:ln w="0">
            <a:noFill/>
          </a:ln>
        </p:spPr>
        <p:txBody>
          <a:bodyPr lIns="90000" rIns="90000" tIns="46800" bIns="46800">
            <a:normAutofit/>
          </a:bodyPr>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u="sng">
                <a:solidFill>
                  <a:srgbClr val="7e9ce8"/>
                </a:solidFill>
                <a:uFillTx/>
                <a:latin typeface="Arial"/>
                <a:hlinkClick r:id="rId1"/>
              </a:rPr>
              <a:t>Thema</a:t>
            </a:r>
            <a:r>
              <a:rPr b="0" lang="it-IT" sz="2200" spc="-1" strike="noStrike">
                <a:solidFill>
                  <a:srgbClr val="008080"/>
                </a:solidFill>
                <a:latin typeface="Arial"/>
              </a:rPr>
              <a:t>  </a:t>
            </a:r>
            <a:r>
              <a:rPr b="0" lang="it-IT" sz="2200" spc="-1" strike="noStrike" u="sng">
                <a:solidFill>
                  <a:srgbClr val="7e9ce8"/>
                </a:solidFill>
                <a:uFillTx/>
                <a:latin typeface="Arial"/>
                <a:hlinkClick r:id="rId2"/>
              </a:rPr>
              <a:t>Lingua Latina</a:t>
            </a:r>
            <a:endParaRPr b="0" lang="it-IT" sz="2200" spc="-1" strike="noStrike">
              <a:solidFill>
                <a:srgbClr val="00808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Colloquia de lingua Latina</a:t>
            </a:r>
            <a:br/>
            <a:r>
              <a:rPr b="0" lang="it-IT" sz="2200" spc="-1" strike="noStrike">
                <a:solidFill>
                  <a:srgbClr val="008080"/>
                </a:solidFill>
                <a:latin typeface="Arial"/>
              </a:rPr>
              <a:t>Moderators </a:t>
            </a:r>
            <a:r>
              <a:rPr b="0" lang="it-IT" sz="2200" spc="-1" strike="noStrike" u="sng">
                <a:solidFill>
                  <a:srgbClr val="7e9ce8"/>
                </a:solidFill>
                <a:uFillTx/>
                <a:latin typeface="Arial"/>
                <a:hlinkClick r:id="rId3"/>
              </a:rPr>
              <a:t>Moderator</a:t>
            </a:r>
            <a:r>
              <a:rPr b="0" lang="it-IT" sz="2200" spc="-1" strike="noStrike">
                <a:solidFill>
                  <a:srgbClr val="008080"/>
                </a:solidFill>
                <a:latin typeface="Arial"/>
              </a:rPr>
              <a:t>, </a:t>
            </a:r>
            <a:r>
              <a:rPr b="0" lang="it-IT" sz="2200" spc="-1" strike="noStrike" u="sng">
                <a:solidFill>
                  <a:srgbClr val="7e9ce8"/>
                </a:solidFill>
                <a:uFillTx/>
                <a:latin typeface="Arial"/>
                <a:hlinkClick r:id="rId4"/>
              </a:rPr>
              <a:t>Redactio Interretialis</a:t>
            </a:r>
            <a:r>
              <a:rPr b="0" lang="it-IT" sz="2200" spc="-1" strike="noStrike">
                <a:solidFill>
                  <a:srgbClr val="008080"/>
                </a:solidFill>
                <a:latin typeface="Arial"/>
              </a:rPr>
              <a:t>71533Sol Ian 23, 2005 7:07 pm</a:t>
            </a:r>
            <a:br/>
            <a:r>
              <a:rPr b="0" lang="it-IT" sz="2200" spc="-1" strike="noStrike" u="sng">
                <a:solidFill>
                  <a:srgbClr val="7e9ce8"/>
                </a:solidFill>
                <a:uFillTx/>
                <a:latin typeface="Arial"/>
                <a:hlinkClick r:id="rId5"/>
              </a:rPr>
              <a:t>Ericus Palmén</a:t>
            </a:r>
            <a:r>
              <a:rPr b="0" lang="it-IT" sz="2200" spc="-1" strike="noStrike">
                <a:solidFill>
                  <a:srgbClr val="008080"/>
                </a:solidFill>
                <a:latin typeface="Arial"/>
              </a:rPr>
              <a:t> </a:t>
            </a:r>
            <a:r>
              <a:rPr b="0" lang="it-IT" sz="2200" spc="-1" strike="noStrike" u="sng">
                <a:solidFill>
                  <a:srgbClr val="7e9ce8"/>
                </a:solidFill>
                <a:uFillTx/>
                <a:latin typeface="Arial"/>
                <a:hlinkClick r:id="rId6"/>
              </a:rPr>
              <a:t> </a:t>
            </a:r>
            <a:r>
              <a:rPr b="0" lang="it-IT" sz="2200" spc="-1" strike="noStrike">
                <a:solidFill>
                  <a:srgbClr val="008080"/>
                </a:solidFill>
                <a:latin typeface="Arial"/>
              </a:rPr>
              <a:t> </a:t>
            </a:r>
            <a:r>
              <a:rPr b="0" lang="it-IT" sz="2200" spc="-1" strike="noStrike" u="sng">
                <a:solidFill>
                  <a:srgbClr val="7e9ce8"/>
                </a:solidFill>
                <a:uFillTx/>
                <a:latin typeface="Arial"/>
                <a:hlinkClick r:id="rId7"/>
              </a:rPr>
              <a:t>Litterae Latinae</a:t>
            </a:r>
            <a:br/>
            <a:r>
              <a:rPr b="0" lang="it-IT" sz="2200" spc="-1" strike="noStrike">
                <a:solidFill>
                  <a:srgbClr val="008080"/>
                </a:solidFill>
                <a:latin typeface="Arial"/>
              </a:rPr>
              <a:t>Colloquia de litteris Latinis</a:t>
            </a:r>
            <a:br/>
            <a:r>
              <a:rPr b="0" lang="it-IT" sz="2200" spc="-1" strike="noStrike">
                <a:solidFill>
                  <a:srgbClr val="008080"/>
                </a:solidFill>
                <a:latin typeface="Arial"/>
              </a:rPr>
              <a:t>Moderators </a:t>
            </a:r>
            <a:r>
              <a:rPr b="0" lang="it-IT" sz="2200" spc="-1" strike="noStrike" u="sng">
                <a:solidFill>
                  <a:srgbClr val="7e9ce8"/>
                </a:solidFill>
                <a:uFillTx/>
                <a:latin typeface="Arial"/>
                <a:hlinkClick r:id="rId8"/>
              </a:rPr>
              <a:t>Moderator</a:t>
            </a:r>
            <a:r>
              <a:rPr b="0" lang="it-IT" sz="2200" spc="-1" strike="noStrike">
                <a:solidFill>
                  <a:srgbClr val="008080"/>
                </a:solidFill>
                <a:latin typeface="Arial"/>
              </a:rPr>
              <a:t>, </a:t>
            </a:r>
            <a:r>
              <a:rPr b="0" lang="it-IT" sz="2200" spc="-1" strike="noStrike" u="sng">
                <a:solidFill>
                  <a:srgbClr val="7e9ce8"/>
                </a:solidFill>
                <a:uFillTx/>
                <a:latin typeface="Arial"/>
                <a:hlinkClick r:id="rId9"/>
              </a:rPr>
              <a:t>Redactio Interretialis</a:t>
            </a:r>
            <a:r>
              <a:rPr b="0" lang="it-IT" sz="2200" spc="-1" strike="noStrike">
                <a:solidFill>
                  <a:srgbClr val="008080"/>
                </a:solidFill>
                <a:latin typeface="Arial"/>
              </a:rPr>
              <a:t>20407Heri @ 11:38 pm</a:t>
            </a:r>
            <a:endParaRPr b="0" lang="it-IT" sz="2200" spc="-1" strike="noStrike">
              <a:solidFill>
                <a:srgbClr val="00808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u="sng">
                <a:solidFill>
                  <a:srgbClr val="7e9ce8"/>
                </a:solidFill>
                <a:uFillTx/>
                <a:latin typeface="Arial"/>
                <a:hlinkClick r:id="rId10"/>
              </a:rPr>
              <a:t>Spartacus</a:t>
            </a:r>
            <a:r>
              <a:rPr b="0" lang="it-IT" sz="2200" spc="-1" strike="noStrike">
                <a:solidFill>
                  <a:srgbClr val="008080"/>
                </a:solidFill>
                <a:latin typeface="Arial"/>
              </a:rPr>
              <a:t> </a:t>
            </a:r>
            <a:r>
              <a:rPr b="0" lang="it-IT" sz="2200" spc="-1" strike="noStrike" u="sng">
                <a:solidFill>
                  <a:srgbClr val="7e9ce8"/>
                </a:solidFill>
                <a:uFillTx/>
                <a:latin typeface="Arial"/>
                <a:hlinkClick r:id="rId11"/>
              </a:rPr>
              <a:t> </a:t>
            </a:r>
            <a:r>
              <a:rPr b="0" lang="it-IT" sz="2200" spc="-1" strike="noStrike">
                <a:solidFill>
                  <a:srgbClr val="008080"/>
                </a:solidFill>
                <a:latin typeface="Arial"/>
              </a:rPr>
              <a:t> </a:t>
            </a:r>
            <a:r>
              <a:rPr b="0" lang="it-IT" sz="2200" spc="-1" strike="noStrike" u="sng">
                <a:solidFill>
                  <a:srgbClr val="7e9ce8"/>
                </a:solidFill>
                <a:uFillTx/>
                <a:latin typeface="Arial"/>
                <a:hlinkClick r:id="rId12"/>
              </a:rPr>
              <a:t>Antiquitas Romana</a:t>
            </a:r>
            <a:br/>
            <a:r>
              <a:rPr b="0" lang="it-IT" sz="2200" spc="-1" strike="noStrike">
                <a:solidFill>
                  <a:srgbClr val="008080"/>
                </a:solidFill>
                <a:latin typeface="Arial"/>
              </a:rPr>
              <a:t>Colloquia de antiquitate</a:t>
            </a:r>
            <a:br/>
            <a:r>
              <a:rPr b="0" lang="it-IT" sz="2200" spc="-1" strike="noStrike">
                <a:solidFill>
                  <a:srgbClr val="008080"/>
                </a:solidFill>
                <a:latin typeface="Arial"/>
              </a:rPr>
              <a:t>Moderators </a:t>
            </a:r>
            <a:r>
              <a:rPr b="0" lang="it-IT" sz="2200" spc="-1" strike="noStrike" u="sng">
                <a:solidFill>
                  <a:srgbClr val="7e9ce8"/>
                </a:solidFill>
                <a:uFillTx/>
                <a:latin typeface="Arial"/>
                <a:hlinkClick r:id="rId13"/>
              </a:rPr>
              <a:t>Moderator</a:t>
            </a:r>
            <a:r>
              <a:rPr b="0" lang="it-IT" sz="2200" spc="-1" strike="noStrike">
                <a:solidFill>
                  <a:srgbClr val="008080"/>
                </a:solidFill>
                <a:latin typeface="Arial"/>
              </a:rPr>
              <a:t>, </a:t>
            </a:r>
            <a:r>
              <a:rPr b="0" lang="it-IT" sz="2200" spc="-1" strike="noStrike" u="sng">
                <a:solidFill>
                  <a:srgbClr val="7e9ce8"/>
                </a:solidFill>
                <a:uFillTx/>
                <a:latin typeface="Arial"/>
                <a:hlinkClick r:id="rId14"/>
              </a:rPr>
              <a:t>Redactio Interretialis</a:t>
            </a:r>
            <a:r>
              <a:rPr b="0" lang="it-IT" sz="2200" spc="-1" strike="noStrike">
                <a:solidFill>
                  <a:srgbClr val="008080"/>
                </a:solidFill>
                <a:latin typeface="Arial"/>
              </a:rPr>
              <a:t>1641Heri @ 2:29 pm</a:t>
            </a:r>
            <a:endParaRPr b="0" lang="it-IT" sz="22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u="sng">
                <a:solidFill>
                  <a:srgbClr val="7e9ce8"/>
                </a:solidFill>
                <a:uFillTx/>
                <a:latin typeface="Arial"/>
                <a:hlinkClick r:id="rId15"/>
              </a:rPr>
              <a:t>Marcus</a:t>
            </a:r>
            <a:r>
              <a:rPr b="0" lang="it-IT" sz="2200" spc="-1" strike="noStrike" u="sng">
                <a:solidFill>
                  <a:srgbClr val="7e9ce8"/>
                </a:solidFill>
                <a:uFillTx/>
                <a:latin typeface="Arial"/>
                <a:hlinkClick r:id="rId16"/>
              </a:rPr>
              <a:t> Favonius</a:t>
            </a:r>
            <a:r>
              <a:rPr b="0" lang="it-IT" sz="2200" spc="-1" strike="noStrike">
                <a:solidFill>
                  <a:srgbClr val="008080"/>
                </a:solidFill>
                <a:latin typeface="Arial"/>
              </a:rPr>
              <a:t> </a:t>
            </a:r>
            <a:r>
              <a:rPr b="0" lang="it-IT" sz="2200" spc="-1" strike="noStrike" u="sng">
                <a:solidFill>
                  <a:srgbClr val="7e9ce8"/>
                </a:solidFill>
                <a:uFillTx/>
                <a:latin typeface="Arial"/>
                <a:hlinkClick r:id="rId17"/>
              </a:rPr>
              <a:t> </a:t>
            </a:r>
            <a:r>
              <a:rPr b="0" lang="it-IT" sz="2200" spc="-1" strike="noStrike">
                <a:solidFill>
                  <a:srgbClr val="008080"/>
                </a:solidFill>
                <a:latin typeface="Arial"/>
              </a:rPr>
              <a:t> </a:t>
            </a:r>
            <a:r>
              <a:rPr b="0" lang="it-IT" sz="2200" spc="-1" strike="noStrike" u="sng">
                <a:solidFill>
                  <a:srgbClr val="7e9ce8"/>
                </a:solidFill>
                <a:uFillTx/>
                <a:latin typeface="Arial"/>
                <a:hlinkClick r:id="rId18"/>
              </a:rPr>
              <a:t>Alia themata</a:t>
            </a:r>
            <a:br/>
            <a:r>
              <a:rPr b="0" lang="it-IT" sz="2200" spc="-1" strike="noStrike">
                <a:solidFill>
                  <a:srgbClr val="008080"/>
                </a:solidFill>
                <a:latin typeface="Arial"/>
              </a:rPr>
              <a:t>Colloquia de aliis thematis</a:t>
            </a:r>
            <a:br/>
            <a:r>
              <a:rPr b="0" lang="it-IT" sz="2200" spc="-1" strike="noStrike">
                <a:solidFill>
                  <a:srgbClr val="008080"/>
                </a:solidFill>
                <a:latin typeface="Arial"/>
              </a:rPr>
              <a:t>Moderators </a:t>
            </a:r>
            <a:r>
              <a:rPr b="0" lang="it-IT" sz="2200" spc="-1" strike="noStrike" u="sng">
                <a:solidFill>
                  <a:srgbClr val="7e9ce8"/>
                </a:solidFill>
                <a:uFillTx/>
                <a:latin typeface="Arial"/>
                <a:hlinkClick r:id="rId19"/>
              </a:rPr>
              <a:t>Moderator</a:t>
            </a:r>
            <a:r>
              <a:rPr b="0" lang="it-IT" sz="2200" spc="-1" strike="noStrike">
                <a:solidFill>
                  <a:srgbClr val="008080"/>
                </a:solidFill>
                <a:latin typeface="Arial"/>
              </a:rPr>
              <a:t>,</a:t>
            </a:r>
            <a:r>
              <a:rPr b="0" lang="it-IT" sz="2600" spc="-1" strike="noStrike">
                <a:solidFill>
                  <a:srgbClr val="008080"/>
                </a:solidFill>
                <a:latin typeface="Arial"/>
              </a:rPr>
              <a:t> </a:t>
            </a:r>
            <a:endParaRPr b="0" lang="it-IT" sz="2600" spc="-1" strike="noStrike">
              <a:solidFill>
                <a:srgbClr val="008080"/>
              </a:solidFill>
              <a:latin typeface="Arial"/>
            </a:endParaRPr>
          </a:p>
          <a:p>
            <a:pPr marL="342720" indent="-342720">
              <a:lnSpc>
                <a:spcPct val="9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spTree>
  </p:cSld>
  <p:transition>
    <p:wedge/>
  </p:transition>
  <p:timing>
    <p:tnLst>
      <p:par>
        <p:cTn id="3640" dur="indefinite" restart="never" nodeType="tmRoot">
          <p:childTnLst>
            <p:seq>
              <p:cTn id="3641" dur="indefinite" nodeType="mainSeq">
                <p:childTnLst>
                  <p:par>
                    <p:cTn id="3642" fill="hold">
                      <p:stCondLst>
                        <p:cond delay="0"/>
                      </p:stCondLst>
                      <p:childTnLst>
                        <p:par>
                          <p:cTn id="3643" fill="hold">
                            <p:stCondLst>
                              <p:cond delay="0"/>
                            </p:stCondLst>
                            <p:childTnLst>
                              <p:par>
                                <p:cTn id="3644" nodeType="afterEffect" fill="hold" presetClass="entr" presetID="24">
                                  <p:stCondLst>
                                    <p:cond delay="0"/>
                                  </p:stCondLst>
                                  <p:childTnLst>
                                    <p:set>
                                      <p:cBhvr>
                                        <p:cTn id="3645" dur="1" fill="hold">
                                          <p:stCondLst>
                                            <p:cond delay="0"/>
                                          </p:stCondLst>
                                        </p:cTn>
                                        <p:tgtEl>
                                          <p:spTgt spid="602"/>
                                        </p:tgtEl>
                                        <p:attrNameLst>
                                          <p:attrName>style.visibility</p:attrName>
                                        </p:attrNameLst>
                                      </p:cBhvr>
                                      <p:to>
                                        <p:strVal val="visible"/>
                                      </p:to>
                                    </p:set>
                                    <p:animEffect filter="fade" transition="in">
                                      <p:cBhvr additive="repl">
                                        <p:cTn id="3646" dur="2000"/>
                                        <p:tgtEl>
                                          <p:spTgt spid="602"/>
                                        </p:tgtEl>
                                      </p:cBhvr>
                                    </p:animEffect>
                                    <p:anim calcmode="lin" valueType="num">
                                      <p:cBhvr additive="repl">
                                        <p:cTn id="3647" dur="2000" fill="hold"/>
                                        <p:tgtEl>
                                          <p:spTgt spid="602"/>
                                        </p:tgtEl>
                                        <p:attrNameLst>
                                          <p:attrName>ppt_w</p:attrName>
                                        </p:attrNameLst>
                                      </p:cBhvr>
                                      <p:tavLst>
                                        <p:tav fmla="width*sin(2.5*pi*$)" tm="0">
                                          <p:val>
                                            <p:strVal val="0"/>
                                          </p:val>
                                        </p:tav>
                                        <p:tav fmla="width*sin(2.5*pi*$)" tm="100000">
                                          <p:val>
                                            <p:strVal val="1"/>
                                          </p:val>
                                        </p:tav>
                                      </p:tavLst>
                                    </p:anim>
                                    <p:anim calcmode="lin" valueType="num">
                                      <p:cBhvr additive="repl">
                                        <p:cTn id="3648" dur="2000" fill="hold"/>
                                        <p:tgtEl>
                                          <p:spTgt spid="602"/>
                                        </p:tgtEl>
                                        <p:attrNameLst>
                                          <p:attrName>ppt_h</p:attrName>
                                        </p:attrNameLst>
                                      </p:cBhvr>
                                      <p:tavLst>
                                        <p:tav tm="0">
                                          <p:val>
                                            <p:strVal val="#ppt_h"/>
                                          </p:val>
                                        </p:tav>
                                        <p:tav tm="100000">
                                          <p:val>
                                            <p:strVal val="#ppt_h"/>
                                          </p:val>
                                        </p:tav>
                                      </p:tavLst>
                                    </p:anim>
                                  </p:childTnLst>
                                </p:cTn>
                              </p:par>
                            </p:childTnLst>
                          </p:cTn>
                        </p:par>
                      </p:childTnLst>
                    </p:cTn>
                  </p:par>
                  <p:par>
                    <p:cTn id="3649" fill="hold">
                      <p:stCondLst>
                        <p:cond delay="indefinite"/>
                      </p:stCondLst>
                      <p:childTnLst>
                        <p:par>
                          <p:cTn id="3650" fill="hold">
                            <p:stCondLst>
                              <p:cond delay="0"/>
                            </p:stCondLst>
                            <p:childTnLst>
                              <p:par>
                                <p:cTn id="3651" nodeType="clickEffect" fill="hold" presetClass="entr" presetID="1">
                                  <p:stCondLst>
                                    <p:cond delay="0"/>
                                  </p:stCondLst>
                                  <p:childTnLst>
                                    <p:set>
                                      <p:cBhvr>
                                        <p:cTn id="3652" dur="1" fill="hold">
                                          <p:stCondLst>
                                            <p:cond delay="0"/>
                                          </p:stCondLst>
                                        </p:cTn>
                                        <p:tgtEl>
                                          <p:spTgt spid="603">
                                            <p:txEl>
                                              <p:pRg st="0" end="0"/>
                                            </p:txEl>
                                          </p:spTgt>
                                        </p:tgtEl>
                                        <p:attrNameLst>
                                          <p:attrName>style.visibility</p:attrName>
                                        </p:attrNameLst>
                                      </p:cBhvr>
                                      <p:to>
                                        <p:strVal val="visible"/>
                                      </p:to>
                                    </p:set>
                                  </p:childTnLst>
                                </p:cTn>
                              </p:par>
                            </p:childTnLst>
                          </p:cTn>
                        </p:par>
                      </p:childTnLst>
                    </p:cTn>
                  </p:par>
                  <p:par>
                    <p:cTn id="3653" fill="hold">
                      <p:stCondLst>
                        <p:cond delay="indefinite"/>
                      </p:stCondLst>
                      <p:childTnLst>
                        <p:par>
                          <p:cTn id="3654" fill="hold">
                            <p:stCondLst>
                              <p:cond delay="0"/>
                            </p:stCondLst>
                            <p:childTnLst>
                              <p:par>
                                <p:cTn id="3655" nodeType="clickEffect" fill="hold" presetClass="entr" presetID="1">
                                  <p:stCondLst>
                                    <p:cond delay="0"/>
                                  </p:stCondLst>
                                  <p:childTnLst>
                                    <p:set>
                                      <p:cBhvr>
                                        <p:cTn id="3656" dur="1" fill="hold">
                                          <p:stCondLst>
                                            <p:cond delay="0"/>
                                          </p:stCondLst>
                                        </p:cTn>
                                        <p:tgtEl>
                                          <p:spTgt spid="603">
                                            <p:txEl>
                                              <p:pRg st="1" end="1"/>
                                            </p:txEl>
                                          </p:spTgt>
                                        </p:tgtEl>
                                        <p:attrNameLst>
                                          <p:attrName>style.visibility</p:attrName>
                                        </p:attrNameLst>
                                      </p:cBhvr>
                                      <p:to>
                                        <p:strVal val="visible"/>
                                      </p:to>
                                    </p:set>
                                  </p:childTnLst>
                                </p:cTn>
                              </p:par>
                            </p:childTnLst>
                          </p:cTn>
                        </p:par>
                      </p:childTnLst>
                    </p:cTn>
                  </p:par>
                  <p:par>
                    <p:cTn id="3657" fill="hold">
                      <p:stCondLst>
                        <p:cond delay="indefinite"/>
                      </p:stCondLst>
                      <p:childTnLst>
                        <p:par>
                          <p:cTn id="3658" fill="hold">
                            <p:stCondLst>
                              <p:cond delay="0"/>
                            </p:stCondLst>
                            <p:childTnLst>
                              <p:par>
                                <p:cTn id="3659" nodeType="clickEffect" fill="hold" presetClass="entr" presetID="1">
                                  <p:stCondLst>
                                    <p:cond delay="0"/>
                                  </p:stCondLst>
                                  <p:childTnLst>
                                    <p:set>
                                      <p:cBhvr>
                                        <p:cTn id="3660" dur="1" fill="hold">
                                          <p:stCondLst>
                                            <p:cond delay="0"/>
                                          </p:stCondLst>
                                        </p:cTn>
                                        <p:tgtEl>
                                          <p:spTgt spid="603">
                                            <p:txEl>
                                              <p:pRg st="2" end="2"/>
                                            </p:txEl>
                                          </p:spTgt>
                                        </p:tgtEl>
                                        <p:attrNameLst>
                                          <p:attrName>style.visibility</p:attrName>
                                        </p:attrNameLst>
                                      </p:cBhvr>
                                      <p:to>
                                        <p:strVal val="visible"/>
                                      </p:to>
                                    </p:set>
                                  </p:childTnLst>
                                </p:cTn>
                              </p:par>
                            </p:childTnLst>
                          </p:cTn>
                        </p:par>
                      </p:childTnLst>
                    </p:cTn>
                  </p:par>
                  <p:par>
                    <p:cTn id="3661" fill="hold">
                      <p:stCondLst>
                        <p:cond delay="indefinite"/>
                      </p:stCondLst>
                      <p:childTnLst>
                        <p:par>
                          <p:cTn id="3662" fill="hold">
                            <p:stCondLst>
                              <p:cond delay="0"/>
                            </p:stCondLst>
                            <p:childTnLst>
                              <p:par>
                                <p:cTn id="3663" nodeType="clickEffect" fill="hold" presetClass="entr" presetID="1">
                                  <p:stCondLst>
                                    <p:cond delay="0"/>
                                  </p:stCondLst>
                                  <p:childTnLst>
                                    <p:set>
                                      <p:cBhvr>
                                        <p:cTn id="3664" dur="1" fill="hold">
                                          <p:stCondLst>
                                            <p:cond delay="0"/>
                                          </p:stCondLst>
                                        </p:cTn>
                                        <p:tgtEl>
                                          <p:spTgt spid="60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4" name="TextShape 1"/>
          <p:cNvSpPr txBox="1"/>
          <p:nvPr/>
        </p:nvSpPr>
        <p:spPr>
          <a:xfrm>
            <a:off x="323640" y="259920"/>
            <a:ext cx="7543800" cy="129564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3900" spc="-1" strike="noStrike">
                <a:solidFill>
                  <a:srgbClr val="330066"/>
                </a:solidFill>
                <a:latin typeface="Arial"/>
              </a:rPr>
              <a:t>Circuli latini</a:t>
            </a:r>
            <a:endParaRPr b="1" lang="it-IT" sz="3900" spc="-1" strike="noStrike">
              <a:solidFill>
                <a:srgbClr val="330066"/>
              </a:solidFill>
              <a:latin typeface="Arial"/>
            </a:endParaRPr>
          </a:p>
        </p:txBody>
      </p:sp>
      <p:sp>
        <p:nvSpPr>
          <p:cNvPr id="605" name="TextShape 2"/>
          <p:cNvSpPr txBox="1"/>
          <p:nvPr/>
        </p:nvSpPr>
        <p:spPr>
          <a:xfrm>
            <a:off x="468360" y="1699920"/>
            <a:ext cx="8229600" cy="4530600"/>
          </a:xfrm>
          <a:prstGeom prst="rect">
            <a:avLst/>
          </a:prstGeom>
          <a:noFill/>
          <a:ln w="0">
            <a:noFill/>
          </a:ln>
        </p:spPr>
        <p:txBody>
          <a:bodyPr lIns="90000" rIns="90000" tIns="46800" bIns="46800">
            <a:normAutofit/>
          </a:bodyPr>
          <a:p>
            <a:pPr marL="342720" indent="-342720">
              <a:lnSpc>
                <a:spcPct val="80000"/>
              </a:lnSpc>
              <a:spcBef>
                <a:spcPts val="2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lnSpc>
                <a:spcPct val="80000"/>
              </a:lnSpc>
              <a:spcBef>
                <a:spcPts val="2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sp>
        <p:nvSpPr>
          <p:cNvPr id="606" name="CustomShape 3"/>
          <p:cNvSpPr/>
          <p:nvPr/>
        </p:nvSpPr>
        <p:spPr>
          <a:xfrm>
            <a:off x="684360" y="2421000"/>
            <a:ext cx="7704000" cy="3351960"/>
          </a:xfrm>
          <a:prstGeom prst="rect">
            <a:avLst/>
          </a:prstGeom>
          <a:noFill/>
          <a:ln w="0">
            <a:noFill/>
          </a:ln>
        </p:spPr>
        <p:style>
          <a:lnRef idx="0"/>
          <a:fillRef idx="0"/>
          <a:effectRef idx="0"/>
          <a:fontRef idx="minor"/>
        </p:style>
        <p:txBody>
          <a:bodyPr lIns="90000" rIns="90000" tIns="46800" bIns="46800">
            <a:spAutoFit/>
          </a:bodyPr>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ea typeface="Arial"/>
                <a:hlinkClick r:id="rId1"/>
              </a:rPr>
              <a:t>The </a:t>
            </a:r>
            <a:r>
              <a:rPr b="0" lang="it-IT" sz="3000" spc="-1" strike="noStrike" u="sng">
                <a:solidFill>
                  <a:srgbClr val="7e9ce8"/>
                </a:solidFill>
                <a:uFillTx/>
                <a:latin typeface="Arial"/>
                <a:ea typeface="Arial"/>
                <a:hlinkClick r:id="rId2"/>
              </a:rPr>
              <a:t>Later</a:t>
            </a:r>
            <a:r>
              <a:rPr b="0" lang="it-IT" sz="3000" spc="-1" strike="noStrike" u="sng">
                <a:solidFill>
                  <a:srgbClr val="7e9ce8"/>
                </a:solidFill>
                <a:uFillTx/>
                <a:latin typeface="Arial"/>
                <a:ea typeface="Arial"/>
                <a:hlinkClick r:id="rId3"/>
              </a:rPr>
              <a:t> Latin Society of Tasmania</a:t>
            </a:r>
            <a:endParaRPr b="0" lang="it-IT" sz="3000" spc="-1" strike="noStrike">
              <a:solidFill>
                <a:srgbClr val="000000"/>
              </a:solidFill>
              <a:latin typeface="Times New Roman"/>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ea typeface="Arial"/>
                <a:hlinkClick r:id="rId4"/>
              </a:rPr>
              <a:t>S.A.L.V.I. </a:t>
            </a:r>
            <a:r>
              <a:rPr b="0" lang="it-IT" sz="3000" spc="-1" strike="noStrike">
                <a:solidFill>
                  <a:srgbClr val="008080"/>
                </a:solidFill>
                <a:latin typeface="Arial"/>
                <a:ea typeface="Arial"/>
              </a:rPr>
              <a:t>(Septentrionale Americanum Latinitatis Vivae Institutum, California)</a:t>
            </a:r>
            <a:endParaRPr b="0" lang="it-IT" sz="3000" spc="-1" strike="noStrike">
              <a:solidFill>
                <a:srgbClr val="000000"/>
              </a:solidFill>
              <a:latin typeface="Times New Roman"/>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ea typeface="Arial"/>
                <a:hlinkClick r:id="rId5"/>
              </a:rPr>
              <a:t>L.V.P.A.</a:t>
            </a:r>
            <a:r>
              <a:rPr b="0" lang="it-IT" sz="3000" spc="-1" strike="noStrike">
                <a:solidFill>
                  <a:srgbClr val="008080"/>
                </a:solidFill>
                <a:latin typeface="Arial"/>
                <a:ea typeface="Arial"/>
              </a:rPr>
              <a:t> (Latinitatis Vivae Provehendae Associatio) </a:t>
            </a:r>
            <a:endParaRPr b="0" lang="it-IT" sz="3000" spc="-1" strike="noStrike">
              <a:solidFill>
                <a:srgbClr val="000000"/>
              </a:solidFill>
              <a:latin typeface="Times New Roman"/>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ea typeface="Arial"/>
                <a:hlinkClick r:id="rId6"/>
              </a:rPr>
              <a:t>Progetto Latino Vivo</a:t>
            </a:r>
            <a:endParaRPr b="0" lang="it-IT" sz="3000" spc="-1" strike="noStrike">
              <a:solidFill>
                <a:srgbClr val="000000"/>
              </a:solidFill>
              <a:latin typeface="Times New Roman"/>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ea typeface="Arial"/>
                <a:hlinkClick r:id="rId7"/>
              </a:rPr>
              <a:t>Centrum</a:t>
            </a:r>
            <a:r>
              <a:rPr b="0" lang="it-IT" sz="3000" spc="-1" strike="noStrike" u="sng">
                <a:solidFill>
                  <a:srgbClr val="7e9ce8"/>
                </a:solidFill>
                <a:uFillTx/>
                <a:latin typeface="Arial"/>
                <a:ea typeface="Arial"/>
                <a:hlinkClick r:id="rId8"/>
              </a:rPr>
              <a:t> </a:t>
            </a:r>
            <a:r>
              <a:rPr b="0" lang="it-IT" sz="3000" spc="-1" strike="noStrike" u="sng">
                <a:solidFill>
                  <a:srgbClr val="7e9ce8"/>
                </a:solidFill>
                <a:uFillTx/>
                <a:latin typeface="Arial"/>
                <a:ea typeface="Arial"/>
                <a:hlinkClick r:id="rId9"/>
              </a:rPr>
              <a:t>Latinitatis</a:t>
            </a:r>
            <a:r>
              <a:rPr b="0" lang="it-IT" sz="3000" spc="-1" strike="noStrike" u="sng">
                <a:solidFill>
                  <a:srgbClr val="7e9ce8"/>
                </a:solidFill>
                <a:uFillTx/>
                <a:latin typeface="Arial"/>
                <a:ea typeface="Arial"/>
                <a:hlinkClick r:id="rId10"/>
              </a:rPr>
              <a:t> </a:t>
            </a:r>
            <a:r>
              <a:rPr b="0" lang="it-IT" sz="3000" spc="-1" strike="noStrike" u="sng">
                <a:solidFill>
                  <a:srgbClr val="7e9ce8"/>
                </a:solidFill>
                <a:uFillTx/>
                <a:latin typeface="Arial"/>
                <a:ea typeface="Arial"/>
                <a:hlinkClick r:id="rId11"/>
              </a:rPr>
              <a:t>Europaeum</a:t>
            </a:r>
            <a:endParaRPr b="0" lang="it-IT" sz="3000" spc="-1" strike="noStrike">
              <a:solidFill>
                <a:srgbClr val="000000"/>
              </a:solidFill>
              <a:latin typeface="Times New Roman"/>
            </a:endParaRPr>
          </a:p>
        </p:txBody>
      </p:sp>
    </p:spTree>
  </p:cSld>
  <p:transition>
    <p:wedge/>
  </p:transition>
  <p:timing>
    <p:tnLst>
      <p:par>
        <p:cTn id="3665" dur="indefinite" restart="never" nodeType="tmRoot">
          <p:childTnLst>
            <p:seq>
              <p:cTn id="3666" dur="indefinite" nodeType="mainSeq">
                <p:childTnLst>
                  <p:par>
                    <p:cTn id="3667" fill="hold">
                      <p:stCondLst>
                        <p:cond delay="0"/>
                      </p:stCondLst>
                      <p:childTnLst>
                        <p:par>
                          <p:cTn id="3668" fill="hold">
                            <p:stCondLst>
                              <p:cond delay="0"/>
                            </p:stCondLst>
                            <p:childTnLst>
                              <p:par>
                                <p:cTn id="3669" nodeType="afterEffect" fill="hold" presetClass="entr" presetID="24">
                                  <p:stCondLst>
                                    <p:cond delay="0"/>
                                  </p:stCondLst>
                                  <p:childTnLst>
                                    <p:set>
                                      <p:cBhvr>
                                        <p:cTn id="3670" dur="1" fill="hold">
                                          <p:stCondLst>
                                            <p:cond delay="0"/>
                                          </p:stCondLst>
                                        </p:cTn>
                                        <p:tgtEl>
                                          <p:spTgt spid="604"/>
                                        </p:tgtEl>
                                        <p:attrNameLst>
                                          <p:attrName>style.visibility</p:attrName>
                                        </p:attrNameLst>
                                      </p:cBhvr>
                                      <p:to>
                                        <p:strVal val="visible"/>
                                      </p:to>
                                    </p:set>
                                    <p:animEffect filter="wipe(right)" transition="in">
                                      <p:cBhvr additive="repl">
                                        <p:cTn id="3671" dur="500"/>
                                        <p:tgtEl>
                                          <p:spTgt spid="604"/>
                                        </p:tgtEl>
                                      </p:cBhvr>
                                    </p:animEffect>
                                  </p:childTnLst>
                                </p:cTn>
                              </p:par>
                            </p:childTnLst>
                          </p:cTn>
                        </p:par>
                      </p:childTnLst>
                    </p:cTn>
                  </p:par>
                  <p:par>
                    <p:cTn id="3672" fill="hold">
                      <p:stCondLst>
                        <p:cond delay="indefinite"/>
                      </p:stCondLst>
                      <p:childTnLst>
                        <p:par>
                          <p:cTn id="3673" fill="hold">
                            <p:stCondLst>
                              <p:cond delay="0"/>
                            </p:stCondLst>
                            <p:childTnLst>
                              <p:par>
                                <p:cTn id="3674" nodeType="clickEffect" fill="hold" presetClass="entr" presetID="1">
                                  <p:stCondLst>
                                    <p:cond delay="0"/>
                                  </p:stCondLst>
                                  <p:childTnLst>
                                    <p:set>
                                      <p:cBhvr>
                                        <p:cTn id="3675" dur="1" fill="hold">
                                          <p:stCondLst>
                                            <p:cond delay="0"/>
                                          </p:stCondLst>
                                        </p:cTn>
                                        <p:tgtEl>
                                          <p:spTgt spid="6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7"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Pagine personali</a:t>
            </a:r>
            <a:endParaRPr b="1" lang="it-IT" sz="3900" spc="-1" strike="noStrike">
              <a:solidFill>
                <a:srgbClr val="330066"/>
              </a:solidFill>
              <a:latin typeface="Arial"/>
            </a:endParaRPr>
          </a:p>
        </p:txBody>
      </p:sp>
      <p:sp>
        <p:nvSpPr>
          <p:cNvPr id="608" name="TextShape 2"/>
          <p:cNvSpPr txBox="1"/>
          <p:nvPr/>
        </p:nvSpPr>
        <p:spPr>
          <a:xfrm>
            <a:off x="457200" y="1815840"/>
            <a:ext cx="8229600" cy="4314600"/>
          </a:xfrm>
          <a:prstGeom prst="rect">
            <a:avLst/>
          </a:prstGeom>
          <a:noFill/>
          <a:ln w="0">
            <a:noFill/>
          </a:ln>
        </p:spPr>
        <p:txBody>
          <a:bodyPr lIns="90000" rIns="90000" tIns="46800" bIns="46800">
            <a:normAutofit/>
          </a:bodyPr>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1"/>
              </a:rPr>
              <a:t>Steinar Midtskogen </a:t>
            </a:r>
            <a:r>
              <a:rPr b="0" lang="it-IT" sz="3000" spc="-1" strike="noStrike">
                <a:solidFill>
                  <a:srgbClr val="008080"/>
                </a:solidFill>
                <a:latin typeface="Arial"/>
              </a:rPr>
              <a:t>(un sito degno di lode)</a:t>
            </a:r>
            <a:endParaRPr b="0" lang="it-IT" sz="3000" spc="-1" strike="noStrike">
              <a:solidFill>
                <a:srgbClr val="00808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Vittorio Ciarrocchi, strenuo propugnatore della “latinità viva” (cfr. il suo intervento al </a:t>
            </a:r>
            <a:r>
              <a:rPr b="0" lang="it-IT" sz="3000" spc="-1" strike="noStrike" u="sng">
                <a:solidFill>
                  <a:srgbClr val="7e9ce8"/>
                </a:solidFill>
                <a:uFillTx/>
                <a:latin typeface="Arial"/>
                <a:hlinkClick r:id="rId2"/>
              </a:rPr>
              <a:t>X Congresso dell’A.L.F.</a:t>
            </a:r>
            <a:r>
              <a:rPr b="0" lang="it-IT" sz="3000" spc="-1" strike="noStrike">
                <a:solidFill>
                  <a:srgbClr val="008080"/>
                </a:solidFill>
                <a:latin typeface="Arial"/>
              </a:rPr>
              <a:t> a Madrid: </a:t>
            </a:r>
            <a:r>
              <a:rPr b="0" lang="it-IT" sz="3000" spc="-1" strike="noStrike" u="sng">
                <a:solidFill>
                  <a:srgbClr val="7e9ce8"/>
                </a:solidFill>
                <a:uFillTx/>
                <a:latin typeface="Arial"/>
                <a:hlinkClick r:id="rId3"/>
              </a:rPr>
              <a:t>www.grexlat.com/conventus.rtf</a:t>
            </a:r>
            <a:r>
              <a:rPr b="0" lang="it-IT" sz="3000" spc="-1" strike="noStrike">
                <a:solidFill>
                  <a:srgbClr val="008080"/>
                </a:solidFill>
                <a:latin typeface="Arial"/>
              </a:rPr>
              <a:t> </a:t>
            </a:r>
            <a:endParaRPr b="0" lang="it-IT" sz="3000" spc="-1" strike="noStrike">
              <a:solidFill>
                <a:srgbClr val="00808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4"/>
              </a:rPr>
              <a:t>Latinitas</a:t>
            </a:r>
            <a:r>
              <a:rPr b="0" lang="it-IT" sz="3000" spc="-1" strike="noStrike" u="sng">
                <a:solidFill>
                  <a:srgbClr val="7e9ce8"/>
                </a:solidFill>
                <a:uFillTx/>
                <a:latin typeface="Arial"/>
                <a:hlinkClick r:id="rId5"/>
              </a:rPr>
              <a:t> Viva</a:t>
            </a:r>
            <a:r>
              <a:rPr b="0" lang="it-IT" sz="3000" spc="-1" strike="noStrike">
                <a:solidFill>
                  <a:srgbClr val="008080"/>
                </a:solidFill>
                <a:latin typeface="Arial"/>
              </a:rPr>
              <a:t>, sito di Stefano Rocca: </a:t>
            </a:r>
            <a:endParaRPr b="0" lang="it-IT" sz="3000" spc="-1" strike="noStrike">
              <a:solidFill>
                <a:srgbClr val="00808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6"/>
              </a:rPr>
              <a:t>blog</a:t>
            </a:r>
            <a:r>
              <a:rPr b="0" lang="it-IT" sz="3000" spc="-1" strike="noStrike" u="sng">
                <a:solidFill>
                  <a:srgbClr val="7e9ce8"/>
                </a:solidFill>
                <a:uFillTx/>
                <a:latin typeface="Arial"/>
                <a:hlinkClick r:id="rId7"/>
              </a:rPr>
              <a:t> in latino</a:t>
            </a:r>
            <a:endParaRPr b="0" lang="it-IT" sz="3000" spc="-1" strike="noStrike">
              <a:solidFill>
                <a:srgbClr val="008080"/>
              </a:solidFill>
              <a:latin typeface="Arial"/>
            </a:endParaRPr>
          </a:p>
        </p:txBody>
      </p:sp>
    </p:spTree>
  </p:cSld>
  <p:transition>
    <p:wedge/>
  </p:transition>
  <p:timing>
    <p:tnLst>
      <p:par>
        <p:cTn id="3676" dur="indefinite" restart="never" nodeType="tmRoot">
          <p:childTnLst>
            <p:seq>
              <p:cTn id="3677" dur="indefinite" nodeType="mainSeq">
                <p:childTnLst>
                  <p:par>
                    <p:cTn id="3678" fill="hold">
                      <p:stCondLst>
                        <p:cond delay="0"/>
                      </p:stCondLst>
                      <p:childTnLst>
                        <p:par>
                          <p:cTn id="3679" fill="hold">
                            <p:stCondLst>
                              <p:cond delay="0"/>
                            </p:stCondLst>
                            <p:childTnLst>
                              <p:par>
                                <p:cTn id="3680" nodeType="afterEffect" fill="hold" presetClass="entr" presetID="24">
                                  <p:stCondLst>
                                    <p:cond delay="0"/>
                                  </p:stCondLst>
                                  <p:childTnLst>
                                    <p:set>
                                      <p:cBhvr>
                                        <p:cTn id="3681" dur="1" fill="hold">
                                          <p:stCondLst>
                                            <p:cond delay="0"/>
                                          </p:stCondLst>
                                        </p:cTn>
                                        <p:tgtEl>
                                          <p:spTgt spid="607"/>
                                        </p:tgtEl>
                                        <p:attrNameLst>
                                          <p:attrName>style.visibility</p:attrName>
                                        </p:attrNameLst>
                                      </p:cBhvr>
                                      <p:to>
                                        <p:strVal val="visible"/>
                                      </p:to>
                                    </p:set>
                                    <p:animEffect filter="blinds(vertical)" transition="in">
                                      <p:cBhvr additive="repl">
                                        <p:cTn id="3682" dur="500"/>
                                        <p:tgtEl>
                                          <p:spTgt spid="607"/>
                                        </p:tgtEl>
                                      </p:cBhvr>
                                    </p:animEffect>
                                  </p:childTnLst>
                                </p:cTn>
                              </p:par>
                            </p:childTnLst>
                          </p:cTn>
                        </p:par>
                      </p:childTnLst>
                    </p:cTn>
                  </p:par>
                  <p:par>
                    <p:cTn id="3683" fill="hold">
                      <p:stCondLst>
                        <p:cond delay="indefinite"/>
                      </p:stCondLst>
                      <p:childTnLst>
                        <p:par>
                          <p:cTn id="3684" fill="hold">
                            <p:stCondLst>
                              <p:cond delay="0"/>
                            </p:stCondLst>
                            <p:childTnLst>
                              <p:par>
                                <p:cTn id="3685" nodeType="clickEffect" fill="hold" presetClass="entr" presetID="1">
                                  <p:stCondLst>
                                    <p:cond delay="0"/>
                                  </p:stCondLst>
                                  <p:childTnLst>
                                    <p:set>
                                      <p:cBhvr>
                                        <p:cTn id="3686" dur="1" fill="hold">
                                          <p:stCondLst>
                                            <p:cond delay="0"/>
                                          </p:stCondLst>
                                        </p:cTn>
                                        <p:tgtEl>
                                          <p:spTgt spid="608">
                                            <p:txEl>
                                              <p:pRg st="0" end="0"/>
                                            </p:txEl>
                                          </p:spTgt>
                                        </p:tgtEl>
                                        <p:attrNameLst>
                                          <p:attrName>style.visibility</p:attrName>
                                        </p:attrNameLst>
                                      </p:cBhvr>
                                      <p:to>
                                        <p:strVal val="visible"/>
                                      </p:to>
                                    </p:set>
                                  </p:childTnLst>
                                </p:cTn>
                              </p:par>
                            </p:childTnLst>
                          </p:cTn>
                        </p:par>
                      </p:childTnLst>
                    </p:cTn>
                  </p:par>
                  <p:par>
                    <p:cTn id="3687" fill="hold">
                      <p:stCondLst>
                        <p:cond delay="indefinite"/>
                      </p:stCondLst>
                      <p:childTnLst>
                        <p:par>
                          <p:cTn id="3688" fill="hold">
                            <p:stCondLst>
                              <p:cond delay="0"/>
                            </p:stCondLst>
                            <p:childTnLst>
                              <p:par>
                                <p:cTn id="3689" nodeType="clickEffect" fill="hold" presetClass="entr" presetID="1">
                                  <p:stCondLst>
                                    <p:cond delay="0"/>
                                  </p:stCondLst>
                                  <p:childTnLst>
                                    <p:set>
                                      <p:cBhvr>
                                        <p:cTn id="3690" dur="1" fill="hold">
                                          <p:stCondLst>
                                            <p:cond delay="0"/>
                                          </p:stCondLst>
                                        </p:cTn>
                                        <p:tgtEl>
                                          <p:spTgt spid="608">
                                            <p:txEl>
                                              <p:pRg st="1" end="1"/>
                                            </p:txEl>
                                          </p:spTgt>
                                        </p:tgtEl>
                                        <p:attrNameLst>
                                          <p:attrName>style.visibility</p:attrName>
                                        </p:attrNameLst>
                                      </p:cBhvr>
                                      <p:to>
                                        <p:strVal val="visible"/>
                                      </p:to>
                                    </p:set>
                                  </p:childTnLst>
                                </p:cTn>
                              </p:par>
                            </p:childTnLst>
                          </p:cTn>
                        </p:par>
                      </p:childTnLst>
                    </p:cTn>
                  </p:par>
                  <p:par>
                    <p:cTn id="3691" fill="hold">
                      <p:stCondLst>
                        <p:cond delay="indefinite"/>
                      </p:stCondLst>
                      <p:childTnLst>
                        <p:par>
                          <p:cTn id="3692" fill="hold">
                            <p:stCondLst>
                              <p:cond delay="0"/>
                            </p:stCondLst>
                            <p:childTnLst>
                              <p:par>
                                <p:cTn id="3693" nodeType="clickEffect" fill="hold" presetClass="entr" presetID="1">
                                  <p:stCondLst>
                                    <p:cond delay="0"/>
                                  </p:stCondLst>
                                  <p:childTnLst>
                                    <p:set>
                                      <p:cBhvr>
                                        <p:cTn id="3694" dur="1" fill="hold">
                                          <p:stCondLst>
                                            <p:cond delay="0"/>
                                          </p:stCondLst>
                                        </p:cTn>
                                        <p:tgtEl>
                                          <p:spTgt spid="608">
                                            <p:txEl>
                                              <p:pRg st="2" end="2"/>
                                            </p:txEl>
                                          </p:spTgt>
                                        </p:tgtEl>
                                        <p:attrNameLst>
                                          <p:attrName>style.visibility</p:attrName>
                                        </p:attrNameLst>
                                      </p:cBhvr>
                                      <p:to>
                                        <p:strVal val="visible"/>
                                      </p:to>
                                    </p:set>
                                  </p:childTnLst>
                                </p:cTn>
                              </p:par>
                            </p:childTnLst>
                          </p:cTn>
                        </p:par>
                      </p:childTnLst>
                    </p:cTn>
                  </p:par>
                  <p:par>
                    <p:cTn id="3695" fill="hold">
                      <p:stCondLst>
                        <p:cond delay="indefinite"/>
                      </p:stCondLst>
                      <p:childTnLst>
                        <p:par>
                          <p:cTn id="3696" fill="hold">
                            <p:stCondLst>
                              <p:cond delay="0"/>
                            </p:stCondLst>
                            <p:childTnLst>
                              <p:par>
                                <p:cTn id="3697" nodeType="clickEffect" fill="hold" presetClass="entr" presetID="1">
                                  <p:stCondLst>
                                    <p:cond delay="0"/>
                                  </p:stCondLst>
                                  <p:childTnLst>
                                    <p:set>
                                      <p:cBhvr>
                                        <p:cTn id="3698" dur="1" fill="hold">
                                          <p:stCondLst>
                                            <p:cond delay="0"/>
                                          </p:stCondLst>
                                        </p:cTn>
                                        <p:tgtEl>
                                          <p:spTgt spid="60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9" name="TextShape 1"/>
          <p:cNvSpPr txBox="1"/>
          <p:nvPr/>
        </p:nvSpPr>
        <p:spPr>
          <a:xfrm>
            <a:off x="323640" y="692280"/>
            <a:ext cx="7543800" cy="151272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300" spc="-1" strike="noStrike">
                <a:solidFill>
                  <a:srgbClr val="330066"/>
                </a:solidFill>
                <a:latin typeface="Arial"/>
              </a:rPr>
              <a:t>Classics &amp; ITC</a:t>
            </a:r>
            <a:br/>
            <a:r>
              <a:rPr b="1" lang="it-IT" sz="4300" spc="-1" strike="noStrike">
                <a:solidFill>
                  <a:srgbClr val="330066"/>
                </a:solidFill>
                <a:latin typeface="Arial"/>
              </a:rPr>
              <a:t>(</a:t>
            </a:r>
            <a:r>
              <a:rPr b="1" i="1" lang="it-IT" sz="2700" spc="-1" strike="noStrike">
                <a:solidFill>
                  <a:srgbClr val="330066"/>
                </a:solidFill>
                <a:latin typeface="Arial"/>
              </a:rPr>
              <a:t>Comenius 2.2)</a:t>
            </a:r>
            <a:endParaRPr b="1" lang="it-IT" sz="2700" spc="-1" strike="noStrike">
              <a:solidFill>
                <a:srgbClr val="330066"/>
              </a:solidFill>
              <a:latin typeface="Arial"/>
            </a:endParaRPr>
          </a:p>
        </p:txBody>
      </p:sp>
      <p:sp>
        <p:nvSpPr>
          <p:cNvPr id="610" name="CustomShape 2"/>
          <p:cNvSpPr/>
          <p:nvPr/>
        </p:nvSpPr>
        <p:spPr>
          <a:xfrm>
            <a:off x="468360" y="3224160"/>
            <a:ext cx="8207280" cy="1601640"/>
          </a:xfrm>
          <a:prstGeom prst="rect">
            <a:avLst/>
          </a:prstGeom>
          <a:noFill/>
          <a:ln w="0">
            <a:noFill/>
          </a:ln>
        </p:spPr>
        <p:style>
          <a:lnRef idx="0"/>
          <a:fillRef idx="0"/>
          <a:effectRef idx="0"/>
          <a:fontRef idx="minor"/>
        </p:style>
        <p:txBody>
          <a:bodyPr lIns="90000" rIns="90000" tIns="46800" bIns="46800" anchor="ctr">
            <a:spAutoFit/>
          </a:bodyPr>
          <a:p>
            <a:pPr marL="457200" indent="-457200" algn="ctr">
              <a:buClr>
                <a:srgbClr val="00808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300" spc="-1" strike="noStrike">
                <a:solidFill>
                  <a:srgbClr val="008080"/>
                </a:solidFill>
                <a:latin typeface="Times New Roman"/>
                <a:ea typeface="Arial"/>
              </a:rPr>
              <a:t>Classics &amp; ICT - CIRCE Oxford </a:t>
            </a:r>
            <a:br/>
            <a:r>
              <a:rPr b="0" lang="en-US" sz="3300" spc="-1" strike="noStrike">
                <a:solidFill>
                  <a:srgbClr val="008080"/>
                </a:solidFill>
                <a:latin typeface="Times New Roman"/>
              </a:rPr>
              <a:t> </a:t>
            </a:r>
            <a:endParaRPr b="0" lang="it-IT" sz="3300" spc="-1" strike="noStrike">
              <a:solidFill>
                <a:srgbClr val="000000"/>
              </a:solidFill>
              <a:latin typeface="Times New Roman"/>
            </a:endParaRPr>
          </a:p>
          <a:p>
            <a:pPr marL="457200" indent="-457200" algn="ctr">
              <a:buClr>
                <a:srgbClr val="00808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300" spc="-1" strike="noStrike">
                <a:solidFill>
                  <a:srgbClr val="008080"/>
                </a:solidFill>
                <a:latin typeface="Times New Roman"/>
                <a:ea typeface="Arial"/>
              </a:rPr>
              <a:t>Osservatorio Tecnologico</a:t>
            </a:r>
            <a:endParaRPr b="0" lang="it-IT" sz="3300" spc="-1" strike="noStrike">
              <a:solidFill>
                <a:srgbClr val="000000"/>
              </a:solidFill>
              <a:latin typeface="Times New Roman"/>
            </a:endParaRPr>
          </a:p>
        </p:txBody>
      </p:sp>
    </p:spTree>
  </p:cSld>
  <p:transition>
    <p:wedge/>
  </p:transition>
  <p:timing>
    <p:tnLst>
      <p:par>
        <p:cTn id="3699" dur="indefinite" restart="never" nodeType="tmRoot">
          <p:childTnLst>
            <p:seq>
              <p:cTn id="3700" dur="indefinite" nodeType="mainSeq">
                <p:childTnLst>
                  <p:par>
                    <p:cTn id="3701" fill="hold">
                      <p:stCondLst>
                        <p:cond delay="0"/>
                      </p:stCondLst>
                      <p:childTnLst>
                        <p:par>
                          <p:cTn id="3702" fill="hold">
                            <p:stCondLst>
                              <p:cond delay="0"/>
                            </p:stCondLst>
                            <p:childTnLst>
                              <p:par>
                                <p:cTn id="3703" nodeType="afterEffect" fill="hold" presetClass="entr" presetID="24">
                                  <p:stCondLst>
                                    <p:cond delay="0"/>
                                  </p:stCondLst>
                                  <p:childTnLst>
                                    <p:set>
                                      <p:cBhvr>
                                        <p:cTn id="3704" dur="1" fill="hold">
                                          <p:stCondLst>
                                            <p:cond delay="0"/>
                                          </p:stCondLst>
                                        </p:cTn>
                                        <p:tgtEl>
                                          <p:spTgt spid="609"/>
                                        </p:tgtEl>
                                        <p:attrNameLst>
                                          <p:attrName>style.visibility</p:attrName>
                                        </p:attrNameLst>
                                      </p:cBhvr>
                                      <p:to>
                                        <p:strVal val="visible"/>
                                      </p:to>
                                    </p:set>
                                    <p:anim calcmode="lin" valueType="num">
                                      <p:cBhvr additive="repl">
                                        <p:cTn id="3705" dur="500" fill="hold"/>
                                        <p:tgtEl>
                                          <p:spTgt spid="609"/>
                                        </p:tgtEl>
                                        <p:attrNameLst>
                                          <p:attrName>ppt_w</p:attrName>
                                        </p:attrNameLst>
                                      </p:cBhvr>
                                      <p:tavLst>
                                        <p:tav tm="0">
                                          <p:val>
                                            <p:strVal val="4/3*#ppt_w"/>
                                          </p:val>
                                        </p:tav>
                                        <p:tav tm="100000">
                                          <p:val>
                                            <p:strVal val="#ppt_w"/>
                                          </p:val>
                                        </p:tav>
                                      </p:tavLst>
                                    </p:anim>
                                    <p:anim calcmode="lin" valueType="num">
                                      <p:cBhvr additive="repl">
                                        <p:cTn id="3706" dur="500" fill="hold"/>
                                        <p:tgtEl>
                                          <p:spTgt spid="60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TextShape 1"/>
          <p:cNvSpPr txBox="1"/>
          <p:nvPr/>
        </p:nvSpPr>
        <p:spPr>
          <a:xfrm>
            <a:off x="456840" y="175680"/>
            <a:ext cx="7472520" cy="103356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Effetti dell’ipertestualità 2</a:t>
            </a:r>
            <a:endParaRPr b="1" lang="it-IT" sz="3900" spc="-1" strike="noStrike">
              <a:solidFill>
                <a:srgbClr val="330066"/>
              </a:solidFill>
              <a:latin typeface="Arial"/>
            </a:endParaRPr>
          </a:p>
        </p:txBody>
      </p:sp>
      <p:sp>
        <p:nvSpPr>
          <p:cNvPr id="232" name="TextShape 2"/>
          <p:cNvSpPr txBox="1"/>
          <p:nvPr/>
        </p:nvSpPr>
        <p:spPr>
          <a:xfrm>
            <a:off x="468360" y="1557360"/>
            <a:ext cx="8229600" cy="4967280"/>
          </a:xfrm>
          <a:prstGeom prst="rect">
            <a:avLst/>
          </a:prstGeom>
          <a:noFill/>
          <a:ln w="0">
            <a:noFill/>
          </a:ln>
        </p:spPr>
        <p:txBody>
          <a:bodyPr lIns="90000" rIns="90000" tIns="46800" bIns="46800">
            <a:normAutofit/>
          </a:bodyPr>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Imprevedibilità, complessità e incontrollabilità: </a:t>
            </a:r>
            <a:endParaRPr b="0" lang="it-IT" sz="2600" spc="-1" strike="noStrike">
              <a:solidFill>
                <a:srgbClr val="008080"/>
              </a:solidFill>
              <a:latin typeface="Arial"/>
            </a:endParaRPr>
          </a:p>
          <a:p>
            <a:pPr lvl="3" marL="1280880" indent="-291960">
              <a:lnSpc>
                <a:spcPct val="90000"/>
              </a:lnSpc>
              <a:spcBef>
                <a:spcPts val="697"/>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ff6600"/>
                </a:solidFill>
                <a:latin typeface="Arial"/>
              </a:rPr>
              <a:t>Si scoprono leggi meno rigide e deterministiche di quello che comunemente si riteneva (Ottocento-Novecento).</a:t>
            </a:r>
            <a:endParaRPr b="0" lang="it-IT" sz="2800" spc="-1" strike="noStrike">
              <a:solidFill>
                <a:srgbClr val="ff6600"/>
              </a:solidFill>
              <a:latin typeface="Arial"/>
            </a:endParaRPr>
          </a:p>
          <a:p>
            <a:pPr lvl="3" marL="1280880" indent="-291960">
              <a:lnSpc>
                <a:spcPct val="90000"/>
              </a:lnSpc>
              <a:spcBef>
                <a:spcPts val="697"/>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ff6600"/>
                </a:solidFill>
                <a:latin typeface="Arial"/>
              </a:rPr>
              <a:t>Il caos, l’instabilità, l’evoluzione, la complessità sono la norma del mondo.</a:t>
            </a:r>
            <a:endParaRPr b="0" lang="it-IT" sz="2800" spc="-1" strike="noStrike">
              <a:solidFill>
                <a:srgbClr val="ff6600"/>
              </a:solidFill>
              <a:latin typeface="Arial"/>
            </a:endParaRPr>
          </a:p>
          <a:p>
            <a:pPr lvl="3" marL="1280880" indent="-291960">
              <a:lnSpc>
                <a:spcPct val="90000"/>
              </a:lnSpc>
              <a:spcBef>
                <a:spcPts val="697"/>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ff6600"/>
                </a:solidFill>
                <a:latin typeface="Arial"/>
              </a:rPr>
              <a:t>Si scopre che la tecnologia non ci aiuta ad agire: l’informatica non produce la semplificazione razionale del mondo, data la complessità dei suoi strumenti.</a:t>
            </a:r>
            <a:endParaRPr b="0" lang="it-IT" sz="2800" spc="-1" strike="noStrike">
              <a:solidFill>
                <a:srgbClr val="ff6600"/>
              </a:solidFill>
              <a:latin typeface="Arial"/>
            </a:endParaRPr>
          </a:p>
          <a:p>
            <a:pPr marL="342720" indent="-342720">
              <a:lnSpc>
                <a:spcPct val="90000"/>
              </a:lnSpc>
              <a:spcBef>
                <a:spcPts val="697"/>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800" spc="-1" strike="noStrike">
              <a:solidFill>
                <a:srgbClr val="008080"/>
              </a:solidFill>
              <a:latin typeface="Arial"/>
            </a:endParaRPr>
          </a:p>
        </p:txBody>
      </p:sp>
    </p:spTree>
  </p:cSld>
  <p:transition>
    <p:wedge/>
  </p:transition>
  <p:timing>
    <p:tnLst>
      <p:par>
        <p:cTn id="321" dur="indefinite" restart="never" nodeType="tmRoot">
          <p:childTnLst>
            <p:seq>
              <p:cTn id="322" dur="indefinite" nodeType="mainSeq">
                <p:childTnLst>
                  <p:par>
                    <p:cTn id="323" fill="hold">
                      <p:stCondLst>
                        <p:cond delay="0"/>
                      </p:stCondLst>
                      <p:childTnLst>
                        <p:par>
                          <p:cTn id="324" fill="hold">
                            <p:stCondLst>
                              <p:cond delay="0"/>
                            </p:stCondLst>
                            <p:childTnLst>
                              <p:par>
                                <p:cTn id="325" nodeType="afterEffect" fill="hold" presetClass="entr" presetID="24">
                                  <p:stCondLst>
                                    <p:cond delay="0"/>
                                  </p:stCondLst>
                                  <p:childTnLst>
                                    <p:set>
                                      <p:cBhvr>
                                        <p:cTn id="326" dur="1" fill="hold">
                                          <p:stCondLst>
                                            <p:cond delay="0"/>
                                          </p:stCondLst>
                                        </p:cTn>
                                        <p:tgtEl>
                                          <p:spTgt spid="231"/>
                                        </p:tgtEl>
                                        <p:attrNameLst>
                                          <p:attrName>style.visibility</p:attrName>
                                        </p:attrNameLst>
                                      </p:cBhvr>
                                      <p:to>
                                        <p:strVal val="visible"/>
                                      </p:to>
                                    </p:set>
                                    <p:anim calcmode="lin" valueType="num">
                                      <p:cBhvr additive="repl">
                                        <p:cTn id="327" dur="5000" fill="hold"/>
                                        <p:tgtEl>
                                          <p:spTgt spid="231"/>
                                        </p:tgtEl>
                                        <p:attrNameLst>
                                          <p:attrName>ppt_w</p:attrName>
                                        </p:attrNameLst>
                                      </p:cBhvr>
                                      <p:tavLst>
                                        <p:tav tm="0">
                                          <p:val>
                                            <p:strVal val="#ppt_w"/>
                                          </p:val>
                                        </p:tav>
                                        <p:tav tm="100000">
                                          <p:val>
                                            <p:strVal val="#ppt_w"/>
                                          </p:val>
                                        </p:tav>
                                      </p:tavLst>
                                    </p:anim>
                                    <p:anim calcmode="lin" valueType="num">
                                      <p:cBhvr additive="repl">
                                        <p:cTn id="328" dur="5000" fill="hold"/>
                                        <p:tgtEl>
                                          <p:spTgt spid="231"/>
                                        </p:tgtEl>
                                        <p:attrNameLst>
                                          <p:attrName>ppt_h</p:attrName>
                                        </p:attrNameLst>
                                      </p:cBhvr>
                                      <p:tavLst>
                                        <p:tav fmla="height*sin(2.5*pi*$)" tm="0">
                                          <p:val>
                                            <p:strVal val="0"/>
                                          </p:val>
                                        </p:tav>
                                        <p:tav fmla="height*sin(2.5*pi*$)" tm="100000">
                                          <p:val>
                                            <p:strVal val="1"/>
                                          </p:val>
                                        </p:tav>
                                      </p:tavLst>
                                    </p:anim>
                                  </p:childTnLst>
                                </p:cTn>
                              </p:par>
                            </p:childTnLst>
                          </p:cTn>
                        </p:par>
                      </p:childTnLst>
                    </p:cTn>
                  </p:par>
                  <p:par>
                    <p:cTn id="329" fill="hold">
                      <p:stCondLst>
                        <p:cond delay="indefinite"/>
                      </p:stCondLst>
                      <p:childTnLst>
                        <p:par>
                          <p:cTn id="330" fill="hold">
                            <p:stCondLst>
                              <p:cond delay="0"/>
                            </p:stCondLst>
                            <p:childTnLst>
                              <p:par>
                                <p:cTn id="331" nodeType="clickEffect" fill="hold" presetClass="entr" presetID="1">
                                  <p:stCondLst>
                                    <p:cond delay="0"/>
                                  </p:stCondLst>
                                  <p:childTnLst>
                                    <p:set>
                                      <p:cBhvr>
                                        <p:cTn id="332"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333" fill="hold">
                      <p:stCondLst>
                        <p:cond delay="indefinite"/>
                      </p:stCondLst>
                      <p:childTnLst>
                        <p:par>
                          <p:cTn id="334" fill="hold">
                            <p:stCondLst>
                              <p:cond delay="0"/>
                            </p:stCondLst>
                            <p:childTnLst>
                              <p:par>
                                <p:cTn id="335" nodeType="clickEffect" fill="hold" presetClass="entr" presetID="1">
                                  <p:stCondLst>
                                    <p:cond delay="0"/>
                                  </p:stCondLst>
                                  <p:childTnLst>
                                    <p:set>
                                      <p:cBhvr>
                                        <p:cTn id="336" dur="1" fill="hold">
                                          <p:stCondLst>
                                            <p:cond delay="0"/>
                                          </p:stCondLst>
                                        </p:cTn>
                                        <p:tgtEl>
                                          <p:spTgt spid="232">
                                            <p:txEl>
                                              <p:pRg st="1" end="1"/>
                                            </p:txEl>
                                          </p:spTgt>
                                        </p:tgtEl>
                                        <p:attrNameLst>
                                          <p:attrName>style.visibility</p:attrName>
                                        </p:attrNameLst>
                                      </p:cBhvr>
                                      <p:to>
                                        <p:strVal val="visible"/>
                                      </p:to>
                                    </p:set>
                                  </p:childTnLst>
                                </p:cTn>
                              </p:par>
                              <p:par>
                                <p:cTn id="337" nodeType="withEffect" fill="hold" presetClass="entr" presetID="1">
                                  <p:stCondLst>
                                    <p:cond delay="0"/>
                                  </p:stCondLst>
                                  <p:childTnLst>
                                    <p:set>
                                      <p:cBhvr>
                                        <p:cTn id="338" dur="1" fill="hold">
                                          <p:stCondLst>
                                            <p:cond delay="0"/>
                                          </p:stCondLst>
                                        </p:cTn>
                                        <p:tgtEl>
                                          <p:spTgt spid="232">
                                            <p:txEl>
                                              <p:pRg st="2" end="2"/>
                                            </p:txEl>
                                          </p:spTgt>
                                        </p:tgtEl>
                                        <p:attrNameLst>
                                          <p:attrName>style.visibility</p:attrName>
                                        </p:attrNameLst>
                                      </p:cBhvr>
                                      <p:to>
                                        <p:strVal val="visible"/>
                                      </p:to>
                                    </p:set>
                                  </p:childTnLst>
                                </p:cTn>
                              </p:par>
                              <p:par>
                                <p:cTn id="339" nodeType="withEffect" fill="hold" presetClass="entr" presetID="1">
                                  <p:stCondLst>
                                    <p:cond delay="0"/>
                                  </p:stCondLst>
                                  <p:childTnLst>
                                    <p:set>
                                      <p:cBhvr>
                                        <p:cTn id="340" dur="1" fill="hold">
                                          <p:stCondLst>
                                            <p:cond delay="0"/>
                                          </p:stCondLst>
                                        </p:cTn>
                                        <p:tgtEl>
                                          <p:spTgt spid="23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cc00"/>
        </a:solidFill>
      </p:bgPr>
    </p:bg>
    <p:spTree>
      <p:nvGrpSpPr>
        <p:cNvPr id="1" name=""/>
        <p:cNvGrpSpPr/>
        <p:nvPr/>
      </p:nvGrpSpPr>
      <p:grpSpPr>
        <a:xfrm>
          <a:off x="0" y="0"/>
          <a:ext cx="0" cy="0"/>
          <a:chOff x="0" y="0"/>
          <a:chExt cx="0" cy="0"/>
        </a:xfrm>
      </p:grpSpPr>
      <p:sp>
        <p:nvSpPr>
          <p:cNvPr id="611" name="TextShape 1"/>
          <p:cNvSpPr txBox="1"/>
          <p:nvPr/>
        </p:nvSpPr>
        <p:spPr>
          <a:xfrm>
            <a:off x="1115640" y="547200"/>
            <a:ext cx="5832360" cy="1225800"/>
          </a:xfrm>
          <a:prstGeom prst="rect">
            <a:avLst/>
          </a:prstGeom>
          <a:noFill/>
          <a:ln w="0">
            <a:noFill/>
          </a:ln>
        </p:spPr>
        <p:txBody>
          <a:bodyPr lIns="90000" rIns="90000" tIns="46800" bIns="4680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SEZIONE IV</a:t>
            </a:r>
            <a:endParaRPr b="1" lang="it-IT" sz="4800" spc="-1" strike="noStrike">
              <a:solidFill>
                <a:srgbClr val="330066"/>
              </a:solidFill>
              <a:latin typeface="Arial"/>
            </a:endParaRPr>
          </a:p>
        </p:txBody>
      </p:sp>
      <p:sp>
        <p:nvSpPr>
          <p:cNvPr id="612" name="TextShape 2"/>
          <p:cNvSpPr txBox="1"/>
          <p:nvPr/>
        </p:nvSpPr>
        <p:spPr>
          <a:xfrm>
            <a:off x="250920" y="3212640"/>
            <a:ext cx="6913440" cy="1871640"/>
          </a:xfrm>
          <a:prstGeom prst="rect">
            <a:avLst/>
          </a:prstGeom>
          <a:noFill/>
          <a:ln w="0">
            <a:noFill/>
          </a:ln>
        </p:spPr>
        <p:txBody>
          <a:bodyPr lIns="90000" rIns="90000" tIns="46800" bIns="46800">
            <a:noAutofit/>
          </a:bodyPr>
          <a:p>
            <a:pPr>
              <a:lnSpc>
                <a:spcPct val="90000"/>
              </a:lnSpc>
              <a:spcBef>
                <a:spcPts val="9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3800" spc="-1" strike="noStrike">
                <a:solidFill>
                  <a:srgbClr val="330066"/>
                </a:solidFill>
                <a:latin typeface="Garamond"/>
              </a:rPr>
              <a:t>Ipotesi e percorsi di lavoro</a:t>
            </a:r>
            <a:endParaRPr b="0" lang="it-IT" sz="3800" spc="-1" strike="noStrike">
              <a:solidFill>
                <a:srgbClr val="008080"/>
              </a:solidFill>
              <a:latin typeface="Arial"/>
            </a:endParaRPr>
          </a:p>
          <a:p>
            <a:pPr>
              <a:lnSpc>
                <a:spcPct val="90000"/>
              </a:lnSpc>
              <a:spcBef>
                <a:spcPts val="9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3800" spc="-1" strike="noStrike">
                <a:solidFill>
                  <a:srgbClr val="330066"/>
                </a:solidFill>
                <a:latin typeface="Garamond"/>
              </a:rPr>
              <a:t>Scrittura ipertestuale</a:t>
            </a:r>
            <a:br/>
            <a:r>
              <a:rPr b="0" lang="it-IT" sz="3800" spc="-1" strike="noStrike">
                <a:solidFill>
                  <a:srgbClr val="330066"/>
                </a:solidFill>
                <a:latin typeface="Garamond"/>
              </a:rPr>
              <a:t>e multimedialità</a:t>
            </a:r>
            <a:endParaRPr b="0" lang="it-IT" sz="3800" spc="-1" strike="noStrike">
              <a:solidFill>
                <a:srgbClr val="008080"/>
              </a:solidFill>
              <a:latin typeface="Arial"/>
            </a:endParaRPr>
          </a:p>
          <a:p>
            <a:pPr algn="r">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800" spc="-1" strike="noStrike">
              <a:solidFill>
                <a:srgbClr val="008080"/>
              </a:solidFill>
              <a:latin typeface="Arial"/>
            </a:endParaRPr>
          </a:p>
          <a:p>
            <a:pPr algn="r">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800" spc="-1" strike="noStrike">
              <a:solidFill>
                <a:srgbClr val="008080"/>
              </a:solidFill>
              <a:latin typeface="Arial"/>
            </a:endParaRPr>
          </a:p>
        </p:txBody>
      </p:sp>
    </p:spTree>
  </p:cSld>
  <p:transition>
    <p:wedge/>
  </p:transition>
  <p:timing>
    <p:tnLst>
      <p:par>
        <p:cTn id="3707" dur="indefinite" restart="never" nodeType="tmRoot">
          <p:childTnLst>
            <p:seq>
              <p:cTn id="3708" dur="indefinite" nodeType="mainSeq">
                <p:childTnLst>
                  <p:par>
                    <p:cTn id="3709" fill="hold">
                      <p:stCondLst>
                        <p:cond delay="0"/>
                      </p:stCondLst>
                      <p:childTnLst>
                        <p:par>
                          <p:cTn id="3710" fill="hold">
                            <p:stCondLst>
                              <p:cond delay="0"/>
                            </p:stCondLst>
                            <p:childTnLst>
                              <p:par>
                                <p:cTn id="3711" nodeType="afterEffect" fill="hold" presetClass="entr" presetID="1">
                                  <p:stCondLst>
                                    <p:cond delay="0"/>
                                  </p:stCondLst>
                                  <p:childTnLst>
                                    <p:set>
                                      <p:cBhvr>
                                        <p:cTn id="3712" dur="1" fill="hold">
                                          <p:stCondLst>
                                            <p:cond delay="0"/>
                                          </p:stCondLst>
                                        </p:cTn>
                                        <p:tgtEl>
                                          <p:spTgt spid="611"/>
                                        </p:tgtEl>
                                        <p:attrNameLst>
                                          <p:attrName>style.visibility</p:attrName>
                                        </p:attrNameLst>
                                      </p:cBhvr>
                                      <p:to>
                                        <p:strVal val="visible"/>
                                      </p:to>
                                    </p:set>
                                  </p:childTnLst>
                                </p:cTn>
                              </p:par>
                            </p:childTnLst>
                          </p:cTn>
                        </p:par>
                      </p:childTnLst>
                    </p:cTn>
                  </p:par>
                  <p:par>
                    <p:cTn id="3713" fill="hold">
                      <p:stCondLst>
                        <p:cond delay="indefinite"/>
                      </p:stCondLst>
                      <p:childTnLst>
                        <p:par>
                          <p:cTn id="3714" fill="hold">
                            <p:stCondLst>
                              <p:cond delay="0"/>
                            </p:stCondLst>
                            <p:childTnLst>
                              <p:par>
                                <p:cTn id="3715" nodeType="clickEffect" fill="hold" presetClass="entr" presetID="1">
                                  <p:stCondLst>
                                    <p:cond delay="0"/>
                                  </p:stCondLst>
                                  <p:childTnLst>
                                    <p:set>
                                      <p:cBhvr>
                                        <p:cTn id="3716" dur="1" fill="hold">
                                          <p:stCondLst>
                                            <p:cond delay="0"/>
                                          </p:stCondLst>
                                        </p:cTn>
                                        <p:tgtEl>
                                          <p:spTgt spid="612">
                                            <p:txEl>
                                              <p:pRg st="0" end="0"/>
                                            </p:txEl>
                                          </p:spTgt>
                                        </p:tgtEl>
                                        <p:attrNameLst>
                                          <p:attrName>style.visibility</p:attrName>
                                        </p:attrNameLst>
                                      </p:cBhvr>
                                      <p:to>
                                        <p:strVal val="visible"/>
                                      </p:to>
                                    </p:set>
                                  </p:childTnLst>
                                </p:cTn>
                              </p:par>
                            </p:childTnLst>
                          </p:cTn>
                        </p:par>
                      </p:childTnLst>
                    </p:cTn>
                  </p:par>
                  <p:par>
                    <p:cTn id="3717" fill="hold">
                      <p:stCondLst>
                        <p:cond delay="indefinite"/>
                      </p:stCondLst>
                      <p:childTnLst>
                        <p:par>
                          <p:cTn id="3718" fill="hold">
                            <p:stCondLst>
                              <p:cond delay="0"/>
                            </p:stCondLst>
                            <p:childTnLst>
                              <p:par>
                                <p:cTn id="3719" nodeType="clickEffect" fill="hold" presetClass="entr" presetID="1">
                                  <p:stCondLst>
                                    <p:cond delay="0"/>
                                  </p:stCondLst>
                                  <p:childTnLst>
                                    <p:set>
                                      <p:cBhvr>
                                        <p:cTn id="3720" dur="1" fill="hold">
                                          <p:stCondLst>
                                            <p:cond delay="0"/>
                                          </p:stCondLst>
                                        </p:cTn>
                                        <p:tgtEl>
                                          <p:spTgt spid="612">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3" name="CustomShape 1"/>
          <p:cNvSpPr/>
          <p:nvPr/>
        </p:nvSpPr>
        <p:spPr>
          <a:xfrm>
            <a:off x="5796000" y="2276640"/>
            <a:ext cx="3024000" cy="928440"/>
          </a:xfrm>
          <a:prstGeom prst="rect">
            <a:avLst/>
          </a:prstGeom>
          <a:noFill/>
          <a:ln w="0">
            <a:noFill/>
          </a:ln>
        </p:spPr>
        <p:style>
          <a:lnRef idx="0"/>
          <a:fillRef idx="0"/>
          <a:effectRef idx="0"/>
          <a:fontRef idx="minor"/>
        </p:style>
        <p:txBody>
          <a:bodyPr lIns="90000" rIns="90000" tIns="46800" bIns="46800">
            <a:spAutoFit/>
          </a:bodyPr>
          <a:p>
            <a:pPr marL="342720" indent="-342720" algn="r">
              <a:lnSpc>
                <a:spcPct val="8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Pristina"/>
                <a:ea typeface="Arial"/>
              </a:rPr>
              <a:t>E. Montale, </a:t>
            </a:r>
            <a:endParaRPr b="0" lang="it-IT" sz="2100" spc="-1" strike="noStrike">
              <a:solidFill>
                <a:srgbClr val="000000"/>
              </a:solidFill>
              <a:latin typeface="Times New Roman"/>
            </a:endParaRPr>
          </a:p>
          <a:p>
            <a:pPr marL="342720" indent="-342720" algn="r">
              <a:lnSpc>
                <a:spcPct val="8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2100" spc="-1" strike="noStrike">
                <a:solidFill>
                  <a:srgbClr val="008080"/>
                </a:solidFill>
                <a:latin typeface="Pristina"/>
                <a:ea typeface="Arial"/>
              </a:rPr>
              <a:t>La fama e il fisco </a:t>
            </a:r>
            <a:br/>
            <a:r>
              <a:rPr b="0" lang="it-IT" sz="2100" spc="-1" strike="noStrike">
                <a:solidFill>
                  <a:srgbClr val="008080"/>
                </a:solidFill>
                <a:latin typeface="Pristina"/>
                <a:ea typeface="Arial"/>
              </a:rPr>
              <a:t>(</a:t>
            </a:r>
            <a:r>
              <a:rPr b="0" i="1" lang="it-IT" sz="2100" spc="-1" strike="noStrike">
                <a:solidFill>
                  <a:srgbClr val="008080"/>
                </a:solidFill>
                <a:latin typeface="Pristina"/>
                <a:ea typeface="Arial"/>
              </a:rPr>
              <a:t>Diario del ’72</a:t>
            </a:r>
            <a:r>
              <a:rPr b="0" lang="it-IT" sz="2100" spc="-1" strike="noStrike">
                <a:solidFill>
                  <a:srgbClr val="008080"/>
                </a:solidFill>
                <a:latin typeface="Pristina"/>
                <a:ea typeface="Arial"/>
              </a:rPr>
              <a:t>)</a:t>
            </a:r>
            <a:endParaRPr b="0" lang="it-IT" sz="2100" spc="-1" strike="noStrike">
              <a:solidFill>
                <a:srgbClr val="000000"/>
              </a:solidFill>
              <a:latin typeface="Times New Roman"/>
            </a:endParaRPr>
          </a:p>
        </p:txBody>
      </p:sp>
      <p:sp>
        <p:nvSpPr>
          <p:cNvPr id="614" name="CustomShape 2"/>
          <p:cNvSpPr/>
          <p:nvPr/>
        </p:nvSpPr>
        <p:spPr>
          <a:xfrm>
            <a:off x="250920" y="404640"/>
            <a:ext cx="6985080" cy="6093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Mi hanno appena telefonato per chiedermi che penso</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di Didone e altre dive oggi resurte</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alla tv;</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ma i classici restano in alto appena raggiungibili</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con la scala.</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Più tardi lo scaffale ha toccato il cielo,</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le nubi ed è scomparso dalla memoria.</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Nulla resta di classico fuori delle bottiglie</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brandite come stocchi da un ciarlatano del video.</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nulla resta di vero se non le impronte</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digitali lasciate da un monssù Travet</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su un foglio spiegazzato malchiuso da uno spillo.</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La dentro non c’è una Didone o altre immortali.</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Non c’è mestizia né gioia, solo una cifra e un pizzico</a:t>
            </a:r>
            <a:endParaRPr b="0" lang="it-IT"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Pristina"/>
                <a:ea typeface="Arial"/>
              </a:rPr>
              <a:t>di immondizia.</a:t>
            </a:r>
            <a:endParaRPr b="0" lang="it-IT" sz="2400" spc="-1" strike="noStrike">
              <a:solidFill>
                <a:srgbClr val="000000"/>
              </a:solidFill>
              <a:latin typeface="Times New Roman"/>
            </a:endParaRPr>
          </a:p>
        </p:txBody>
      </p:sp>
    </p:spTree>
  </p:cSld>
  <p:transition>
    <p:wedge/>
  </p:transition>
</p:sld>
</file>

<file path=ppt/slides/slide1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Percorsi possibili… </a:t>
            </a:r>
            <a:endParaRPr b="1" lang="it-IT" sz="3900" spc="-1" strike="noStrike">
              <a:solidFill>
                <a:srgbClr val="330066"/>
              </a:solidFill>
              <a:latin typeface="Arial"/>
            </a:endParaRPr>
          </a:p>
        </p:txBody>
      </p:sp>
      <p:sp>
        <p:nvSpPr>
          <p:cNvPr id="616"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Uno studio intratestuale</a:t>
            </a:r>
            <a:endParaRPr b="0" lang="it-IT" sz="3000" spc="-1" strike="noStrike">
              <a:solidFill>
                <a:srgbClr val="008080"/>
              </a:solidFill>
              <a:latin typeface="Arial"/>
            </a:endParaRPr>
          </a:p>
          <a:p>
            <a:pPr lvl="1" marL="691920" indent="-34776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Il lessico di Orazio: un’indagine per parole-chiave (Poesis 2.0; BTL)</a:t>
            </a:r>
            <a:endParaRPr b="0" lang="it-IT" sz="2600" spc="-1" strike="noStrike">
              <a:solidFill>
                <a:srgbClr val="ff6600"/>
              </a:solidFill>
              <a:latin typeface="Arial"/>
            </a:endParaRPr>
          </a:p>
          <a:p>
            <a:pPr lvl="1" marL="691920" indent="-34776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Lumen et umbra: lessico della luce e del buio in Lucrezio</a:t>
            </a:r>
            <a:endParaRPr b="0" lang="it-IT" sz="2600" spc="-1" strike="noStrike">
              <a:solidFill>
                <a:srgbClr val="ff660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Uno studio intertestuale</a:t>
            </a:r>
            <a:endParaRPr b="0" lang="it-IT" sz="3000" spc="-1" strike="noStrike">
              <a:solidFill>
                <a:srgbClr val="008080"/>
              </a:solidFill>
              <a:latin typeface="Arial"/>
            </a:endParaRPr>
          </a:p>
          <a:p>
            <a:pPr lvl="1" marL="691920" indent="-34776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La </a:t>
            </a:r>
            <a:r>
              <a:rPr b="0" i="1" lang="it-IT" sz="2600" spc="-1" strike="noStrike">
                <a:solidFill>
                  <a:srgbClr val="ff6600"/>
                </a:solidFill>
                <a:latin typeface="Arial"/>
              </a:rPr>
              <a:t>Fama</a:t>
            </a:r>
            <a:r>
              <a:rPr b="0" lang="it-IT" sz="2600" spc="-1" strike="noStrike">
                <a:solidFill>
                  <a:srgbClr val="ff6600"/>
                </a:solidFill>
                <a:latin typeface="Arial"/>
              </a:rPr>
              <a:t>: un percorso</a:t>
            </a:r>
            <a:endParaRPr b="0" lang="it-IT" sz="2600" spc="-1" strike="noStrike">
              <a:solidFill>
                <a:srgbClr val="ff6600"/>
              </a:solidFill>
              <a:latin typeface="Arial"/>
            </a:endParaRPr>
          </a:p>
          <a:p>
            <a:pPr lvl="1" marL="691920" indent="-34776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Dal lessico ad un tema: la </a:t>
            </a:r>
            <a:r>
              <a:rPr b="0" i="1" lang="it-IT" sz="2600" spc="-1" strike="noStrike">
                <a:solidFill>
                  <a:srgbClr val="ff6600"/>
                </a:solidFill>
                <a:latin typeface="Arial"/>
              </a:rPr>
              <a:t>cura </a:t>
            </a:r>
            <a:r>
              <a:rPr b="0" lang="it-IT" sz="2600" spc="-1" strike="noStrike">
                <a:solidFill>
                  <a:srgbClr val="ff6600"/>
                </a:solidFill>
                <a:latin typeface="Arial"/>
              </a:rPr>
              <a:t>da Orazio a Franco Battiato </a:t>
            </a:r>
            <a:endParaRPr b="0" lang="it-IT" sz="2600" spc="-1" strike="noStrike">
              <a:solidFill>
                <a:srgbClr val="ff6600"/>
              </a:solidFill>
              <a:latin typeface="Arial"/>
            </a:endParaRPr>
          </a:p>
          <a:p>
            <a:pPr lvl="1" marL="691920" indent="-34776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2600" spc="-1" strike="noStrike">
                <a:solidFill>
                  <a:srgbClr val="ff6600"/>
                </a:solidFill>
                <a:latin typeface="Arial"/>
              </a:rPr>
              <a:t>Infelix Dido</a:t>
            </a:r>
            <a:r>
              <a:rPr b="0" lang="it-IT" sz="2600" spc="-1" strike="noStrike">
                <a:solidFill>
                  <a:srgbClr val="ff6600"/>
                </a:solidFill>
                <a:latin typeface="Arial"/>
              </a:rPr>
              <a:t>: l’eroina suicida in Virgilio </a:t>
            </a:r>
            <a:endParaRPr b="0" lang="it-IT" sz="2600" spc="-1" strike="noStrike">
              <a:solidFill>
                <a:srgbClr val="ff660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spTree>
  </p:cSld>
  <p:transition>
    <p:wedge/>
  </p:transition>
  <p:timing>
    <p:tnLst>
      <p:par>
        <p:cTn id="3721" dur="indefinite" restart="never" nodeType="tmRoot">
          <p:childTnLst>
            <p:seq>
              <p:cTn id="3722" dur="indefinite" nodeType="mainSeq">
                <p:childTnLst>
                  <p:par>
                    <p:cTn id="3723" fill="hold">
                      <p:stCondLst>
                        <p:cond delay="0"/>
                      </p:stCondLst>
                      <p:childTnLst>
                        <p:par>
                          <p:cTn id="3724" fill="hold">
                            <p:stCondLst>
                              <p:cond delay="0"/>
                            </p:stCondLst>
                            <p:childTnLst>
                              <p:par>
                                <p:cTn id="3725" nodeType="afterEffect" fill="hold" presetClass="entr" presetID="24">
                                  <p:stCondLst>
                                    <p:cond delay="0"/>
                                  </p:stCondLst>
                                  <p:childTnLst>
                                    <p:set>
                                      <p:cBhvr>
                                        <p:cTn id="3726" dur="1" fill="hold">
                                          <p:stCondLst>
                                            <p:cond delay="0"/>
                                          </p:stCondLst>
                                        </p:cTn>
                                        <p:tgtEl>
                                          <p:spTgt spid="615"/>
                                        </p:tgtEl>
                                        <p:attrNameLst>
                                          <p:attrName>style.visibility</p:attrName>
                                        </p:attrNameLst>
                                      </p:cBhvr>
                                      <p:to>
                                        <p:strVal val="visible"/>
                                      </p:to>
                                    </p:set>
                                    <p:animEffect filter="fade" transition="in">
                                      <p:cBhvr additive="repl">
                                        <p:cTn id="3727" dur="1000"/>
                                        <p:tgtEl>
                                          <p:spTgt spid="615"/>
                                        </p:tgtEl>
                                      </p:cBhvr>
                                    </p:animEffect>
                                    <p:anim calcmode="lin" valueType="num">
                                      <p:cBhvr additive="repl">
                                        <p:cTn id="3728" dur="1000" fill="hold"/>
                                        <p:tgtEl>
                                          <p:spTgt spid="615"/>
                                        </p:tgtEl>
                                        <p:attrNameLst>
                                          <p:attrName>ppt_x</p:attrName>
                                        </p:attrNameLst>
                                      </p:cBhvr>
                                      <p:tavLst>
                                        <p:tav tm="0">
                                          <p:val>
                                            <p:strVal val="#ppt_x"/>
                                          </p:val>
                                        </p:tav>
                                        <p:tav tm="100000">
                                          <p:val>
                                            <p:strVal val="#ppt_x"/>
                                          </p:val>
                                        </p:tav>
                                      </p:tavLst>
                                    </p:anim>
                                    <p:anim calcmode="lin" valueType="num">
                                      <p:cBhvr additive="repl">
                                        <p:cTn id="3729" dur="1000" fill="hold"/>
                                        <p:tgtEl>
                                          <p:spTgt spid="615"/>
                                        </p:tgtEl>
                                        <p:attrNameLst>
                                          <p:attrName>ppt_y</p:attrName>
                                        </p:attrNameLst>
                                      </p:cBhvr>
                                      <p:tavLst>
                                        <p:tav tm="0">
                                          <p:val>
                                            <p:strVal val="#ppt_y-.1"/>
                                          </p:val>
                                        </p:tav>
                                        <p:tav tm="100000">
                                          <p:val>
                                            <p:strVal val="#ppt_y"/>
                                          </p:val>
                                        </p:tav>
                                      </p:tavLst>
                                    </p:anim>
                                  </p:childTnLst>
                                </p:cTn>
                              </p:par>
                            </p:childTnLst>
                          </p:cTn>
                        </p:par>
                      </p:childTnLst>
                    </p:cTn>
                  </p:par>
                  <p:par>
                    <p:cTn id="3730" fill="hold">
                      <p:stCondLst>
                        <p:cond delay="indefinite"/>
                      </p:stCondLst>
                      <p:childTnLst>
                        <p:par>
                          <p:cTn id="3731" fill="hold">
                            <p:stCondLst>
                              <p:cond delay="0"/>
                            </p:stCondLst>
                            <p:childTnLst>
                              <p:par>
                                <p:cTn id="3732" nodeType="clickEffect" fill="hold" presetClass="entr" presetID="1">
                                  <p:stCondLst>
                                    <p:cond delay="0"/>
                                  </p:stCondLst>
                                  <p:childTnLst>
                                    <p:set>
                                      <p:cBhvr>
                                        <p:cTn id="3733" dur="1" fill="hold">
                                          <p:stCondLst>
                                            <p:cond delay="0"/>
                                          </p:stCondLst>
                                        </p:cTn>
                                        <p:tgtEl>
                                          <p:spTgt spid="616">
                                            <p:txEl>
                                              <p:pRg st="0" end="0"/>
                                            </p:txEl>
                                          </p:spTgt>
                                        </p:tgtEl>
                                        <p:attrNameLst>
                                          <p:attrName>style.visibility</p:attrName>
                                        </p:attrNameLst>
                                      </p:cBhvr>
                                      <p:to>
                                        <p:strVal val="visible"/>
                                      </p:to>
                                    </p:set>
                                  </p:childTnLst>
                                </p:cTn>
                              </p:par>
                            </p:childTnLst>
                          </p:cTn>
                        </p:par>
                      </p:childTnLst>
                    </p:cTn>
                  </p:par>
                  <p:par>
                    <p:cTn id="3734" fill="hold">
                      <p:stCondLst>
                        <p:cond delay="indefinite"/>
                      </p:stCondLst>
                      <p:childTnLst>
                        <p:par>
                          <p:cTn id="3735" fill="hold">
                            <p:stCondLst>
                              <p:cond delay="0"/>
                            </p:stCondLst>
                            <p:childTnLst>
                              <p:par>
                                <p:cTn id="3736" nodeType="clickEffect" fill="hold" presetClass="entr" presetID="1">
                                  <p:stCondLst>
                                    <p:cond delay="0"/>
                                  </p:stCondLst>
                                  <p:childTnLst>
                                    <p:set>
                                      <p:cBhvr>
                                        <p:cTn id="3737" dur="1" fill="hold">
                                          <p:stCondLst>
                                            <p:cond delay="0"/>
                                          </p:stCondLst>
                                        </p:cTn>
                                        <p:tgtEl>
                                          <p:spTgt spid="616">
                                            <p:txEl>
                                              <p:pRg st="1" end="1"/>
                                            </p:txEl>
                                          </p:spTgt>
                                        </p:tgtEl>
                                        <p:attrNameLst>
                                          <p:attrName>style.visibility</p:attrName>
                                        </p:attrNameLst>
                                      </p:cBhvr>
                                      <p:to>
                                        <p:strVal val="visible"/>
                                      </p:to>
                                    </p:set>
                                  </p:childTnLst>
                                </p:cTn>
                              </p:par>
                              <p:par>
                                <p:cTn id="3738" nodeType="withEffect" fill="hold" presetClass="entr" presetID="1">
                                  <p:stCondLst>
                                    <p:cond delay="0"/>
                                  </p:stCondLst>
                                  <p:childTnLst>
                                    <p:set>
                                      <p:cBhvr>
                                        <p:cTn id="3739" dur="1" fill="hold">
                                          <p:stCondLst>
                                            <p:cond delay="0"/>
                                          </p:stCondLst>
                                        </p:cTn>
                                        <p:tgtEl>
                                          <p:spTgt spid="616">
                                            <p:txEl>
                                              <p:pRg st="2" end="2"/>
                                            </p:txEl>
                                          </p:spTgt>
                                        </p:tgtEl>
                                        <p:attrNameLst>
                                          <p:attrName>style.visibility</p:attrName>
                                        </p:attrNameLst>
                                      </p:cBhvr>
                                      <p:to>
                                        <p:strVal val="visible"/>
                                      </p:to>
                                    </p:set>
                                  </p:childTnLst>
                                </p:cTn>
                              </p:par>
                            </p:childTnLst>
                          </p:cTn>
                        </p:par>
                      </p:childTnLst>
                    </p:cTn>
                  </p:par>
                  <p:par>
                    <p:cTn id="3740" fill="hold">
                      <p:stCondLst>
                        <p:cond delay="indefinite"/>
                      </p:stCondLst>
                      <p:childTnLst>
                        <p:par>
                          <p:cTn id="3741" fill="hold">
                            <p:stCondLst>
                              <p:cond delay="0"/>
                            </p:stCondLst>
                            <p:childTnLst>
                              <p:par>
                                <p:cTn id="3742" nodeType="clickEffect" fill="hold" presetClass="entr" presetID="1">
                                  <p:stCondLst>
                                    <p:cond delay="0"/>
                                  </p:stCondLst>
                                  <p:childTnLst>
                                    <p:set>
                                      <p:cBhvr>
                                        <p:cTn id="3743" dur="1" fill="hold">
                                          <p:stCondLst>
                                            <p:cond delay="0"/>
                                          </p:stCondLst>
                                        </p:cTn>
                                        <p:tgtEl>
                                          <p:spTgt spid="616">
                                            <p:txEl>
                                              <p:pRg st="3" end="3"/>
                                            </p:txEl>
                                          </p:spTgt>
                                        </p:tgtEl>
                                        <p:attrNameLst>
                                          <p:attrName>style.visibility</p:attrName>
                                        </p:attrNameLst>
                                      </p:cBhvr>
                                      <p:to>
                                        <p:strVal val="visible"/>
                                      </p:to>
                                    </p:set>
                                  </p:childTnLst>
                                </p:cTn>
                              </p:par>
                              <p:par>
                                <p:cTn id="3744" nodeType="withEffect" fill="hold" presetClass="entr" presetID="1">
                                  <p:stCondLst>
                                    <p:cond delay="0"/>
                                  </p:stCondLst>
                                  <p:childTnLst>
                                    <p:set>
                                      <p:cBhvr>
                                        <p:cTn id="3745" dur="1" fill="hold">
                                          <p:stCondLst>
                                            <p:cond delay="0"/>
                                          </p:stCondLst>
                                        </p:cTn>
                                        <p:tgtEl>
                                          <p:spTgt spid="616">
                                            <p:txEl>
                                              <p:pRg st="4" end="4"/>
                                            </p:txEl>
                                          </p:spTgt>
                                        </p:tgtEl>
                                        <p:attrNameLst>
                                          <p:attrName>style.visibility</p:attrName>
                                        </p:attrNameLst>
                                      </p:cBhvr>
                                      <p:to>
                                        <p:strVal val="visible"/>
                                      </p:to>
                                    </p:set>
                                  </p:childTnLst>
                                </p:cTn>
                              </p:par>
                              <p:par>
                                <p:cTn id="3746" nodeType="withEffect" fill="hold" presetClass="entr" presetID="1">
                                  <p:stCondLst>
                                    <p:cond delay="0"/>
                                  </p:stCondLst>
                                  <p:childTnLst>
                                    <p:set>
                                      <p:cBhvr>
                                        <p:cTn id="3747" dur="1" fill="hold">
                                          <p:stCondLst>
                                            <p:cond delay="0"/>
                                          </p:stCondLst>
                                        </p:cTn>
                                        <p:tgtEl>
                                          <p:spTgt spid="616">
                                            <p:txEl>
                                              <p:pRg st="5" end="5"/>
                                            </p:txEl>
                                          </p:spTgt>
                                        </p:tgtEl>
                                        <p:attrNameLst>
                                          <p:attrName>style.visibility</p:attrName>
                                        </p:attrNameLst>
                                      </p:cBhvr>
                                      <p:to>
                                        <p:strVal val="visible"/>
                                      </p:to>
                                    </p:set>
                                  </p:childTnLst>
                                </p:cTn>
                              </p:par>
                              <p:par>
                                <p:cTn id="3748" nodeType="withEffect" fill="hold" presetClass="entr" presetID="1">
                                  <p:stCondLst>
                                    <p:cond delay="0"/>
                                  </p:stCondLst>
                                  <p:childTnLst>
                                    <p:set>
                                      <p:cBhvr>
                                        <p:cTn id="3749" dur="1" fill="hold">
                                          <p:stCondLst>
                                            <p:cond delay="0"/>
                                          </p:stCondLst>
                                        </p:cTn>
                                        <p:tgtEl>
                                          <p:spTgt spid="61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7" name="TextShape 1"/>
          <p:cNvSpPr txBox="1"/>
          <p:nvPr/>
        </p:nvSpPr>
        <p:spPr>
          <a:xfrm>
            <a:off x="457200" y="1719360"/>
            <a:ext cx="8229600" cy="473400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Temi e percorsi di letteratura</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Un tema complesso: lo “straniero”</a:t>
            </a:r>
            <a:endParaRPr b="0" lang="it-IT" sz="26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Imago Turcae: la rappresentazione dell’altro nel Rinascimento</a:t>
            </a:r>
            <a:endParaRPr b="0" lang="it-IT" sz="26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Un’apertura: la storia delle osservazioni scientifiche</a:t>
            </a:r>
            <a:endParaRPr b="0" lang="it-IT" sz="26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Il tema del tempo in Catullo, Orazio, Seneca e Agostino</a:t>
            </a:r>
            <a:endParaRPr b="0" lang="it-IT" sz="2600" spc="-1" strike="noStrike">
              <a:solidFill>
                <a:srgbClr val="ff6600"/>
              </a:solidFill>
              <a:latin typeface="Arial"/>
            </a:endParaRPr>
          </a:p>
        </p:txBody>
      </p:sp>
      <p:sp>
        <p:nvSpPr>
          <p:cNvPr id="618" name="TextShape 2"/>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Percorsi di letteratura…</a:t>
            </a:r>
            <a:endParaRPr b="1" lang="it-IT" sz="3900" spc="-1" strike="noStrike">
              <a:solidFill>
                <a:srgbClr val="330066"/>
              </a:solidFill>
              <a:latin typeface="Arial"/>
            </a:endParaRPr>
          </a:p>
        </p:txBody>
      </p:sp>
    </p:spTree>
  </p:cSld>
  <p:transition>
    <p:wedge/>
  </p:transition>
  <p:timing>
    <p:tnLst>
      <p:par>
        <p:cTn id="3750" dur="indefinite" restart="never" nodeType="tmRoot">
          <p:childTnLst>
            <p:seq>
              <p:cTn id="3751" dur="indefinite" nodeType="mainSeq">
                <p:childTnLst>
                  <p:par>
                    <p:cTn id="3752" fill="hold">
                      <p:stCondLst>
                        <p:cond delay="0"/>
                      </p:stCondLst>
                      <p:childTnLst>
                        <p:par>
                          <p:cTn id="3753" fill="hold">
                            <p:stCondLst>
                              <p:cond delay="0"/>
                            </p:stCondLst>
                            <p:childTnLst>
                              <p:par>
                                <p:cTn id="3754" nodeType="afterEffect" fill="hold" presetClass="entr" presetID="24">
                                  <p:stCondLst>
                                    <p:cond delay="0"/>
                                  </p:stCondLst>
                                  <p:childTnLst>
                                    <p:set>
                                      <p:cBhvr>
                                        <p:cTn id="3755" dur="1000">
                                          <p:stCondLst>
                                            <p:cond delay="0"/>
                                          </p:stCondLst>
                                        </p:cTn>
                                        <p:tgtEl>
                                          <p:spTgt spid="618"/>
                                        </p:tgtEl>
                                        <p:attrNameLst>
                                          <p:attrName>style.visibility</p:attrName>
                                        </p:attrNameLst>
                                      </p:cBhvr>
                                      <p:to>
                                        <p:strVal val="visible"/>
                                      </p:to>
                                    </p:set>
                                  </p:childTnLst>
                                </p:cTn>
                              </p:par>
                            </p:childTnLst>
                          </p:cTn>
                        </p:par>
                      </p:childTnLst>
                    </p:cTn>
                  </p:par>
                  <p:par>
                    <p:cTn id="3756" fill="hold">
                      <p:stCondLst>
                        <p:cond delay="indefinite"/>
                      </p:stCondLst>
                      <p:childTnLst>
                        <p:par>
                          <p:cTn id="3757" fill="hold">
                            <p:stCondLst>
                              <p:cond delay="0"/>
                            </p:stCondLst>
                            <p:childTnLst>
                              <p:par>
                                <p:cTn id="3758" nodeType="clickEffect" fill="hold" presetClass="entr" presetID="1">
                                  <p:stCondLst>
                                    <p:cond delay="0"/>
                                  </p:stCondLst>
                                  <p:childTnLst>
                                    <p:set>
                                      <p:cBhvr>
                                        <p:cTn id="3759" dur="1" fill="hold">
                                          <p:stCondLst>
                                            <p:cond delay="0"/>
                                          </p:stCondLst>
                                        </p:cTn>
                                        <p:tgtEl>
                                          <p:spTgt spid="617">
                                            <p:txEl>
                                              <p:pRg st="0" end="0"/>
                                            </p:txEl>
                                          </p:spTgt>
                                        </p:tgtEl>
                                        <p:attrNameLst>
                                          <p:attrName>style.visibility</p:attrName>
                                        </p:attrNameLst>
                                      </p:cBhvr>
                                      <p:to>
                                        <p:strVal val="visible"/>
                                      </p:to>
                                    </p:set>
                                  </p:childTnLst>
                                </p:cTn>
                              </p:par>
                            </p:childTnLst>
                          </p:cTn>
                        </p:par>
                      </p:childTnLst>
                    </p:cTn>
                  </p:par>
                  <p:par>
                    <p:cTn id="3760" fill="hold">
                      <p:stCondLst>
                        <p:cond delay="indefinite"/>
                      </p:stCondLst>
                      <p:childTnLst>
                        <p:par>
                          <p:cTn id="3761" fill="hold">
                            <p:stCondLst>
                              <p:cond delay="0"/>
                            </p:stCondLst>
                            <p:childTnLst>
                              <p:par>
                                <p:cTn id="3762" nodeType="clickEffect" fill="hold" presetClass="entr" presetID="1">
                                  <p:stCondLst>
                                    <p:cond delay="0"/>
                                  </p:stCondLst>
                                  <p:childTnLst>
                                    <p:set>
                                      <p:cBhvr>
                                        <p:cTn id="3763" dur="1" fill="hold">
                                          <p:stCondLst>
                                            <p:cond delay="0"/>
                                          </p:stCondLst>
                                        </p:cTn>
                                        <p:tgtEl>
                                          <p:spTgt spid="617">
                                            <p:txEl>
                                              <p:pRg st="1" end="1"/>
                                            </p:txEl>
                                          </p:spTgt>
                                        </p:tgtEl>
                                        <p:attrNameLst>
                                          <p:attrName>style.visibility</p:attrName>
                                        </p:attrNameLst>
                                      </p:cBhvr>
                                      <p:to>
                                        <p:strVal val="visible"/>
                                      </p:to>
                                    </p:set>
                                  </p:childTnLst>
                                </p:cTn>
                              </p:par>
                              <p:par>
                                <p:cTn id="3764" nodeType="withEffect" fill="hold" presetClass="entr" presetID="1">
                                  <p:stCondLst>
                                    <p:cond delay="0"/>
                                  </p:stCondLst>
                                  <p:childTnLst>
                                    <p:set>
                                      <p:cBhvr>
                                        <p:cTn id="3765" dur="1" fill="hold">
                                          <p:stCondLst>
                                            <p:cond delay="0"/>
                                          </p:stCondLst>
                                        </p:cTn>
                                        <p:tgtEl>
                                          <p:spTgt spid="617">
                                            <p:txEl>
                                              <p:pRg st="2" end="2"/>
                                            </p:txEl>
                                          </p:spTgt>
                                        </p:tgtEl>
                                        <p:attrNameLst>
                                          <p:attrName>style.visibility</p:attrName>
                                        </p:attrNameLst>
                                      </p:cBhvr>
                                      <p:to>
                                        <p:strVal val="visible"/>
                                      </p:to>
                                    </p:set>
                                  </p:childTnLst>
                                </p:cTn>
                              </p:par>
                              <p:par>
                                <p:cTn id="3766" nodeType="withEffect" fill="hold" presetClass="entr" presetID="1">
                                  <p:stCondLst>
                                    <p:cond delay="0"/>
                                  </p:stCondLst>
                                  <p:childTnLst>
                                    <p:set>
                                      <p:cBhvr>
                                        <p:cTn id="3767" dur="1" fill="hold">
                                          <p:stCondLst>
                                            <p:cond delay="0"/>
                                          </p:stCondLst>
                                        </p:cTn>
                                        <p:tgtEl>
                                          <p:spTgt spid="617">
                                            <p:txEl>
                                              <p:pRg st="3" end="3"/>
                                            </p:txEl>
                                          </p:spTgt>
                                        </p:tgtEl>
                                        <p:attrNameLst>
                                          <p:attrName>style.visibility</p:attrName>
                                        </p:attrNameLst>
                                      </p:cBhvr>
                                      <p:to>
                                        <p:strVal val="visible"/>
                                      </p:to>
                                    </p:set>
                                  </p:childTnLst>
                                </p:cTn>
                              </p:par>
                              <p:par>
                                <p:cTn id="3768" nodeType="withEffect" fill="hold" presetClass="entr" presetID="1">
                                  <p:stCondLst>
                                    <p:cond delay="0"/>
                                  </p:stCondLst>
                                  <p:childTnLst>
                                    <p:set>
                                      <p:cBhvr>
                                        <p:cTn id="3769" dur="1" fill="hold">
                                          <p:stCondLst>
                                            <p:cond delay="0"/>
                                          </p:stCondLst>
                                        </p:cTn>
                                        <p:tgtEl>
                                          <p:spTgt spid="61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9"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Strumenti di valutazione…</a:t>
            </a:r>
            <a:endParaRPr b="1" lang="it-IT" sz="3900" spc="-1" strike="noStrike">
              <a:solidFill>
                <a:srgbClr val="330066"/>
              </a:solidFill>
              <a:latin typeface="Arial"/>
            </a:endParaRPr>
          </a:p>
        </p:txBody>
      </p:sp>
      <p:sp>
        <p:nvSpPr>
          <p:cNvPr id="620" name="TextShape 2"/>
          <p:cNvSpPr txBox="1"/>
          <p:nvPr/>
        </p:nvSpPr>
        <p:spPr>
          <a:xfrm>
            <a:off x="468360" y="1700280"/>
            <a:ext cx="8229600" cy="4751280"/>
          </a:xfrm>
          <a:prstGeom prst="rect">
            <a:avLst/>
          </a:prstGeom>
          <a:noFill/>
          <a:ln w="0">
            <a:noFill/>
          </a:ln>
        </p:spPr>
        <p:txBody>
          <a:bodyPr lIns="90000" rIns="90000" tIns="46800" bIns="46800">
            <a:normAutofit/>
          </a:bodyPr>
          <a:p>
            <a:pPr marL="495000" indent="-49500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Per i test…</a:t>
            </a:r>
            <a:endParaRPr b="0" lang="it-IT" sz="3000" spc="-1" strike="noStrike">
              <a:solidFill>
                <a:srgbClr val="008080"/>
              </a:solidFill>
              <a:latin typeface="Arial"/>
            </a:endParaRPr>
          </a:p>
          <a:p>
            <a:pPr lvl="1" marL="763560" indent="-41940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Creati dagli insegnanti</a:t>
            </a:r>
            <a:endParaRPr b="0" lang="it-IT" sz="2600" spc="-1" strike="noStrike">
              <a:solidFill>
                <a:srgbClr val="ff6600"/>
              </a:solidFill>
              <a:latin typeface="Arial"/>
            </a:endParaRPr>
          </a:p>
          <a:p>
            <a:pPr lvl="1" marL="763560" indent="-41940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Creati dagli alunni stessi</a:t>
            </a:r>
            <a:endParaRPr b="0" lang="it-IT" sz="2600" spc="-1" strike="noStrike">
              <a:solidFill>
                <a:srgbClr val="ff6600"/>
              </a:solidFill>
              <a:latin typeface="Arial"/>
            </a:endParaRPr>
          </a:p>
          <a:p>
            <a:pPr lvl="1" marL="763560" indent="-41940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Programmi utili: </a:t>
            </a:r>
            <a:endParaRPr b="0" lang="it-IT" sz="2600" spc="-1" strike="noStrike">
              <a:solidFill>
                <a:srgbClr val="ff6600"/>
              </a:solidFill>
              <a:latin typeface="Arial"/>
            </a:endParaRPr>
          </a:p>
          <a:p>
            <a:pPr lvl="2" marL="1093680" indent="-399960">
              <a:spcBef>
                <a:spcPts val="6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ff6600"/>
                </a:solidFill>
                <a:latin typeface="Arial"/>
              </a:rPr>
              <a:t>QuizFaber</a:t>
            </a:r>
            <a:endParaRPr b="0" lang="it-IT" sz="2500" spc="-1" strike="noStrike">
              <a:solidFill>
                <a:srgbClr val="ff6600"/>
              </a:solidFill>
              <a:latin typeface="Arial"/>
            </a:endParaRPr>
          </a:p>
          <a:p>
            <a:pPr lvl="2" marL="1093680" indent="-399960">
              <a:spcBef>
                <a:spcPts val="6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ff6600"/>
                </a:solidFill>
                <a:latin typeface="Arial"/>
              </a:rPr>
              <a:t>WebQuiz 2002</a:t>
            </a:r>
            <a:endParaRPr b="0" lang="it-IT" sz="2500" spc="-1" strike="noStrike">
              <a:solidFill>
                <a:srgbClr val="ff6600"/>
              </a:solidFill>
              <a:latin typeface="Arial"/>
            </a:endParaRPr>
          </a:p>
          <a:p>
            <a:pPr lvl="2" marL="1093680" indent="-399960">
              <a:spcBef>
                <a:spcPts val="6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ff6600"/>
                </a:solidFill>
                <a:latin typeface="Arial"/>
              </a:rPr>
              <a:t>WinAsk XP</a:t>
            </a:r>
            <a:endParaRPr b="0" lang="it-IT" sz="2500" spc="-1" strike="noStrike">
              <a:solidFill>
                <a:srgbClr val="ff6600"/>
              </a:solidFill>
              <a:latin typeface="Arial"/>
            </a:endParaRPr>
          </a:p>
          <a:p>
            <a:pPr marL="495000" indent="-495000">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500" spc="-1" strike="noStrike">
              <a:solidFill>
                <a:srgbClr val="008080"/>
              </a:solidFill>
              <a:latin typeface="Arial"/>
            </a:endParaRPr>
          </a:p>
        </p:txBody>
      </p:sp>
    </p:spTree>
  </p:cSld>
  <p:transition>
    <p:wedge/>
  </p:transition>
  <p:timing>
    <p:tnLst>
      <p:par>
        <p:cTn id="3770" dur="indefinite" restart="never" nodeType="tmRoot">
          <p:childTnLst>
            <p:seq>
              <p:cTn id="3771" dur="indefinite" nodeType="mainSeq">
                <p:childTnLst>
                  <p:par>
                    <p:cTn id="3772" fill="hold">
                      <p:stCondLst>
                        <p:cond delay="0"/>
                      </p:stCondLst>
                      <p:childTnLst>
                        <p:par>
                          <p:cTn id="3773" fill="hold">
                            <p:stCondLst>
                              <p:cond delay="0"/>
                            </p:stCondLst>
                            <p:childTnLst>
                              <p:par>
                                <p:cTn id="3774" nodeType="afterEffect" fill="hold" presetClass="entr" presetID="24">
                                  <p:stCondLst>
                                    <p:cond delay="0"/>
                                  </p:stCondLst>
                                  <p:childTnLst>
                                    <p:set>
                                      <p:cBhvr>
                                        <p:cTn id="3775" dur="1" fill="hold">
                                          <p:stCondLst>
                                            <p:cond delay="0"/>
                                          </p:stCondLst>
                                        </p:cTn>
                                        <p:tgtEl>
                                          <p:spTgt spid="619"/>
                                        </p:tgtEl>
                                        <p:attrNameLst>
                                          <p:attrName>style.visibility</p:attrName>
                                        </p:attrNameLst>
                                      </p:cBhvr>
                                      <p:to>
                                        <p:strVal val="visible"/>
                                      </p:to>
                                    </p:set>
                                    <p:animEffect filter="box(out)" transition="in">
                                      <p:cBhvr additive="repl">
                                        <p:cTn id="3776" dur="500"/>
                                        <p:tgtEl>
                                          <p:spTgt spid="619"/>
                                        </p:tgtEl>
                                      </p:cBhvr>
                                    </p:animEffect>
                                  </p:childTnLst>
                                </p:cTn>
                              </p:par>
                            </p:childTnLst>
                          </p:cTn>
                        </p:par>
                      </p:childTnLst>
                    </p:cTn>
                  </p:par>
                  <p:par>
                    <p:cTn id="3777" fill="hold">
                      <p:stCondLst>
                        <p:cond delay="indefinite"/>
                      </p:stCondLst>
                      <p:childTnLst>
                        <p:par>
                          <p:cTn id="3778" fill="hold">
                            <p:stCondLst>
                              <p:cond delay="0"/>
                            </p:stCondLst>
                            <p:childTnLst>
                              <p:par>
                                <p:cTn id="3779" nodeType="clickEffect" fill="hold" presetClass="entr" presetID="1">
                                  <p:stCondLst>
                                    <p:cond delay="0"/>
                                  </p:stCondLst>
                                  <p:childTnLst>
                                    <p:set>
                                      <p:cBhvr>
                                        <p:cTn id="3780" dur="1" fill="hold">
                                          <p:stCondLst>
                                            <p:cond delay="0"/>
                                          </p:stCondLst>
                                        </p:cTn>
                                        <p:tgtEl>
                                          <p:spTgt spid="620">
                                            <p:txEl>
                                              <p:pRg st="0" end="0"/>
                                            </p:txEl>
                                          </p:spTgt>
                                        </p:tgtEl>
                                        <p:attrNameLst>
                                          <p:attrName>style.visibility</p:attrName>
                                        </p:attrNameLst>
                                      </p:cBhvr>
                                      <p:to>
                                        <p:strVal val="visible"/>
                                      </p:to>
                                    </p:set>
                                  </p:childTnLst>
                                </p:cTn>
                              </p:par>
                            </p:childTnLst>
                          </p:cTn>
                        </p:par>
                      </p:childTnLst>
                    </p:cTn>
                  </p:par>
                  <p:par>
                    <p:cTn id="3781" fill="hold">
                      <p:stCondLst>
                        <p:cond delay="indefinite"/>
                      </p:stCondLst>
                      <p:childTnLst>
                        <p:par>
                          <p:cTn id="3782" fill="hold">
                            <p:stCondLst>
                              <p:cond delay="0"/>
                            </p:stCondLst>
                            <p:childTnLst>
                              <p:par>
                                <p:cTn id="3783" nodeType="clickEffect" fill="hold" presetClass="entr" presetID="1">
                                  <p:stCondLst>
                                    <p:cond delay="0"/>
                                  </p:stCondLst>
                                  <p:childTnLst>
                                    <p:set>
                                      <p:cBhvr>
                                        <p:cTn id="3784" dur="1" fill="hold">
                                          <p:stCondLst>
                                            <p:cond delay="0"/>
                                          </p:stCondLst>
                                        </p:cTn>
                                        <p:tgtEl>
                                          <p:spTgt spid="620">
                                            <p:txEl>
                                              <p:pRg st="1" end="1"/>
                                            </p:txEl>
                                          </p:spTgt>
                                        </p:tgtEl>
                                        <p:attrNameLst>
                                          <p:attrName>style.visibility</p:attrName>
                                        </p:attrNameLst>
                                      </p:cBhvr>
                                      <p:to>
                                        <p:strVal val="visible"/>
                                      </p:to>
                                    </p:set>
                                  </p:childTnLst>
                                </p:cTn>
                              </p:par>
                              <p:par>
                                <p:cTn id="3785" nodeType="withEffect" fill="hold" presetClass="entr" presetID="1">
                                  <p:stCondLst>
                                    <p:cond delay="0"/>
                                  </p:stCondLst>
                                  <p:childTnLst>
                                    <p:set>
                                      <p:cBhvr>
                                        <p:cTn id="3786" dur="1" fill="hold">
                                          <p:stCondLst>
                                            <p:cond delay="0"/>
                                          </p:stCondLst>
                                        </p:cTn>
                                        <p:tgtEl>
                                          <p:spTgt spid="620">
                                            <p:txEl>
                                              <p:pRg st="2" end="2"/>
                                            </p:txEl>
                                          </p:spTgt>
                                        </p:tgtEl>
                                        <p:attrNameLst>
                                          <p:attrName>style.visibility</p:attrName>
                                        </p:attrNameLst>
                                      </p:cBhvr>
                                      <p:to>
                                        <p:strVal val="visible"/>
                                      </p:to>
                                    </p:set>
                                  </p:childTnLst>
                                </p:cTn>
                              </p:par>
                              <p:par>
                                <p:cTn id="3787" nodeType="withEffect" fill="hold" presetClass="entr" presetID="1">
                                  <p:stCondLst>
                                    <p:cond delay="0"/>
                                  </p:stCondLst>
                                  <p:childTnLst>
                                    <p:set>
                                      <p:cBhvr>
                                        <p:cTn id="3788" dur="1" fill="hold">
                                          <p:stCondLst>
                                            <p:cond delay="0"/>
                                          </p:stCondLst>
                                        </p:cTn>
                                        <p:tgtEl>
                                          <p:spTgt spid="620">
                                            <p:txEl>
                                              <p:pRg st="3" end="3"/>
                                            </p:txEl>
                                          </p:spTgt>
                                        </p:tgtEl>
                                        <p:attrNameLst>
                                          <p:attrName>style.visibility</p:attrName>
                                        </p:attrNameLst>
                                      </p:cBhvr>
                                      <p:to>
                                        <p:strVal val="visible"/>
                                      </p:to>
                                    </p:set>
                                  </p:childTnLst>
                                </p:cTn>
                              </p:par>
                              <p:par>
                                <p:cTn id="3789" nodeType="withEffect" fill="hold" presetClass="entr" presetID="1">
                                  <p:stCondLst>
                                    <p:cond delay="0"/>
                                  </p:stCondLst>
                                  <p:childTnLst>
                                    <p:set>
                                      <p:cBhvr>
                                        <p:cTn id="3790" dur="1" fill="hold">
                                          <p:stCondLst>
                                            <p:cond delay="0"/>
                                          </p:stCondLst>
                                        </p:cTn>
                                        <p:tgtEl>
                                          <p:spTgt spid="620">
                                            <p:txEl>
                                              <p:pRg st="4" end="4"/>
                                            </p:txEl>
                                          </p:spTgt>
                                        </p:tgtEl>
                                        <p:attrNameLst>
                                          <p:attrName>style.visibility</p:attrName>
                                        </p:attrNameLst>
                                      </p:cBhvr>
                                      <p:to>
                                        <p:strVal val="visible"/>
                                      </p:to>
                                    </p:set>
                                  </p:childTnLst>
                                </p:cTn>
                              </p:par>
                              <p:par>
                                <p:cTn id="3791" nodeType="withEffect" fill="hold" presetClass="entr" presetID="1">
                                  <p:stCondLst>
                                    <p:cond delay="0"/>
                                  </p:stCondLst>
                                  <p:childTnLst>
                                    <p:set>
                                      <p:cBhvr>
                                        <p:cTn id="3792" dur="1" fill="hold">
                                          <p:stCondLst>
                                            <p:cond delay="0"/>
                                          </p:stCondLst>
                                        </p:cTn>
                                        <p:tgtEl>
                                          <p:spTgt spid="620">
                                            <p:txEl>
                                              <p:pRg st="5" end="5"/>
                                            </p:txEl>
                                          </p:spTgt>
                                        </p:tgtEl>
                                        <p:attrNameLst>
                                          <p:attrName>style.visibility</p:attrName>
                                        </p:attrNameLst>
                                      </p:cBhvr>
                                      <p:to>
                                        <p:strVal val="visible"/>
                                      </p:to>
                                    </p:set>
                                  </p:childTnLst>
                                </p:cTn>
                              </p:par>
                              <p:par>
                                <p:cTn id="3793" nodeType="withEffect" fill="hold" presetClass="entr" presetID="1">
                                  <p:stCondLst>
                                    <p:cond delay="0"/>
                                  </p:stCondLst>
                                  <p:childTnLst>
                                    <p:set>
                                      <p:cBhvr>
                                        <p:cTn id="3794" dur="1" fill="hold">
                                          <p:stCondLst>
                                            <p:cond delay="0"/>
                                          </p:stCondLst>
                                        </p:cTn>
                                        <p:tgtEl>
                                          <p:spTgt spid="620">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1" name="TextShape 1"/>
          <p:cNvSpPr txBox="1"/>
          <p:nvPr/>
        </p:nvSpPr>
        <p:spPr>
          <a:xfrm>
            <a:off x="394920" y="69228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Un esempio di lezione con uso di strumenti elettronici</a:t>
            </a:r>
            <a:endParaRPr b="1" lang="it-IT" sz="3900" spc="-1" strike="noStrike">
              <a:solidFill>
                <a:srgbClr val="330066"/>
              </a:solidFill>
              <a:latin typeface="Arial"/>
            </a:endParaRPr>
          </a:p>
        </p:txBody>
      </p:sp>
      <p:sp>
        <p:nvSpPr>
          <p:cNvPr id="622" name="TextShape 2"/>
          <p:cNvSpPr txBox="1"/>
          <p:nvPr/>
        </p:nvSpPr>
        <p:spPr>
          <a:xfrm>
            <a:off x="457200" y="2420640"/>
            <a:ext cx="8229600" cy="370980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Licia Landi una lezione sulla scrittura ipertestuale</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7e9ce8"/>
                </a:solidFill>
                <a:uFillTx/>
                <a:latin typeface="Arial"/>
                <a:hlinkClick r:id="rId1"/>
              </a:rPr>
              <a:t>http://www.licialandi.com/sito2/ON/NIR2000.htm</a:t>
            </a:r>
            <a:r>
              <a:rPr b="0" lang="it-IT" sz="2600" spc="-1" strike="noStrike">
                <a:solidFill>
                  <a:srgbClr val="ff6600"/>
                </a:solidFill>
                <a:latin typeface="Arial"/>
              </a:rPr>
              <a:t> </a:t>
            </a:r>
            <a:endParaRPr b="0" lang="it-IT" sz="2600" spc="-1" strike="noStrike">
              <a:solidFill>
                <a:srgbClr val="ff6600"/>
              </a:solidFill>
              <a:latin typeface="Arial"/>
            </a:endParaRPr>
          </a:p>
        </p:txBody>
      </p:sp>
    </p:spTree>
  </p:cSld>
  <p:transition>
    <p:wedge/>
  </p:transition>
  <p:timing>
    <p:tnLst>
      <p:par>
        <p:cTn id="3795" dur="indefinite" restart="never" nodeType="tmRoot">
          <p:childTnLst>
            <p:seq>
              <p:cTn id="3796" dur="indefinite" nodeType="mainSeq">
                <p:childTnLst>
                  <p:par>
                    <p:cTn id="3797" fill="hold">
                      <p:stCondLst>
                        <p:cond delay="0"/>
                      </p:stCondLst>
                      <p:childTnLst>
                        <p:par>
                          <p:cTn id="3798" fill="hold">
                            <p:stCondLst>
                              <p:cond delay="0"/>
                            </p:stCondLst>
                            <p:childTnLst>
                              <p:par>
                                <p:cTn id="3799" nodeType="afterEffect" fill="hold" presetClass="entr" presetID="24">
                                  <p:stCondLst>
                                    <p:cond delay="0"/>
                                  </p:stCondLst>
                                  <p:childTnLst>
                                    <p:set>
                                      <p:cBhvr>
                                        <p:cTn id="3800" dur="1" fill="hold">
                                          <p:stCondLst>
                                            <p:cond delay="0"/>
                                          </p:stCondLst>
                                        </p:cTn>
                                        <p:tgtEl>
                                          <p:spTgt spid="621"/>
                                        </p:tgtEl>
                                        <p:attrNameLst>
                                          <p:attrName>style.visibility</p:attrName>
                                        </p:attrNameLst>
                                      </p:cBhvr>
                                      <p:to>
                                        <p:strVal val="visible"/>
                                      </p:to>
                                    </p:set>
                                    <p:anim calcmode="lin" valueType="num">
                                      <p:cBhvr additive="repl">
                                        <p:cTn id="3801" dur="1000" fill="hold"/>
                                        <p:tgtEl>
                                          <p:spTgt spid="621"/>
                                        </p:tgtEl>
                                        <p:attrNameLst>
                                          <p:attrName>ppt_w</p:attrName>
                                        </p:attrNameLst>
                                      </p:cBhvr>
                                      <p:tavLst>
                                        <p:tav tm="0">
                                          <p:val>
                                            <p:strVal val="#ppt_w*0.70"/>
                                          </p:val>
                                        </p:tav>
                                        <p:tav tm="100000">
                                          <p:val>
                                            <p:strVal val="#ppt_w"/>
                                          </p:val>
                                        </p:tav>
                                      </p:tavLst>
                                    </p:anim>
                                    <p:anim calcmode="lin" valueType="num">
                                      <p:cBhvr additive="repl">
                                        <p:cTn id="3802" dur="1000" fill="hold"/>
                                        <p:tgtEl>
                                          <p:spTgt spid="621"/>
                                        </p:tgtEl>
                                        <p:attrNameLst>
                                          <p:attrName>ppt_h</p:attrName>
                                        </p:attrNameLst>
                                      </p:cBhvr>
                                      <p:tavLst>
                                        <p:tav tm="0">
                                          <p:val>
                                            <p:strVal val="#ppt_h"/>
                                          </p:val>
                                        </p:tav>
                                        <p:tav tm="100000">
                                          <p:val>
                                            <p:strVal val="#ppt_h"/>
                                          </p:val>
                                        </p:tav>
                                      </p:tavLst>
                                    </p:anim>
                                    <p:animEffect filter="fade" transition="in">
                                      <p:cBhvr additive="repl">
                                        <p:cTn id="3803" dur="1000"/>
                                        <p:tgtEl>
                                          <p:spTgt spid="621"/>
                                        </p:tgtEl>
                                      </p:cBhvr>
                                    </p:animEffect>
                                  </p:childTnLst>
                                </p:cTn>
                              </p:par>
                            </p:childTnLst>
                          </p:cTn>
                        </p:par>
                      </p:childTnLst>
                    </p:cTn>
                  </p:par>
                  <p:par>
                    <p:cTn id="3804" fill="hold">
                      <p:stCondLst>
                        <p:cond delay="indefinite"/>
                      </p:stCondLst>
                      <p:childTnLst>
                        <p:par>
                          <p:cTn id="3805" fill="hold">
                            <p:stCondLst>
                              <p:cond delay="0"/>
                            </p:stCondLst>
                            <p:childTnLst>
                              <p:par>
                                <p:cTn id="3806" nodeType="clickEffect" fill="hold" presetClass="entr" presetID="1">
                                  <p:stCondLst>
                                    <p:cond delay="0"/>
                                  </p:stCondLst>
                                  <p:childTnLst>
                                    <p:set>
                                      <p:cBhvr>
                                        <p:cTn id="3807" dur="1" fill="hold">
                                          <p:stCondLst>
                                            <p:cond delay="0"/>
                                          </p:stCondLst>
                                        </p:cTn>
                                        <p:tgtEl>
                                          <p:spTgt spid="622">
                                            <p:txEl>
                                              <p:pRg st="0" end="0"/>
                                            </p:txEl>
                                          </p:spTgt>
                                        </p:tgtEl>
                                        <p:attrNameLst>
                                          <p:attrName>style.visibility</p:attrName>
                                        </p:attrNameLst>
                                      </p:cBhvr>
                                      <p:to>
                                        <p:strVal val="visible"/>
                                      </p:to>
                                    </p:set>
                                  </p:childTnLst>
                                </p:cTn>
                              </p:par>
                            </p:childTnLst>
                          </p:cTn>
                        </p:par>
                      </p:childTnLst>
                    </p:cTn>
                  </p:par>
                  <p:par>
                    <p:cTn id="3808" fill="hold">
                      <p:stCondLst>
                        <p:cond delay="indefinite"/>
                      </p:stCondLst>
                      <p:childTnLst>
                        <p:par>
                          <p:cTn id="3809" fill="hold">
                            <p:stCondLst>
                              <p:cond delay="0"/>
                            </p:stCondLst>
                            <p:childTnLst>
                              <p:par>
                                <p:cTn id="3810" nodeType="clickEffect" fill="hold" presetClass="entr" presetID="1">
                                  <p:stCondLst>
                                    <p:cond delay="0"/>
                                  </p:stCondLst>
                                  <p:childTnLst>
                                    <p:set>
                                      <p:cBhvr>
                                        <p:cTn id="3811" dur="1" fill="hold">
                                          <p:stCondLst>
                                            <p:cond delay="0"/>
                                          </p:stCondLst>
                                        </p:cTn>
                                        <p:tgtEl>
                                          <p:spTgt spid="622">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3" name="TextShape 1"/>
          <p:cNvSpPr txBox="1"/>
          <p:nvPr/>
        </p:nvSpPr>
        <p:spPr>
          <a:xfrm>
            <a:off x="316080" y="466200"/>
            <a:ext cx="6781680" cy="213372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Realizzare un ipertesto</a:t>
            </a:r>
            <a:endParaRPr b="1" lang="it-IT" sz="4800" spc="-1" strike="noStrike">
              <a:solidFill>
                <a:srgbClr val="330066"/>
              </a:solidFill>
              <a:latin typeface="Arial"/>
            </a:endParaRPr>
          </a:p>
        </p:txBody>
      </p:sp>
      <p:sp>
        <p:nvSpPr>
          <p:cNvPr id="624" name="TextShape 2"/>
          <p:cNvSpPr txBox="1"/>
          <p:nvPr/>
        </p:nvSpPr>
        <p:spPr>
          <a:xfrm>
            <a:off x="848880" y="3049560"/>
            <a:ext cx="6248520" cy="2362320"/>
          </a:xfrm>
          <a:prstGeom prst="rect">
            <a:avLst/>
          </a:prstGeom>
          <a:noFill/>
          <a:ln w="0">
            <a:noFill/>
          </a:ln>
        </p:spPr>
        <p:txBody>
          <a:bodyPr lIns="90000" rIns="90000" tIns="46800" bIns="46800">
            <a:noAutofit/>
          </a:bodyPr>
          <a:p>
            <a:pPr algn="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200" spc="-1" strike="noStrike">
              <a:solidFill>
                <a:srgbClr val="008080"/>
              </a:solidFill>
              <a:latin typeface="Arial"/>
            </a:endParaRPr>
          </a:p>
        </p:txBody>
      </p:sp>
    </p:spTree>
  </p:cSld>
  <p:transition>
    <p:wedge/>
  </p:transition>
  <p:timing>
    <p:tnLst>
      <p:par>
        <p:cTn id="3812" dur="indefinite" restart="never" nodeType="tmRoot">
          <p:childTnLst>
            <p:seq>
              <p:cTn id="3813" dur="indefinite" nodeType="mainSeq">
                <p:childTnLst>
                  <p:par>
                    <p:cTn id="3814" fill="hold">
                      <p:stCondLst>
                        <p:cond delay="0"/>
                      </p:stCondLst>
                      <p:childTnLst>
                        <p:par>
                          <p:cTn id="3815" fill="hold">
                            <p:stCondLst>
                              <p:cond delay="0"/>
                            </p:stCondLst>
                            <p:childTnLst>
                              <p:par>
                                <p:cTn id="3816" nodeType="afterEffect" fill="hold" presetClass="entr" presetID="1">
                                  <p:stCondLst>
                                    <p:cond delay="0"/>
                                  </p:stCondLst>
                                  <p:childTnLst>
                                    <p:set>
                                      <p:cBhvr>
                                        <p:cTn id="3817" dur="1" fill="hold">
                                          <p:stCondLst>
                                            <p:cond delay="0"/>
                                          </p:stCondLst>
                                        </p:cTn>
                                        <p:tgtEl>
                                          <p:spTgt spid="6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La scrittura ipertestuale </a:t>
            </a:r>
            <a:endParaRPr b="1" lang="it-IT" sz="3900" spc="-1" strike="noStrike">
              <a:solidFill>
                <a:srgbClr val="330066"/>
              </a:solidFill>
              <a:latin typeface="Arial"/>
            </a:endParaRPr>
          </a:p>
        </p:txBody>
      </p:sp>
      <p:sp>
        <p:nvSpPr>
          <p:cNvPr id="626"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697"/>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008080"/>
                </a:solidFill>
                <a:latin typeface="Arial"/>
              </a:rPr>
              <a:t>La realizzazione di un ipertesto valorizza il percorso di ricerca e di scoperta</a:t>
            </a:r>
            <a:endParaRPr b="0" lang="it-IT" sz="2800" spc="-1" strike="noStrike">
              <a:solidFill>
                <a:srgbClr val="008080"/>
              </a:solidFill>
              <a:latin typeface="Arial"/>
            </a:endParaRPr>
          </a:p>
          <a:p>
            <a:pPr marL="342720" indent="-342720">
              <a:spcBef>
                <a:spcPts val="697"/>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008080"/>
                </a:solidFill>
                <a:latin typeface="Arial"/>
              </a:rPr>
              <a:t>Rende visibili e consapevoli le interconnessioni concettuali</a:t>
            </a:r>
            <a:endParaRPr b="0" lang="it-IT" sz="2800" spc="-1" strike="noStrike">
              <a:solidFill>
                <a:srgbClr val="008080"/>
              </a:solidFill>
              <a:latin typeface="Arial"/>
            </a:endParaRPr>
          </a:p>
          <a:p>
            <a:pPr marL="342720" indent="-342720">
              <a:spcBef>
                <a:spcPts val="697"/>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008080"/>
                </a:solidFill>
                <a:latin typeface="Arial"/>
              </a:rPr>
              <a:t>Crea uno spazio aperto che in qualche modo riproduce la rete dei legami e dei collegamenti</a:t>
            </a:r>
            <a:endParaRPr b="0" lang="it-IT" sz="2800" spc="-1" strike="noStrike">
              <a:solidFill>
                <a:srgbClr val="008080"/>
              </a:solidFill>
              <a:latin typeface="Arial"/>
            </a:endParaRPr>
          </a:p>
          <a:p>
            <a:pPr marL="342720" indent="-342720">
              <a:spcBef>
                <a:spcPts val="697"/>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008080"/>
                </a:solidFill>
                <a:latin typeface="Arial"/>
              </a:rPr>
              <a:t>In esso vi sono essenzialmente “nodi” (elaborati da studenti e insegnanti) e “legami” o link (che rispecchiano il processo cognitivo seguito)</a:t>
            </a:r>
            <a:endParaRPr b="0" lang="it-IT" sz="2800" spc="-1" strike="noStrike">
              <a:solidFill>
                <a:srgbClr val="008080"/>
              </a:solidFill>
              <a:latin typeface="Arial"/>
            </a:endParaRPr>
          </a:p>
        </p:txBody>
      </p:sp>
    </p:spTree>
  </p:cSld>
  <p:transition>
    <p:wedge/>
  </p:transition>
  <p:timing>
    <p:tnLst>
      <p:par>
        <p:cTn id="3818" dur="indefinite" restart="never" nodeType="tmRoot">
          <p:childTnLst>
            <p:seq>
              <p:cTn id="3819" dur="indefinite" nodeType="mainSeq">
                <p:childTnLst>
                  <p:par>
                    <p:cTn id="3820" fill="hold">
                      <p:stCondLst>
                        <p:cond delay="0"/>
                      </p:stCondLst>
                      <p:childTnLst>
                        <p:par>
                          <p:cTn id="3821" fill="hold">
                            <p:stCondLst>
                              <p:cond delay="0"/>
                            </p:stCondLst>
                            <p:childTnLst>
                              <p:par>
                                <p:cTn id="3822" nodeType="afterEffect" fill="hold" presetClass="entr" presetID="24">
                                  <p:stCondLst>
                                    <p:cond delay="0"/>
                                  </p:stCondLst>
                                  <p:childTnLst>
                                    <p:set>
                                      <p:cBhvr>
                                        <p:cTn id="3823" dur="1" fill="hold">
                                          <p:stCondLst>
                                            <p:cond delay="0"/>
                                          </p:stCondLst>
                                        </p:cTn>
                                        <p:tgtEl>
                                          <p:spTgt spid="625"/>
                                        </p:tgtEl>
                                        <p:attrNameLst>
                                          <p:attrName>style.visibility</p:attrName>
                                        </p:attrNameLst>
                                      </p:cBhvr>
                                      <p:to>
                                        <p:strVal val="visible"/>
                                      </p:to>
                                    </p:set>
                                    <p:anim calcmode="lin" valueType="num">
                                      <p:cBhvr additive="repl">
                                        <p:cTn id="3824" dur="500" fill="hold"/>
                                        <p:tgtEl>
                                          <p:spTgt spid="625"/>
                                        </p:tgtEl>
                                        <p:attrNameLst>
                                          <p:attrName>ppt_w</p:attrName>
                                        </p:attrNameLst>
                                      </p:cBhvr>
                                      <p:tavLst>
                                        <p:tav tm="0">
                                          <p:val>
                                            <p:strVal val="0"/>
                                          </p:val>
                                        </p:tav>
                                        <p:tav tm="100000">
                                          <p:val>
                                            <p:strVal val="#ppt_w"/>
                                          </p:val>
                                        </p:tav>
                                      </p:tavLst>
                                    </p:anim>
                                    <p:anim calcmode="lin" valueType="num">
                                      <p:cBhvr additive="repl">
                                        <p:cTn id="3825" dur="500" fill="hold"/>
                                        <p:tgtEl>
                                          <p:spTgt spid="625"/>
                                        </p:tgtEl>
                                        <p:attrNameLst>
                                          <p:attrName>ppt_h</p:attrName>
                                        </p:attrNameLst>
                                      </p:cBhvr>
                                      <p:tavLst>
                                        <p:tav tm="0">
                                          <p:val>
                                            <p:strVal val="0"/>
                                          </p:val>
                                        </p:tav>
                                        <p:tav tm="100000">
                                          <p:val>
                                            <p:strVal val="#ppt_h"/>
                                          </p:val>
                                        </p:tav>
                                      </p:tavLst>
                                    </p:anim>
                                    <p:animEffect filter="fade" transition="in">
                                      <p:cBhvr additive="repl">
                                        <p:cTn id="3826" dur="500"/>
                                        <p:tgtEl>
                                          <p:spTgt spid="625"/>
                                        </p:tgtEl>
                                      </p:cBhvr>
                                    </p:animEffect>
                                  </p:childTnLst>
                                </p:cTn>
                              </p:par>
                            </p:childTnLst>
                          </p:cTn>
                        </p:par>
                      </p:childTnLst>
                    </p:cTn>
                  </p:par>
                  <p:par>
                    <p:cTn id="3827" fill="hold">
                      <p:stCondLst>
                        <p:cond delay="indefinite"/>
                      </p:stCondLst>
                      <p:childTnLst>
                        <p:par>
                          <p:cTn id="3828" fill="hold">
                            <p:stCondLst>
                              <p:cond delay="0"/>
                            </p:stCondLst>
                            <p:childTnLst>
                              <p:par>
                                <p:cTn id="3829" nodeType="clickEffect" fill="hold" presetClass="entr" presetID="1">
                                  <p:stCondLst>
                                    <p:cond delay="0"/>
                                  </p:stCondLst>
                                  <p:childTnLst>
                                    <p:set>
                                      <p:cBhvr>
                                        <p:cTn id="3830" dur="1" fill="hold">
                                          <p:stCondLst>
                                            <p:cond delay="0"/>
                                          </p:stCondLst>
                                        </p:cTn>
                                        <p:tgtEl>
                                          <p:spTgt spid="626">
                                            <p:txEl>
                                              <p:pRg st="0" end="0"/>
                                            </p:txEl>
                                          </p:spTgt>
                                        </p:tgtEl>
                                        <p:attrNameLst>
                                          <p:attrName>style.visibility</p:attrName>
                                        </p:attrNameLst>
                                      </p:cBhvr>
                                      <p:to>
                                        <p:strVal val="visible"/>
                                      </p:to>
                                    </p:set>
                                  </p:childTnLst>
                                </p:cTn>
                              </p:par>
                            </p:childTnLst>
                          </p:cTn>
                        </p:par>
                      </p:childTnLst>
                    </p:cTn>
                  </p:par>
                  <p:par>
                    <p:cTn id="3831" fill="hold">
                      <p:stCondLst>
                        <p:cond delay="indefinite"/>
                      </p:stCondLst>
                      <p:childTnLst>
                        <p:par>
                          <p:cTn id="3832" fill="hold">
                            <p:stCondLst>
                              <p:cond delay="0"/>
                            </p:stCondLst>
                            <p:childTnLst>
                              <p:par>
                                <p:cTn id="3833" nodeType="clickEffect" fill="hold" presetClass="entr" presetID="1">
                                  <p:stCondLst>
                                    <p:cond delay="0"/>
                                  </p:stCondLst>
                                  <p:childTnLst>
                                    <p:set>
                                      <p:cBhvr>
                                        <p:cTn id="3834" dur="1" fill="hold">
                                          <p:stCondLst>
                                            <p:cond delay="0"/>
                                          </p:stCondLst>
                                        </p:cTn>
                                        <p:tgtEl>
                                          <p:spTgt spid="626">
                                            <p:txEl>
                                              <p:pRg st="1" end="1"/>
                                            </p:txEl>
                                          </p:spTgt>
                                        </p:tgtEl>
                                        <p:attrNameLst>
                                          <p:attrName>style.visibility</p:attrName>
                                        </p:attrNameLst>
                                      </p:cBhvr>
                                      <p:to>
                                        <p:strVal val="visible"/>
                                      </p:to>
                                    </p:set>
                                  </p:childTnLst>
                                </p:cTn>
                              </p:par>
                            </p:childTnLst>
                          </p:cTn>
                        </p:par>
                      </p:childTnLst>
                    </p:cTn>
                  </p:par>
                  <p:par>
                    <p:cTn id="3835" fill="hold">
                      <p:stCondLst>
                        <p:cond delay="indefinite"/>
                      </p:stCondLst>
                      <p:childTnLst>
                        <p:par>
                          <p:cTn id="3836" fill="hold">
                            <p:stCondLst>
                              <p:cond delay="0"/>
                            </p:stCondLst>
                            <p:childTnLst>
                              <p:par>
                                <p:cTn id="3837" nodeType="clickEffect" fill="hold" presetClass="entr" presetID="1">
                                  <p:stCondLst>
                                    <p:cond delay="0"/>
                                  </p:stCondLst>
                                  <p:childTnLst>
                                    <p:set>
                                      <p:cBhvr>
                                        <p:cTn id="3838" dur="1" fill="hold">
                                          <p:stCondLst>
                                            <p:cond delay="0"/>
                                          </p:stCondLst>
                                        </p:cTn>
                                        <p:tgtEl>
                                          <p:spTgt spid="626">
                                            <p:txEl>
                                              <p:pRg st="2" end="2"/>
                                            </p:txEl>
                                          </p:spTgt>
                                        </p:tgtEl>
                                        <p:attrNameLst>
                                          <p:attrName>style.visibility</p:attrName>
                                        </p:attrNameLst>
                                      </p:cBhvr>
                                      <p:to>
                                        <p:strVal val="visible"/>
                                      </p:to>
                                    </p:set>
                                  </p:childTnLst>
                                </p:cTn>
                              </p:par>
                            </p:childTnLst>
                          </p:cTn>
                        </p:par>
                      </p:childTnLst>
                    </p:cTn>
                  </p:par>
                  <p:par>
                    <p:cTn id="3839" fill="hold">
                      <p:stCondLst>
                        <p:cond delay="indefinite"/>
                      </p:stCondLst>
                      <p:childTnLst>
                        <p:par>
                          <p:cTn id="3840" fill="hold">
                            <p:stCondLst>
                              <p:cond delay="0"/>
                            </p:stCondLst>
                            <p:childTnLst>
                              <p:par>
                                <p:cTn id="3841" nodeType="clickEffect" fill="hold" presetClass="entr" presetID="1">
                                  <p:stCondLst>
                                    <p:cond delay="0"/>
                                  </p:stCondLst>
                                  <p:childTnLst>
                                    <p:set>
                                      <p:cBhvr>
                                        <p:cTn id="3842" dur="1" fill="hold">
                                          <p:stCondLst>
                                            <p:cond delay="0"/>
                                          </p:stCondLst>
                                        </p:cTn>
                                        <p:tgtEl>
                                          <p:spTgt spid="62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7" name="TextShape 1"/>
          <p:cNvSpPr txBox="1"/>
          <p:nvPr/>
        </p:nvSpPr>
        <p:spPr>
          <a:xfrm>
            <a:off x="380880" y="304560"/>
            <a:ext cx="8305920" cy="11430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Livelli del lavoro ipertestuale</a:t>
            </a:r>
            <a:endParaRPr b="1" lang="it-IT" sz="3900" spc="-1" strike="noStrike">
              <a:solidFill>
                <a:srgbClr val="330066"/>
              </a:solidFill>
              <a:latin typeface="Arial"/>
            </a:endParaRPr>
          </a:p>
        </p:txBody>
      </p:sp>
      <p:sp>
        <p:nvSpPr>
          <p:cNvPr id="628" name="TextShape 2"/>
          <p:cNvSpPr txBox="1"/>
          <p:nvPr/>
        </p:nvSpPr>
        <p:spPr>
          <a:xfrm>
            <a:off x="228600" y="1523880"/>
            <a:ext cx="8610480" cy="3810240"/>
          </a:xfrm>
          <a:prstGeom prst="rect">
            <a:avLst/>
          </a:prstGeom>
          <a:noFill/>
          <a:ln w="0">
            <a:noFill/>
          </a:ln>
        </p:spPr>
        <p:txBody>
          <a:bodyPr lIns="90000" rIns="90000" tIns="46800" bIns="46800">
            <a:normAutofit fontScale="65000"/>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3000" spc="-1" strike="noStrike" u="sng">
                <a:solidFill>
                  <a:srgbClr val="008080"/>
                </a:solidFill>
                <a:uFillTx/>
                <a:latin typeface="Arial"/>
              </a:rPr>
              <a:t>Livello lettura (reading)</a:t>
            </a:r>
            <a:endParaRPr b="0" lang="it-IT" sz="30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Multimedialità come attività di ricerca, di lettura, di studio e di manipolazione di testi, fonti, immagini tratte da libri elettronici e dalla rete Internet</a:t>
            </a:r>
            <a:endParaRPr b="0" lang="it-IT" sz="22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3000" spc="-1" strike="noStrike" u="sng">
                <a:solidFill>
                  <a:srgbClr val="008080"/>
                </a:solidFill>
                <a:uFillTx/>
                <a:latin typeface="Arial"/>
              </a:rPr>
              <a:t>Livello di scrittura ed elaborazione dei contenuti (editing)</a:t>
            </a:r>
            <a:endParaRPr b="0" lang="it-IT" sz="30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Multimedialità come attività di scrittura elettronica, di ricerca e rielaborazione di contenuti</a:t>
            </a:r>
            <a:endParaRPr b="0" lang="it-IT" sz="22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3000" spc="-1" strike="noStrike" u="sng">
                <a:solidFill>
                  <a:srgbClr val="008080"/>
                </a:solidFill>
                <a:uFillTx/>
                <a:latin typeface="Arial"/>
              </a:rPr>
              <a:t>Livello complesso (authoring)</a:t>
            </a:r>
            <a:endParaRPr b="0" lang="it-IT" sz="30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Attività complessa di progettazione, elaborazione e costruzione di oggetti ipertestuali e multimediali in forma collaborativa</a:t>
            </a:r>
            <a:endParaRPr b="0" lang="it-IT" sz="2200" spc="-1" strike="noStrike">
              <a:solidFill>
                <a:srgbClr val="ff6600"/>
              </a:solidFill>
              <a:latin typeface="Arial"/>
            </a:endParaRPr>
          </a:p>
        </p:txBody>
      </p:sp>
    </p:spTree>
  </p:cSld>
  <p:transition>
    <p:wedge/>
  </p:transition>
  <p:timing>
    <p:tnLst>
      <p:par>
        <p:cTn id="3843" dur="indefinite" restart="never" nodeType="tmRoot">
          <p:childTnLst>
            <p:seq>
              <p:cTn id="3844" dur="indefinite" nodeType="mainSeq">
                <p:childTnLst>
                  <p:par>
                    <p:cTn id="3845" fill="hold">
                      <p:stCondLst>
                        <p:cond delay="0"/>
                      </p:stCondLst>
                      <p:childTnLst>
                        <p:par>
                          <p:cTn id="3846" fill="hold">
                            <p:stCondLst>
                              <p:cond delay="0"/>
                            </p:stCondLst>
                            <p:childTnLst>
                              <p:par>
                                <p:cTn id="3847" nodeType="afterEffect" fill="hold" presetClass="entr" presetID="24">
                                  <p:stCondLst>
                                    <p:cond delay="0"/>
                                  </p:stCondLst>
                                  <p:childTnLst>
                                    <p:set>
                                      <p:cBhvr>
                                        <p:cTn id="3848" dur="1" fill="hold">
                                          <p:stCondLst>
                                            <p:cond delay="0"/>
                                          </p:stCondLst>
                                        </p:cTn>
                                        <p:tgtEl>
                                          <p:spTgt spid="627"/>
                                        </p:tgtEl>
                                        <p:attrNameLst>
                                          <p:attrName>style.visibility</p:attrName>
                                        </p:attrNameLst>
                                      </p:cBhvr>
                                      <p:to>
                                        <p:strVal val="visible"/>
                                      </p:to>
                                    </p:set>
                                    <p:anim calcmode="lin" valueType="num" by="(-#ppt_w*2)">
                                      <p:cBhvr additive="repl">
                                        <p:cTn id="3849" dur="500" autoRev="1" fill="hold">
                                          <p:stCondLst>
                                            <p:cond delay="0"/>
                                          </p:stCondLst>
                                        </p:cTn>
                                        <p:tgtEl>
                                          <p:spTgt spid="627"/>
                                        </p:tgtEl>
                                        <p:attrNameLst>
                                          <p:attrName>ppt_w</p:attrName>
                                        </p:attrNameLst>
                                      </p:cBhvr>
                                    </p:anim>
                                    <p:anim calcmode="lin" valueType="num" by="(#ppt_w*0.50)">
                                      <p:cBhvr additive="repl">
                                        <p:cTn id="3850" dur="500" autoRev="1" fill="hold">
                                          <p:stCondLst>
                                            <p:cond delay="0"/>
                                          </p:stCondLst>
                                        </p:cTn>
                                        <p:tgtEl>
                                          <p:spTgt spid="627"/>
                                        </p:tgtEl>
                                        <p:attrNameLst>
                                          <p:attrName>ppt_x</p:attrName>
                                        </p:attrNameLst>
                                      </p:cBhvr>
                                    </p:anim>
                                    <p:anim calcmode="lin" valueType="num" from="(-#ppt_h/2)" to="(#ppt_y)">
                                      <p:cBhvr additive="repl">
                                        <p:cTn id="3851" dur="1000" fill="hold">
                                          <p:stCondLst>
                                            <p:cond delay="0"/>
                                          </p:stCondLst>
                                        </p:cTn>
                                        <p:tgtEl>
                                          <p:spTgt spid="627"/>
                                        </p:tgtEl>
                                        <p:attrNameLst>
                                          <p:attrName>ppt_y</p:attrName>
                                        </p:attrNameLst>
                                      </p:cBhvr>
                                    </p:anim>
                                    <p:animRot by="21600000">
                                      <p:cBhvr>
                                        <p:cTn id="3852" dur="1000" fill="hold">
                                          <p:stCondLst>
                                            <p:cond delay="0"/>
                                          </p:stCondLst>
                                        </p:cTn>
                                        <p:tgtEl>
                                          <p:spTgt spid="627"/>
                                        </p:tgtEl>
                                        <p:attrNameLst>
                                          <p:attrName>r</p:attrName>
                                        </p:attrNameLst>
                                      </p:cBhvr>
                                    </p:animRot>
                                  </p:childTnLst>
                                </p:cTn>
                              </p:par>
                            </p:childTnLst>
                          </p:cTn>
                        </p:par>
                      </p:childTnLst>
                    </p:cTn>
                  </p:par>
                  <p:par>
                    <p:cTn id="3853" fill="hold">
                      <p:stCondLst>
                        <p:cond delay="indefinite"/>
                      </p:stCondLst>
                      <p:childTnLst>
                        <p:par>
                          <p:cTn id="3854" fill="hold">
                            <p:stCondLst>
                              <p:cond delay="0"/>
                            </p:stCondLst>
                            <p:childTnLst>
                              <p:par>
                                <p:cTn id="3855" nodeType="clickEffect" fill="hold" presetClass="entr" presetID="1">
                                  <p:stCondLst>
                                    <p:cond delay="0"/>
                                  </p:stCondLst>
                                  <p:childTnLst>
                                    <p:set>
                                      <p:cBhvr>
                                        <p:cTn id="3856" dur="1" fill="hold">
                                          <p:stCondLst>
                                            <p:cond delay="0"/>
                                          </p:stCondLst>
                                        </p:cTn>
                                        <p:tgtEl>
                                          <p:spTgt spid="628">
                                            <p:txEl>
                                              <p:pRg st="0" end="0"/>
                                            </p:txEl>
                                          </p:spTgt>
                                        </p:tgtEl>
                                        <p:attrNameLst>
                                          <p:attrName>style.visibility</p:attrName>
                                        </p:attrNameLst>
                                      </p:cBhvr>
                                      <p:to>
                                        <p:strVal val="visible"/>
                                      </p:to>
                                    </p:set>
                                  </p:childTnLst>
                                </p:cTn>
                              </p:par>
                            </p:childTnLst>
                          </p:cTn>
                        </p:par>
                      </p:childTnLst>
                    </p:cTn>
                  </p:par>
                  <p:par>
                    <p:cTn id="3857" fill="hold">
                      <p:stCondLst>
                        <p:cond delay="indefinite"/>
                      </p:stCondLst>
                      <p:childTnLst>
                        <p:par>
                          <p:cTn id="3858" fill="hold">
                            <p:stCondLst>
                              <p:cond delay="0"/>
                            </p:stCondLst>
                            <p:childTnLst>
                              <p:par>
                                <p:cTn id="3859" nodeType="clickEffect" fill="hold" presetClass="entr" presetID="1">
                                  <p:stCondLst>
                                    <p:cond delay="0"/>
                                  </p:stCondLst>
                                  <p:childTnLst>
                                    <p:set>
                                      <p:cBhvr>
                                        <p:cTn id="3860" dur="1" fill="hold">
                                          <p:stCondLst>
                                            <p:cond delay="0"/>
                                          </p:stCondLst>
                                        </p:cTn>
                                        <p:tgtEl>
                                          <p:spTgt spid="628">
                                            <p:txEl>
                                              <p:pRg st="1" end="1"/>
                                            </p:txEl>
                                          </p:spTgt>
                                        </p:tgtEl>
                                        <p:attrNameLst>
                                          <p:attrName>style.visibility</p:attrName>
                                        </p:attrNameLst>
                                      </p:cBhvr>
                                      <p:to>
                                        <p:strVal val="visible"/>
                                      </p:to>
                                    </p:set>
                                  </p:childTnLst>
                                </p:cTn>
                              </p:par>
                            </p:childTnLst>
                          </p:cTn>
                        </p:par>
                      </p:childTnLst>
                    </p:cTn>
                  </p:par>
                  <p:par>
                    <p:cTn id="3861" fill="hold">
                      <p:stCondLst>
                        <p:cond delay="indefinite"/>
                      </p:stCondLst>
                      <p:childTnLst>
                        <p:par>
                          <p:cTn id="3862" fill="hold">
                            <p:stCondLst>
                              <p:cond delay="0"/>
                            </p:stCondLst>
                            <p:childTnLst>
                              <p:par>
                                <p:cTn id="3863" nodeType="clickEffect" fill="hold" presetClass="entr" presetID="1">
                                  <p:stCondLst>
                                    <p:cond delay="0"/>
                                  </p:stCondLst>
                                  <p:childTnLst>
                                    <p:set>
                                      <p:cBhvr>
                                        <p:cTn id="3864" dur="1" fill="hold">
                                          <p:stCondLst>
                                            <p:cond delay="0"/>
                                          </p:stCondLst>
                                        </p:cTn>
                                        <p:tgtEl>
                                          <p:spTgt spid="628">
                                            <p:txEl>
                                              <p:pRg st="2" end="2"/>
                                            </p:txEl>
                                          </p:spTgt>
                                        </p:tgtEl>
                                        <p:attrNameLst>
                                          <p:attrName>style.visibility</p:attrName>
                                        </p:attrNameLst>
                                      </p:cBhvr>
                                      <p:to>
                                        <p:strVal val="visible"/>
                                      </p:to>
                                    </p:set>
                                  </p:childTnLst>
                                </p:cTn>
                              </p:par>
                              <p:par>
                                <p:cTn id="3865" nodeType="withEffect" fill="hold" presetClass="entr" presetID="1">
                                  <p:stCondLst>
                                    <p:cond delay="0"/>
                                  </p:stCondLst>
                                  <p:childTnLst>
                                    <p:set>
                                      <p:cBhvr>
                                        <p:cTn id="3866" dur="1" fill="hold">
                                          <p:stCondLst>
                                            <p:cond delay="0"/>
                                          </p:stCondLst>
                                        </p:cTn>
                                        <p:tgtEl>
                                          <p:spTgt spid="628">
                                            <p:txEl>
                                              <p:pRg st="3" end="3"/>
                                            </p:txEl>
                                          </p:spTgt>
                                        </p:tgtEl>
                                        <p:attrNameLst>
                                          <p:attrName>style.visibility</p:attrName>
                                        </p:attrNameLst>
                                      </p:cBhvr>
                                      <p:to>
                                        <p:strVal val="visible"/>
                                      </p:to>
                                    </p:set>
                                  </p:childTnLst>
                                </p:cTn>
                              </p:par>
                            </p:childTnLst>
                          </p:cTn>
                        </p:par>
                      </p:childTnLst>
                    </p:cTn>
                  </p:par>
                  <p:par>
                    <p:cTn id="3867" fill="hold">
                      <p:stCondLst>
                        <p:cond delay="indefinite"/>
                      </p:stCondLst>
                      <p:childTnLst>
                        <p:par>
                          <p:cTn id="3868" fill="hold">
                            <p:stCondLst>
                              <p:cond delay="0"/>
                            </p:stCondLst>
                            <p:childTnLst>
                              <p:par>
                                <p:cTn id="3869" nodeType="clickEffect" fill="hold" presetClass="entr" presetID="1">
                                  <p:stCondLst>
                                    <p:cond delay="0"/>
                                  </p:stCondLst>
                                  <p:childTnLst>
                                    <p:set>
                                      <p:cBhvr>
                                        <p:cTn id="3870" dur="1" fill="hold">
                                          <p:stCondLst>
                                            <p:cond delay="0"/>
                                          </p:stCondLst>
                                        </p:cTn>
                                        <p:tgtEl>
                                          <p:spTgt spid="628">
                                            <p:txEl>
                                              <p:pRg st="4" end="4"/>
                                            </p:txEl>
                                          </p:spTgt>
                                        </p:tgtEl>
                                        <p:attrNameLst>
                                          <p:attrName>style.visibility</p:attrName>
                                        </p:attrNameLst>
                                      </p:cBhvr>
                                      <p:to>
                                        <p:strVal val="visible"/>
                                      </p:to>
                                    </p:set>
                                  </p:childTnLst>
                                </p:cTn>
                              </p:par>
                              <p:par>
                                <p:cTn id="3871" nodeType="withEffect" fill="hold" presetClass="entr" presetID="1">
                                  <p:stCondLst>
                                    <p:cond delay="0"/>
                                  </p:stCondLst>
                                  <p:childTnLst>
                                    <p:set>
                                      <p:cBhvr>
                                        <p:cTn id="3872" dur="1" fill="hold">
                                          <p:stCondLst>
                                            <p:cond delay="0"/>
                                          </p:stCondLst>
                                        </p:cTn>
                                        <p:tgtEl>
                                          <p:spTgt spid="62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9" name="TextShape 1"/>
          <p:cNvSpPr txBox="1"/>
          <p:nvPr/>
        </p:nvSpPr>
        <p:spPr>
          <a:xfrm>
            <a:off x="380880" y="304560"/>
            <a:ext cx="8305920" cy="11430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300" spc="-1" strike="noStrike">
                <a:solidFill>
                  <a:srgbClr val="330066"/>
                </a:solidFill>
                <a:latin typeface="Arial"/>
              </a:rPr>
              <a:t>Authoring </a:t>
            </a:r>
            <a:endParaRPr b="1" lang="it-IT" sz="4300" spc="-1" strike="noStrike">
              <a:solidFill>
                <a:srgbClr val="330066"/>
              </a:solidFill>
              <a:latin typeface="Arial"/>
            </a:endParaRPr>
          </a:p>
        </p:txBody>
      </p:sp>
      <p:sp>
        <p:nvSpPr>
          <p:cNvPr id="630" name="TextShape 2"/>
          <p:cNvSpPr txBox="1"/>
          <p:nvPr/>
        </p:nvSpPr>
        <p:spPr>
          <a:xfrm>
            <a:off x="457200" y="2016000"/>
            <a:ext cx="8153280" cy="400536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2600" spc="-1" strike="noStrike">
                <a:solidFill>
                  <a:srgbClr val="008080"/>
                </a:solidFill>
                <a:latin typeface="Arial"/>
              </a:rPr>
              <a:t>Authoring</a:t>
            </a:r>
            <a:r>
              <a:rPr b="0" lang="it-IT" sz="2600" spc="-1" strike="noStrike">
                <a:solidFill>
                  <a:srgbClr val="008080"/>
                </a:solidFill>
                <a:latin typeface="Arial"/>
              </a:rPr>
              <a:t> come “attività complessa” di costruzione di oggetti ipertestuali e multimediali (lavoro necessariamente di collaborazione con ruoli diversi, fasi e tempi diversi).</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Attività tipica del nuovo modello cognitivo e didattico.</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Attività in cui prevale la modalità della progettazione, del </a:t>
            </a:r>
            <a:r>
              <a:rPr b="0" i="1" lang="it-IT" sz="2600" spc="-1" strike="noStrike">
                <a:solidFill>
                  <a:srgbClr val="008080"/>
                </a:solidFill>
                <a:latin typeface="Arial"/>
              </a:rPr>
              <a:t>problem solving</a:t>
            </a:r>
            <a:r>
              <a:rPr b="0" lang="it-IT" sz="2600" spc="-1" strike="noStrike">
                <a:solidFill>
                  <a:srgbClr val="008080"/>
                </a:solidFill>
                <a:latin typeface="Arial"/>
              </a:rPr>
              <a:t>, dello sviluppo della ricerca e del collegamento delle informazioni.</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spTree>
  </p:cSld>
  <p:transition>
    <p:wedge/>
  </p:transition>
  <p:timing>
    <p:tnLst>
      <p:par>
        <p:cTn id="3873" dur="indefinite" restart="never" nodeType="tmRoot">
          <p:childTnLst>
            <p:seq>
              <p:cTn id="3874" dur="indefinite" nodeType="mainSeq">
                <p:childTnLst>
                  <p:par>
                    <p:cTn id="3875" fill="hold">
                      <p:stCondLst>
                        <p:cond delay="0"/>
                      </p:stCondLst>
                      <p:childTnLst>
                        <p:par>
                          <p:cTn id="3876" fill="hold">
                            <p:stCondLst>
                              <p:cond delay="0"/>
                            </p:stCondLst>
                            <p:childTnLst>
                              <p:par>
                                <p:cTn id="3877" nodeType="afterEffect" fill="hold" presetClass="entr" presetID="24">
                                  <p:stCondLst>
                                    <p:cond delay="0"/>
                                  </p:stCondLst>
                                  <p:childTnLst>
                                    <p:set>
                                      <p:cBhvr>
                                        <p:cTn id="3878" dur="1" fill="hold">
                                          <p:stCondLst>
                                            <p:cond delay="0"/>
                                          </p:stCondLst>
                                        </p:cTn>
                                        <p:tgtEl>
                                          <p:spTgt spid="629"/>
                                        </p:tgtEl>
                                        <p:attrNameLst>
                                          <p:attrName>style.visibility</p:attrName>
                                        </p:attrNameLst>
                                      </p:cBhvr>
                                      <p:to>
                                        <p:strVal val="visible"/>
                                      </p:to>
                                    </p:set>
                                    <p:anim calcmode="lin" valueType="num">
                                      <p:cBhvr additive="repl">
                                        <p:cTn id="3879" dur="500" fill="hold"/>
                                        <p:tgtEl>
                                          <p:spTgt spid="629"/>
                                        </p:tgtEl>
                                        <p:attrNameLst>
                                          <p:attrName>ppt_w</p:attrName>
                                        </p:attrNameLst>
                                      </p:cBhvr>
                                      <p:tavLst>
                                        <p:tav tm="0">
                                          <p:val>
                                            <p:strVal val="#ppt_w*2.5"/>
                                          </p:val>
                                        </p:tav>
                                        <p:tav tm="100000">
                                          <p:val>
                                            <p:strVal val="#ppt_w"/>
                                          </p:val>
                                        </p:tav>
                                      </p:tavLst>
                                    </p:anim>
                                    <p:anim calcmode="lin" valueType="num">
                                      <p:cBhvr additive="repl">
                                        <p:cTn id="3880" dur="500" fill="hold"/>
                                        <p:tgtEl>
                                          <p:spTgt spid="629"/>
                                        </p:tgtEl>
                                        <p:attrNameLst>
                                          <p:attrName>ppt_h</p:attrName>
                                        </p:attrNameLst>
                                      </p:cBhvr>
                                      <p:tavLst>
                                        <p:tav tm="0">
                                          <p:val>
                                            <p:strVal val="#ppt_h*0.01"/>
                                          </p:val>
                                        </p:tav>
                                        <p:tav tm="100000">
                                          <p:val>
                                            <p:strVal val="#ppt_h"/>
                                          </p:val>
                                        </p:tav>
                                      </p:tavLst>
                                    </p:anim>
                                    <p:anim calcmode="lin" valueType="num">
                                      <p:cBhvr additive="repl">
                                        <p:cTn id="3881" dur="500" fill="hold"/>
                                        <p:tgtEl>
                                          <p:spTgt spid="629"/>
                                        </p:tgtEl>
                                        <p:attrNameLst>
                                          <p:attrName>ppt_x</p:attrName>
                                        </p:attrNameLst>
                                      </p:cBhvr>
                                      <p:tavLst>
                                        <p:tav tm="0">
                                          <p:val>
                                            <p:strVal val="#ppt_x"/>
                                          </p:val>
                                        </p:tav>
                                        <p:tav tm="100000">
                                          <p:val>
                                            <p:strVal val="#ppt_x"/>
                                          </p:val>
                                        </p:tav>
                                      </p:tavLst>
                                    </p:anim>
                                    <p:anim calcmode="lin" valueType="num">
                                      <p:cBhvr additive="repl">
                                        <p:cTn id="3882" dur="500" fill="hold"/>
                                        <p:tgtEl>
                                          <p:spTgt spid="629"/>
                                        </p:tgtEl>
                                        <p:attrNameLst>
                                          <p:attrName>ppt_y</p:attrName>
                                        </p:attrNameLst>
                                      </p:cBhvr>
                                      <p:tavLst>
                                        <p:tav tm="0">
                                          <p:val>
                                            <p:strVal val="#ppt_h+1"/>
                                          </p:val>
                                        </p:tav>
                                        <p:tav tm="100000">
                                          <p:val>
                                            <p:strVal val="#ppt_y"/>
                                          </p:val>
                                        </p:tav>
                                      </p:tavLst>
                                    </p:anim>
                                    <p:animEffect filter="fade" transition="in">
                                      <p:cBhvr additive="repl">
                                        <p:cTn id="3883" dur="500"/>
                                        <p:tgtEl>
                                          <p:spTgt spid="629"/>
                                        </p:tgtEl>
                                      </p:cBhvr>
                                    </p:animEffect>
                                  </p:childTnLst>
                                </p:cTn>
                              </p:par>
                            </p:childTnLst>
                          </p:cTn>
                        </p:par>
                      </p:childTnLst>
                    </p:cTn>
                  </p:par>
                  <p:par>
                    <p:cTn id="3884" fill="hold">
                      <p:stCondLst>
                        <p:cond delay="indefinite"/>
                      </p:stCondLst>
                      <p:childTnLst>
                        <p:par>
                          <p:cTn id="3885" fill="hold">
                            <p:stCondLst>
                              <p:cond delay="0"/>
                            </p:stCondLst>
                            <p:childTnLst>
                              <p:par>
                                <p:cTn id="3886" nodeType="clickEffect" fill="hold" presetClass="entr" presetID="1">
                                  <p:stCondLst>
                                    <p:cond delay="0"/>
                                  </p:stCondLst>
                                  <p:childTnLst>
                                    <p:set>
                                      <p:cBhvr>
                                        <p:cTn id="3887" dur="1" fill="hold">
                                          <p:stCondLst>
                                            <p:cond delay="0"/>
                                          </p:stCondLst>
                                        </p:cTn>
                                        <p:tgtEl>
                                          <p:spTgt spid="630">
                                            <p:txEl>
                                              <p:pRg st="0" end="0"/>
                                            </p:txEl>
                                          </p:spTgt>
                                        </p:tgtEl>
                                        <p:attrNameLst>
                                          <p:attrName>style.visibility</p:attrName>
                                        </p:attrNameLst>
                                      </p:cBhvr>
                                      <p:to>
                                        <p:strVal val="visible"/>
                                      </p:to>
                                    </p:set>
                                  </p:childTnLst>
                                </p:cTn>
                              </p:par>
                            </p:childTnLst>
                          </p:cTn>
                        </p:par>
                      </p:childTnLst>
                    </p:cTn>
                  </p:par>
                  <p:par>
                    <p:cTn id="3888" fill="hold">
                      <p:stCondLst>
                        <p:cond delay="indefinite"/>
                      </p:stCondLst>
                      <p:childTnLst>
                        <p:par>
                          <p:cTn id="3889" fill="hold">
                            <p:stCondLst>
                              <p:cond delay="0"/>
                            </p:stCondLst>
                            <p:childTnLst>
                              <p:par>
                                <p:cTn id="3890" nodeType="clickEffect" fill="hold" presetClass="entr" presetID="1">
                                  <p:stCondLst>
                                    <p:cond delay="0"/>
                                  </p:stCondLst>
                                  <p:childTnLst>
                                    <p:set>
                                      <p:cBhvr>
                                        <p:cTn id="3891" dur="1" fill="hold">
                                          <p:stCondLst>
                                            <p:cond delay="0"/>
                                          </p:stCondLst>
                                        </p:cTn>
                                        <p:tgtEl>
                                          <p:spTgt spid="630">
                                            <p:txEl>
                                              <p:pRg st="1" end="1"/>
                                            </p:txEl>
                                          </p:spTgt>
                                        </p:tgtEl>
                                        <p:attrNameLst>
                                          <p:attrName>style.visibility</p:attrName>
                                        </p:attrNameLst>
                                      </p:cBhvr>
                                      <p:to>
                                        <p:strVal val="visible"/>
                                      </p:to>
                                    </p:set>
                                  </p:childTnLst>
                                </p:cTn>
                              </p:par>
                            </p:childTnLst>
                          </p:cTn>
                        </p:par>
                      </p:childTnLst>
                    </p:cTn>
                  </p:par>
                  <p:par>
                    <p:cTn id="3892" fill="hold">
                      <p:stCondLst>
                        <p:cond delay="indefinite"/>
                      </p:stCondLst>
                      <p:childTnLst>
                        <p:par>
                          <p:cTn id="3893" fill="hold">
                            <p:stCondLst>
                              <p:cond delay="0"/>
                            </p:stCondLst>
                            <p:childTnLst>
                              <p:par>
                                <p:cTn id="3894" nodeType="clickEffect" fill="hold" presetClass="entr" presetID="1">
                                  <p:stCondLst>
                                    <p:cond delay="0"/>
                                  </p:stCondLst>
                                  <p:childTnLst>
                                    <p:set>
                                      <p:cBhvr>
                                        <p:cTn id="3895" dur="1" fill="hold">
                                          <p:stCondLst>
                                            <p:cond delay="0"/>
                                          </p:stCondLst>
                                        </p:cTn>
                                        <p:tgtEl>
                                          <p:spTgt spid="63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Effetti dell’ipertestualità 3</a:t>
            </a:r>
            <a:endParaRPr b="1" lang="it-IT" sz="3900" spc="-1" strike="noStrike">
              <a:solidFill>
                <a:srgbClr val="330066"/>
              </a:solidFill>
              <a:latin typeface="Arial"/>
            </a:endParaRPr>
          </a:p>
        </p:txBody>
      </p:sp>
      <p:sp>
        <p:nvSpPr>
          <p:cNvPr id="234"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Mutazione del rapporto comunicativo:</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lvl="3" marL="1280880" indent="-291960">
              <a:spcBef>
                <a:spcPts val="697"/>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a:t>
            </a:r>
            <a:r>
              <a:rPr b="0" lang="it-IT" sz="2800" spc="-1" strike="noStrike">
                <a:solidFill>
                  <a:srgbClr val="ff6600"/>
                </a:solidFill>
                <a:latin typeface="Arial"/>
              </a:rPr>
              <a:t>Freddezza” del linguaggio come assenza di elementi emotivi (condizioni precomunicative). </a:t>
            </a:r>
            <a:endParaRPr b="0" lang="it-IT" sz="2800" spc="-1" strike="noStrike">
              <a:solidFill>
                <a:srgbClr val="ff6600"/>
              </a:solidFill>
              <a:latin typeface="Arial"/>
            </a:endParaRPr>
          </a:p>
          <a:p>
            <a:pPr lvl="3" marL="1280880" indent="-291960">
              <a:spcBef>
                <a:spcPts val="697"/>
              </a:spcBef>
              <a:tabLst>
                <a:tab algn="l" pos="0"/>
                <a:tab algn="l" pos="1828800"/>
                <a:tab algn="l" pos="2743200"/>
                <a:tab algn="l" pos="3657600"/>
                <a:tab algn="l" pos="4572000"/>
                <a:tab algn="l" pos="5486400"/>
                <a:tab algn="l" pos="6400800"/>
                <a:tab algn="l" pos="7315200"/>
                <a:tab algn="l" pos="8229600"/>
                <a:tab algn="l" pos="9144000"/>
                <a:tab algn="l" pos="10058400"/>
              </a:tabLst>
            </a:pPr>
            <a:endParaRPr b="0" lang="it-IT" sz="2800" spc="-1" strike="noStrike">
              <a:solidFill>
                <a:srgbClr val="ff6600"/>
              </a:solidFill>
              <a:latin typeface="Arial"/>
            </a:endParaRPr>
          </a:p>
          <a:p>
            <a:pPr lvl="3" marL="1280880" indent="-291960">
              <a:spcBef>
                <a:spcPts val="697"/>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ff6600"/>
                </a:solidFill>
                <a:latin typeface="Arial"/>
              </a:rPr>
              <a:t>Viene meno la vitalità del rapporto comunicativo tra “dialoganti” (insegnanti e allievi).</a:t>
            </a:r>
            <a:endParaRPr b="0" lang="it-IT" sz="2800" spc="-1" strike="noStrike">
              <a:solidFill>
                <a:srgbClr val="ff6600"/>
              </a:solidFill>
              <a:latin typeface="Arial"/>
            </a:endParaRPr>
          </a:p>
        </p:txBody>
      </p:sp>
    </p:spTree>
  </p:cSld>
  <p:transition>
    <p:wedge/>
  </p:transition>
  <p:timing>
    <p:tnLst>
      <p:par>
        <p:cTn id="341" dur="indefinite" restart="never" nodeType="tmRoot">
          <p:childTnLst>
            <p:seq>
              <p:cTn id="342" dur="indefinite" nodeType="mainSeq">
                <p:childTnLst>
                  <p:par>
                    <p:cTn id="343" fill="hold">
                      <p:stCondLst>
                        <p:cond delay="0"/>
                      </p:stCondLst>
                      <p:childTnLst>
                        <p:par>
                          <p:cTn id="344" fill="hold">
                            <p:stCondLst>
                              <p:cond delay="0"/>
                            </p:stCondLst>
                            <p:childTnLst>
                              <p:par>
                                <p:cTn id="345" nodeType="afterEffect" fill="hold" presetClass="entr" presetID="24">
                                  <p:stCondLst>
                                    <p:cond delay="0"/>
                                  </p:stCondLst>
                                  <p:childTnLst>
                                    <p:set>
                                      <p:cBhvr>
                                        <p:cTn id="346" dur="1" fill="hold">
                                          <p:stCondLst>
                                            <p:cond delay="0"/>
                                          </p:stCondLst>
                                        </p:cTn>
                                        <p:tgtEl>
                                          <p:spTgt spid="233"/>
                                        </p:tgtEl>
                                        <p:attrNameLst>
                                          <p:attrName>style.visibility</p:attrName>
                                        </p:attrNameLst>
                                      </p:cBhvr>
                                      <p:to>
                                        <p:strVal val="visible"/>
                                      </p:to>
                                    </p:set>
                                    <p:animEffect filter="fade" transition="in">
                                      <p:cBhvr additive="repl">
                                        <p:cTn id="347" dur="2000"/>
                                        <p:tgtEl>
                                          <p:spTgt spid="233"/>
                                        </p:tgtEl>
                                      </p:cBhvr>
                                    </p:animEffect>
                                    <p:anim calcmode="lin" valueType="num">
                                      <p:cBhvr additive="repl">
                                        <p:cTn id="348" dur="2000" fill="hold"/>
                                        <p:tgtEl>
                                          <p:spTgt spid="233"/>
                                        </p:tgtEl>
                                        <p:attrNameLst>
                                          <p:attrName>ppt_w</p:attrName>
                                        </p:attrNameLst>
                                      </p:cBhvr>
                                      <p:tavLst>
                                        <p:tav fmla="width*sin(2.5*pi*$)" tm="0">
                                          <p:val>
                                            <p:strVal val="0"/>
                                          </p:val>
                                        </p:tav>
                                        <p:tav fmla="width*sin(2.5*pi*$)" tm="100000">
                                          <p:val>
                                            <p:strVal val="1"/>
                                          </p:val>
                                        </p:tav>
                                      </p:tavLst>
                                    </p:anim>
                                    <p:anim calcmode="lin" valueType="num">
                                      <p:cBhvr additive="repl">
                                        <p:cTn id="349" dur="2000" fill="hold"/>
                                        <p:tgtEl>
                                          <p:spTgt spid="233"/>
                                        </p:tgtEl>
                                        <p:attrNameLst>
                                          <p:attrName>ppt_h</p:attrName>
                                        </p:attrNameLst>
                                      </p:cBhvr>
                                      <p:tavLst>
                                        <p:tav tm="0">
                                          <p:val>
                                            <p:strVal val="#ppt_h"/>
                                          </p:val>
                                        </p:tav>
                                        <p:tav tm="100000">
                                          <p:val>
                                            <p:strVal val="#ppt_h"/>
                                          </p:val>
                                        </p:tav>
                                      </p:tavLst>
                                    </p:anim>
                                  </p:childTnLst>
                                </p:cTn>
                              </p:par>
                            </p:childTnLst>
                          </p:cTn>
                        </p:par>
                      </p:childTnLst>
                    </p:cTn>
                  </p:par>
                  <p:par>
                    <p:cTn id="350" fill="hold">
                      <p:stCondLst>
                        <p:cond delay="indefinite"/>
                      </p:stCondLst>
                      <p:childTnLst>
                        <p:par>
                          <p:cTn id="351" fill="hold">
                            <p:stCondLst>
                              <p:cond delay="0"/>
                            </p:stCondLst>
                            <p:childTnLst>
                              <p:par>
                                <p:cTn id="352" nodeType="clickEffect" fill="hold" presetClass="entr" presetID="1">
                                  <p:stCondLst>
                                    <p:cond delay="0"/>
                                  </p:stCondLst>
                                  <p:childTnLst>
                                    <p:set>
                                      <p:cBhvr>
                                        <p:cTn id="353"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354" fill="hold">
                      <p:stCondLst>
                        <p:cond delay="indefinite"/>
                      </p:stCondLst>
                      <p:childTnLst>
                        <p:par>
                          <p:cTn id="355" fill="hold">
                            <p:stCondLst>
                              <p:cond delay="0"/>
                            </p:stCondLst>
                            <p:childTnLst>
                              <p:par>
                                <p:cTn id="356" nodeType="clickEffect" fill="hold" presetClass="entr" presetID="1">
                                  <p:stCondLst>
                                    <p:cond delay="0"/>
                                  </p:stCondLst>
                                  <p:childTnLst>
                                    <p:set>
                                      <p:cBhvr>
                                        <p:cTn id="357" dur="1" fill="hold">
                                          <p:stCondLst>
                                            <p:cond delay="0"/>
                                          </p:stCondLst>
                                        </p:cTn>
                                        <p:tgtEl>
                                          <p:spTgt spid="234">
                                            <p:txEl>
                                              <p:pRg st="2" end="2"/>
                                            </p:txEl>
                                          </p:spTgt>
                                        </p:tgtEl>
                                        <p:attrNameLst>
                                          <p:attrName>style.visibility</p:attrName>
                                        </p:attrNameLst>
                                      </p:cBhvr>
                                      <p:to>
                                        <p:strVal val="visible"/>
                                      </p:to>
                                    </p:set>
                                  </p:childTnLst>
                                </p:cTn>
                              </p:par>
                              <p:par>
                                <p:cTn id="358" nodeType="withEffect" fill="hold" presetClass="entr" presetID="1">
                                  <p:stCondLst>
                                    <p:cond delay="0"/>
                                  </p:stCondLst>
                                  <p:childTnLst>
                                    <p:set>
                                      <p:cBhvr>
                                        <p:cTn id="359" dur="1" fill="hold">
                                          <p:stCondLst>
                                            <p:cond delay="0"/>
                                          </p:stCondLst>
                                        </p:cTn>
                                        <p:tgtEl>
                                          <p:spTgt spid="23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1" name="TextShape 1"/>
          <p:cNvSpPr txBox="1"/>
          <p:nvPr/>
        </p:nvSpPr>
        <p:spPr>
          <a:xfrm>
            <a:off x="457200" y="304560"/>
            <a:ext cx="7283520" cy="747720"/>
          </a:xfrm>
          <a:prstGeom prst="rect">
            <a:avLst/>
          </a:prstGeom>
          <a:noFill/>
          <a:ln w="0">
            <a:noFill/>
          </a:ln>
        </p:spPr>
        <p:txBody>
          <a:bodyPr lIns="90000" rIns="90000" tIns="46800" bIns="46800" anchor="b">
            <a:noAutofit/>
          </a:bodyPr>
          <a:p>
            <a:pP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Il lavoro ipertestuale: </a:t>
            </a:r>
            <a:br/>
            <a:r>
              <a:rPr b="1" lang="it-IT" sz="3500" spc="-1" strike="noStrike">
                <a:solidFill>
                  <a:srgbClr val="330066"/>
                </a:solidFill>
                <a:latin typeface="Arial"/>
              </a:rPr>
              <a:t>punti di forza</a:t>
            </a:r>
            <a:endParaRPr b="1" lang="it-IT" sz="3500" spc="-1" strike="noStrike">
              <a:solidFill>
                <a:srgbClr val="330066"/>
              </a:solidFill>
              <a:latin typeface="Arial"/>
            </a:endParaRPr>
          </a:p>
        </p:txBody>
      </p:sp>
      <p:sp>
        <p:nvSpPr>
          <p:cNvPr id="632" name="TextShape 2"/>
          <p:cNvSpPr txBox="1"/>
          <p:nvPr/>
        </p:nvSpPr>
        <p:spPr>
          <a:xfrm>
            <a:off x="468360" y="1557360"/>
            <a:ext cx="8229600" cy="4967280"/>
          </a:xfrm>
          <a:prstGeom prst="rect">
            <a:avLst/>
          </a:prstGeom>
          <a:noFill/>
          <a:ln w="0">
            <a:noFill/>
          </a:ln>
        </p:spPr>
        <p:txBody>
          <a:bodyPr lIns="90000" rIns="90000" tIns="46800" bIns="46800">
            <a:normAutofit/>
          </a:bodyPr>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008080"/>
                </a:solidFill>
                <a:uFillTx/>
                <a:latin typeface="Arial"/>
              </a:rPr>
              <a:t>Accresce la significatività dei contenuti</a:t>
            </a:r>
            <a:endParaRPr b="0" lang="it-IT" sz="23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Trattazione completa dell’unità didattica (diverse </a:t>
            </a:r>
            <a:r>
              <a:rPr b="0" i="1" lang="it-IT" sz="2000" spc="-1" strike="noStrike">
                <a:solidFill>
                  <a:srgbClr val="ff6600"/>
                </a:solidFill>
                <a:latin typeface="Arial"/>
              </a:rPr>
              <a:t>lessie</a:t>
            </a:r>
            <a:r>
              <a:rPr b="0" lang="it-IT" sz="2000" spc="-1" strike="noStrike">
                <a:solidFill>
                  <a:srgbClr val="ff6600"/>
                </a:solidFill>
                <a:latin typeface="Arial"/>
              </a:rPr>
              <a:t> coordinate esauriscono l’argomento).</a:t>
            </a:r>
            <a:endParaRPr b="0" lang="it-IT" sz="2000" spc="-1" strike="noStrike">
              <a:solidFill>
                <a:srgbClr val="ff6600"/>
              </a:solidFill>
              <a:latin typeface="Arial"/>
            </a:endParaRPr>
          </a:p>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008080"/>
                </a:solidFill>
                <a:uFillTx/>
                <a:latin typeface="Arial"/>
              </a:rPr>
              <a:t>Favorisce processi cognitivi di tipo associativo</a:t>
            </a:r>
            <a:endParaRPr b="0" lang="it-IT" sz="23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Elaborazione di mappe concettuali con ricerca e analisi dei </a:t>
            </a:r>
            <a:r>
              <a:rPr b="0" i="1" lang="it-IT" sz="2000" spc="-1" strike="noStrike">
                <a:solidFill>
                  <a:srgbClr val="ff6600"/>
                </a:solidFill>
                <a:latin typeface="Arial"/>
              </a:rPr>
              <a:t>links.</a:t>
            </a:r>
            <a:endParaRPr b="0" lang="it-IT" sz="2000" spc="-1" strike="noStrike">
              <a:solidFill>
                <a:srgbClr val="ff6600"/>
              </a:solidFill>
              <a:latin typeface="Arial"/>
            </a:endParaRPr>
          </a:p>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008080"/>
                </a:solidFill>
                <a:uFillTx/>
                <a:latin typeface="Arial"/>
              </a:rPr>
              <a:t>Sviluppa l'interazione e cooperazione educativa</a:t>
            </a:r>
            <a:endParaRPr b="0" lang="it-IT" sz="23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Lavoro in gruppo, articolazione di compiti, controllo, </a:t>
            </a:r>
            <a:r>
              <a:rPr b="0" i="1" lang="it-IT" sz="2000" spc="-1" strike="noStrike">
                <a:solidFill>
                  <a:srgbClr val="ff6600"/>
                </a:solidFill>
                <a:latin typeface="Arial"/>
              </a:rPr>
              <a:t>diary, </a:t>
            </a:r>
            <a:r>
              <a:rPr b="0" lang="it-IT" sz="2000" spc="-1" strike="noStrike">
                <a:solidFill>
                  <a:srgbClr val="ff6600"/>
                </a:solidFill>
                <a:latin typeface="Arial"/>
              </a:rPr>
              <a:t>commento.</a:t>
            </a:r>
            <a:endParaRPr b="0" lang="it-IT" sz="2000" spc="-1" strike="noStrike">
              <a:solidFill>
                <a:srgbClr val="ff6600"/>
              </a:solidFill>
              <a:latin typeface="Arial"/>
            </a:endParaRPr>
          </a:p>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008080"/>
                </a:solidFill>
                <a:uFillTx/>
                <a:latin typeface="Arial"/>
              </a:rPr>
              <a:t>Integra  diversi “linguaggi”</a:t>
            </a:r>
            <a:endParaRPr b="0" lang="it-IT" sz="23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Tesi, immagini, filmati, voci che rafforzano il discorso.</a:t>
            </a:r>
            <a:endParaRPr b="0" lang="it-IT" sz="2000" spc="-1" strike="noStrike">
              <a:solidFill>
                <a:srgbClr val="ff6600"/>
              </a:solidFill>
              <a:latin typeface="Arial"/>
            </a:endParaRPr>
          </a:p>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008080"/>
                </a:solidFill>
                <a:uFillTx/>
                <a:latin typeface="Arial"/>
              </a:rPr>
              <a:t>Sviluppa la riflessione “metacognitiva”</a:t>
            </a:r>
            <a:endParaRPr b="0" lang="it-IT" sz="23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Riflessione si “cosa” si fa, “come” si fa, “quali” risultati si ottengono.</a:t>
            </a:r>
            <a:endParaRPr b="0" lang="it-IT" sz="2000" spc="-1" strike="noStrike">
              <a:solidFill>
                <a:srgbClr val="ff6600"/>
              </a:solidFill>
              <a:latin typeface="Arial"/>
            </a:endParaRPr>
          </a:p>
        </p:txBody>
      </p:sp>
    </p:spTree>
  </p:cSld>
  <p:transition>
    <p:wedge/>
  </p:transition>
  <p:timing>
    <p:tnLst>
      <p:par>
        <p:cTn id="3896" dur="indefinite" restart="never" nodeType="tmRoot">
          <p:childTnLst>
            <p:seq>
              <p:cTn id="3897" dur="indefinite" nodeType="mainSeq">
                <p:childTnLst>
                  <p:par>
                    <p:cTn id="3898" fill="hold">
                      <p:stCondLst>
                        <p:cond delay="0"/>
                      </p:stCondLst>
                      <p:childTnLst>
                        <p:par>
                          <p:cTn id="3899" fill="hold">
                            <p:stCondLst>
                              <p:cond delay="0"/>
                            </p:stCondLst>
                            <p:childTnLst>
                              <p:par>
                                <p:cTn id="3900" nodeType="afterEffect" fill="hold" presetClass="entr" presetID="24">
                                  <p:stCondLst>
                                    <p:cond delay="0"/>
                                  </p:stCondLst>
                                  <p:childTnLst>
                                    <p:set>
                                      <p:cBhvr>
                                        <p:cTn id="3901" dur="1" fill="hold">
                                          <p:stCondLst>
                                            <p:cond delay="0"/>
                                          </p:stCondLst>
                                        </p:cTn>
                                        <p:tgtEl>
                                          <p:spTgt spid="631"/>
                                        </p:tgtEl>
                                        <p:attrNameLst>
                                          <p:attrName>style.visibility</p:attrName>
                                        </p:attrNameLst>
                                      </p:cBhvr>
                                      <p:to>
                                        <p:strVal val="visible"/>
                                      </p:to>
                                    </p:set>
                                    <p:animEffect filter="fade" transition="in">
                                      <p:cBhvr additive="repl">
                                        <p:cTn id="3902" dur="1000"/>
                                        <p:tgtEl>
                                          <p:spTgt spid="631"/>
                                        </p:tgtEl>
                                      </p:cBhvr>
                                    </p:animEffect>
                                    <p:anim calcmode="lin" valueType="num">
                                      <p:cBhvr additive="repl">
                                        <p:cTn id="3903" dur="1000" fill="hold"/>
                                        <p:tgtEl>
                                          <p:spTgt spid="631"/>
                                        </p:tgtEl>
                                        <p:attrNameLst>
                                          <p:attrName>ppt_x</p:attrName>
                                        </p:attrNameLst>
                                      </p:cBhvr>
                                      <p:tavLst>
                                        <p:tav tm="0">
                                          <p:val>
                                            <p:strVal val="#ppt_x"/>
                                          </p:val>
                                        </p:tav>
                                        <p:tav tm="100000">
                                          <p:val>
                                            <p:strVal val="#ppt_x"/>
                                          </p:val>
                                        </p:tav>
                                      </p:tavLst>
                                    </p:anim>
                                    <p:anim calcmode="lin" valueType="num">
                                      <p:cBhvr additive="repl">
                                        <p:cTn id="3904" dur="1000" fill="hold"/>
                                        <p:tgtEl>
                                          <p:spTgt spid="631"/>
                                        </p:tgtEl>
                                        <p:attrNameLst>
                                          <p:attrName>ppt_y</p:attrName>
                                        </p:attrNameLst>
                                      </p:cBhvr>
                                      <p:tavLst>
                                        <p:tav tm="0">
                                          <p:val>
                                            <p:strVal val="#ppt_y-.1"/>
                                          </p:val>
                                        </p:tav>
                                        <p:tav tm="100000">
                                          <p:val>
                                            <p:strVal val="#ppt_y"/>
                                          </p:val>
                                        </p:tav>
                                      </p:tavLst>
                                    </p:anim>
                                  </p:childTnLst>
                                </p:cTn>
                              </p:par>
                            </p:childTnLst>
                          </p:cTn>
                        </p:par>
                      </p:childTnLst>
                    </p:cTn>
                  </p:par>
                  <p:par>
                    <p:cTn id="3905" fill="hold">
                      <p:stCondLst>
                        <p:cond delay="indefinite"/>
                      </p:stCondLst>
                      <p:childTnLst>
                        <p:par>
                          <p:cTn id="3906" fill="hold">
                            <p:stCondLst>
                              <p:cond delay="0"/>
                            </p:stCondLst>
                            <p:childTnLst>
                              <p:par>
                                <p:cTn id="3907" nodeType="clickEffect" fill="hold" presetClass="entr" presetID="1">
                                  <p:stCondLst>
                                    <p:cond delay="0"/>
                                  </p:stCondLst>
                                  <p:childTnLst>
                                    <p:set>
                                      <p:cBhvr>
                                        <p:cTn id="3908" dur="1" fill="hold">
                                          <p:stCondLst>
                                            <p:cond delay="0"/>
                                          </p:stCondLst>
                                        </p:cTn>
                                        <p:tgtEl>
                                          <p:spTgt spid="632">
                                            <p:txEl>
                                              <p:pRg st="0" end="0"/>
                                            </p:txEl>
                                          </p:spTgt>
                                        </p:tgtEl>
                                        <p:attrNameLst>
                                          <p:attrName>style.visibility</p:attrName>
                                        </p:attrNameLst>
                                      </p:cBhvr>
                                      <p:to>
                                        <p:strVal val="visible"/>
                                      </p:to>
                                    </p:set>
                                  </p:childTnLst>
                                </p:cTn>
                              </p:par>
                            </p:childTnLst>
                          </p:cTn>
                        </p:par>
                      </p:childTnLst>
                    </p:cTn>
                  </p:par>
                  <p:par>
                    <p:cTn id="3909" fill="hold">
                      <p:stCondLst>
                        <p:cond delay="indefinite"/>
                      </p:stCondLst>
                      <p:childTnLst>
                        <p:par>
                          <p:cTn id="3910" fill="hold">
                            <p:stCondLst>
                              <p:cond delay="0"/>
                            </p:stCondLst>
                            <p:childTnLst>
                              <p:par>
                                <p:cTn id="3911" nodeType="clickEffect" fill="hold" presetClass="entr" presetID="1">
                                  <p:stCondLst>
                                    <p:cond delay="0"/>
                                  </p:stCondLst>
                                  <p:childTnLst>
                                    <p:set>
                                      <p:cBhvr>
                                        <p:cTn id="3912" dur="1" fill="hold">
                                          <p:stCondLst>
                                            <p:cond delay="0"/>
                                          </p:stCondLst>
                                        </p:cTn>
                                        <p:tgtEl>
                                          <p:spTgt spid="632">
                                            <p:txEl>
                                              <p:pRg st="1" end="1"/>
                                            </p:txEl>
                                          </p:spTgt>
                                        </p:tgtEl>
                                        <p:attrNameLst>
                                          <p:attrName>style.visibility</p:attrName>
                                        </p:attrNameLst>
                                      </p:cBhvr>
                                      <p:to>
                                        <p:strVal val="visible"/>
                                      </p:to>
                                    </p:set>
                                  </p:childTnLst>
                                </p:cTn>
                              </p:par>
                            </p:childTnLst>
                          </p:cTn>
                        </p:par>
                      </p:childTnLst>
                    </p:cTn>
                  </p:par>
                  <p:par>
                    <p:cTn id="3913" fill="hold">
                      <p:stCondLst>
                        <p:cond delay="indefinite"/>
                      </p:stCondLst>
                      <p:childTnLst>
                        <p:par>
                          <p:cTn id="3914" fill="hold">
                            <p:stCondLst>
                              <p:cond delay="0"/>
                            </p:stCondLst>
                            <p:childTnLst>
                              <p:par>
                                <p:cTn id="3915" nodeType="clickEffect" fill="hold" presetClass="entr" presetID="1">
                                  <p:stCondLst>
                                    <p:cond delay="0"/>
                                  </p:stCondLst>
                                  <p:childTnLst>
                                    <p:set>
                                      <p:cBhvr>
                                        <p:cTn id="3916" dur="1" fill="hold">
                                          <p:stCondLst>
                                            <p:cond delay="0"/>
                                          </p:stCondLst>
                                        </p:cTn>
                                        <p:tgtEl>
                                          <p:spTgt spid="632">
                                            <p:txEl>
                                              <p:pRg st="2" end="2"/>
                                            </p:txEl>
                                          </p:spTgt>
                                        </p:tgtEl>
                                        <p:attrNameLst>
                                          <p:attrName>style.visibility</p:attrName>
                                        </p:attrNameLst>
                                      </p:cBhvr>
                                      <p:to>
                                        <p:strVal val="visible"/>
                                      </p:to>
                                    </p:set>
                                  </p:childTnLst>
                                </p:cTn>
                              </p:par>
                              <p:par>
                                <p:cTn id="3917" nodeType="withEffect" fill="hold" presetClass="entr" presetID="1">
                                  <p:stCondLst>
                                    <p:cond delay="0"/>
                                  </p:stCondLst>
                                  <p:childTnLst>
                                    <p:set>
                                      <p:cBhvr>
                                        <p:cTn id="3918" dur="1" fill="hold">
                                          <p:stCondLst>
                                            <p:cond delay="0"/>
                                          </p:stCondLst>
                                        </p:cTn>
                                        <p:tgtEl>
                                          <p:spTgt spid="632">
                                            <p:txEl>
                                              <p:pRg st="3" end="3"/>
                                            </p:txEl>
                                          </p:spTgt>
                                        </p:tgtEl>
                                        <p:attrNameLst>
                                          <p:attrName>style.visibility</p:attrName>
                                        </p:attrNameLst>
                                      </p:cBhvr>
                                      <p:to>
                                        <p:strVal val="visible"/>
                                      </p:to>
                                    </p:set>
                                  </p:childTnLst>
                                </p:cTn>
                              </p:par>
                            </p:childTnLst>
                          </p:cTn>
                        </p:par>
                      </p:childTnLst>
                    </p:cTn>
                  </p:par>
                  <p:par>
                    <p:cTn id="3919" fill="hold">
                      <p:stCondLst>
                        <p:cond delay="indefinite"/>
                      </p:stCondLst>
                      <p:childTnLst>
                        <p:par>
                          <p:cTn id="3920" fill="hold">
                            <p:stCondLst>
                              <p:cond delay="0"/>
                            </p:stCondLst>
                            <p:childTnLst>
                              <p:par>
                                <p:cTn id="3921" nodeType="clickEffect" fill="hold" presetClass="entr" presetID="1">
                                  <p:stCondLst>
                                    <p:cond delay="0"/>
                                  </p:stCondLst>
                                  <p:childTnLst>
                                    <p:set>
                                      <p:cBhvr>
                                        <p:cTn id="3922" dur="1" fill="hold">
                                          <p:stCondLst>
                                            <p:cond delay="0"/>
                                          </p:stCondLst>
                                        </p:cTn>
                                        <p:tgtEl>
                                          <p:spTgt spid="632">
                                            <p:txEl>
                                              <p:pRg st="4" end="4"/>
                                            </p:txEl>
                                          </p:spTgt>
                                        </p:tgtEl>
                                        <p:attrNameLst>
                                          <p:attrName>style.visibility</p:attrName>
                                        </p:attrNameLst>
                                      </p:cBhvr>
                                      <p:to>
                                        <p:strVal val="visible"/>
                                      </p:to>
                                    </p:set>
                                  </p:childTnLst>
                                </p:cTn>
                              </p:par>
                              <p:par>
                                <p:cTn id="3923" nodeType="withEffect" fill="hold" presetClass="entr" presetID="1">
                                  <p:stCondLst>
                                    <p:cond delay="0"/>
                                  </p:stCondLst>
                                  <p:childTnLst>
                                    <p:set>
                                      <p:cBhvr>
                                        <p:cTn id="3924" dur="1" fill="hold">
                                          <p:stCondLst>
                                            <p:cond delay="0"/>
                                          </p:stCondLst>
                                        </p:cTn>
                                        <p:tgtEl>
                                          <p:spTgt spid="632">
                                            <p:txEl>
                                              <p:pRg st="5" end="5"/>
                                            </p:txEl>
                                          </p:spTgt>
                                        </p:tgtEl>
                                        <p:attrNameLst>
                                          <p:attrName>style.visibility</p:attrName>
                                        </p:attrNameLst>
                                      </p:cBhvr>
                                      <p:to>
                                        <p:strVal val="visible"/>
                                      </p:to>
                                    </p:set>
                                  </p:childTnLst>
                                </p:cTn>
                              </p:par>
                            </p:childTnLst>
                          </p:cTn>
                        </p:par>
                      </p:childTnLst>
                    </p:cTn>
                  </p:par>
                  <p:par>
                    <p:cTn id="3925" fill="hold">
                      <p:stCondLst>
                        <p:cond delay="indefinite"/>
                      </p:stCondLst>
                      <p:childTnLst>
                        <p:par>
                          <p:cTn id="3926" fill="hold">
                            <p:stCondLst>
                              <p:cond delay="0"/>
                            </p:stCondLst>
                            <p:childTnLst>
                              <p:par>
                                <p:cTn id="3927" nodeType="clickEffect" fill="hold" presetClass="entr" presetID="1">
                                  <p:stCondLst>
                                    <p:cond delay="0"/>
                                  </p:stCondLst>
                                  <p:childTnLst>
                                    <p:set>
                                      <p:cBhvr>
                                        <p:cTn id="3928" dur="1" fill="hold">
                                          <p:stCondLst>
                                            <p:cond delay="0"/>
                                          </p:stCondLst>
                                        </p:cTn>
                                        <p:tgtEl>
                                          <p:spTgt spid="632">
                                            <p:txEl>
                                              <p:pRg st="6" end="6"/>
                                            </p:txEl>
                                          </p:spTgt>
                                        </p:tgtEl>
                                        <p:attrNameLst>
                                          <p:attrName>style.visibility</p:attrName>
                                        </p:attrNameLst>
                                      </p:cBhvr>
                                      <p:to>
                                        <p:strVal val="visible"/>
                                      </p:to>
                                    </p:set>
                                  </p:childTnLst>
                                </p:cTn>
                              </p:par>
                              <p:par>
                                <p:cTn id="3929" nodeType="withEffect" fill="hold" presetClass="entr" presetID="1">
                                  <p:stCondLst>
                                    <p:cond delay="0"/>
                                  </p:stCondLst>
                                  <p:childTnLst>
                                    <p:set>
                                      <p:cBhvr>
                                        <p:cTn id="3930" dur="1" fill="hold">
                                          <p:stCondLst>
                                            <p:cond delay="0"/>
                                          </p:stCondLst>
                                        </p:cTn>
                                        <p:tgtEl>
                                          <p:spTgt spid="632">
                                            <p:txEl>
                                              <p:pRg st="7" end="7"/>
                                            </p:txEl>
                                          </p:spTgt>
                                        </p:tgtEl>
                                        <p:attrNameLst>
                                          <p:attrName>style.visibility</p:attrName>
                                        </p:attrNameLst>
                                      </p:cBhvr>
                                      <p:to>
                                        <p:strVal val="visible"/>
                                      </p:to>
                                    </p:set>
                                  </p:childTnLst>
                                </p:cTn>
                              </p:par>
                            </p:childTnLst>
                          </p:cTn>
                        </p:par>
                      </p:childTnLst>
                    </p:cTn>
                  </p:par>
                  <p:par>
                    <p:cTn id="3931" fill="hold">
                      <p:stCondLst>
                        <p:cond delay="indefinite"/>
                      </p:stCondLst>
                      <p:childTnLst>
                        <p:par>
                          <p:cTn id="3932" fill="hold">
                            <p:stCondLst>
                              <p:cond delay="0"/>
                            </p:stCondLst>
                            <p:childTnLst>
                              <p:par>
                                <p:cTn id="3933" nodeType="clickEffect" fill="hold" presetClass="entr" presetID="1">
                                  <p:stCondLst>
                                    <p:cond delay="0"/>
                                  </p:stCondLst>
                                  <p:childTnLst>
                                    <p:set>
                                      <p:cBhvr>
                                        <p:cTn id="3934" dur="1" fill="hold">
                                          <p:stCondLst>
                                            <p:cond delay="0"/>
                                          </p:stCondLst>
                                        </p:cTn>
                                        <p:tgtEl>
                                          <p:spTgt spid="632">
                                            <p:txEl>
                                              <p:pRg st="8" end="8"/>
                                            </p:txEl>
                                          </p:spTgt>
                                        </p:tgtEl>
                                        <p:attrNameLst>
                                          <p:attrName>style.visibility</p:attrName>
                                        </p:attrNameLst>
                                      </p:cBhvr>
                                      <p:to>
                                        <p:strVal val="visible"/>
                                      </p:to>
                                    </p:set>
                                  </p:childTnLst>
                                </p:cTn>
                              </p:par>
                              <p:par>
                                <p:cTn id="3935" nodeType="withEffect" fill="hold" presetClass="entr" presetID="1">
                                  <p:stCondLst>
                                    <p:cond delay="0"/>
                                  </p:stCondLst>
                                  <p:childTnLst>
                                    <p:set>
                                      <p:cBhvr>
                                        <p:cTn id="3936" dur="1" fill="hold">
                                          <p:stCondLst>
                                            <p:cond delay="0"/>
                                          </p:stCondLst>
                                        </p:cTn>
                                        <p:tgtEl>
                                          <p:spTgt spid="632">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3" name="TextShape 1"/>
          <p:cNvSpPr txBox="1"/>
          <p:nvPr/>
        </p:nvSpPr>
        <p:spPr>
          <a:xfrm>
            <a:off x="466560" y="333000"/>
            <a:ext cx="7452000" cy="1079640"/>
          </a:xfrm>
          <a:prstGeom prst="rect">
            <a:avLst/>
          </a:prstGeom>
          <a:noFill/>
          <a:ln w="0">
            <a:noFill/>
          </a:ln>
        </p:spPr>
        <p:txBody>
          <a:bodyPr lIns="90000" rIns="90000" tIns="46800" bIns="46800" anchor="b">
            <a:no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Il lavoro ipertestuale: </a:t>
            </a:r>
            <a:br/>
            <a:r>
              <a:rPr b="1" lang="it-IT" sz="3900" spc="-1" strike="noStrike">
                <a:solidFill>
                  <a:srgbClr val="330066"/>
                </a:solidFill>
                <a:latin typeface="Arial"/>
              </a:rPr>
              <a:t>punti di debolezza</a:t>
            </a:r>
            <a:endParaRPr b="1" lang="it-IT" sz="3900" spc="-1" strike="noStrike">
              <a:solidFill>
                <a:srgbClr val="330066"/>
              </a:solidFill>
              <a:latin typeface="Arial"/>
            </a:endParaRPr>
          </a:p>
        </p:txBody>
      </p:sp>
      <p:sp>
        <p:nvSpPr>
          <p:cNvPr id="634" name="TextShape 2"/>
          <p:cNvSpPr txBox="1"/>
          <p:nvPr/>
        </p:nvSpPr>
        <p:spPr>
          <a:xfrm>
            <a:off x="209520" y="1844280"/>
            <a:ext cx="8610480" cy="4691160"/>
          </a:xfrm>
          <a:prstGeom prst="rect">
            <a:avLst/>
          </a:prstGeom>
          <a:noFill/>
          <a:ln w="0">
            <a:noFill/>
          </a:ln>
        </p:spPr>
        <p:txBody>
          <a:bodyPr lIns="90000" rIns="90000" tIns="46800" bIns="46800">
            <a:normAutofit/>
          </a:bodyPr>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008080"/>
                </a:solidFill>
                <a:uFillTx/>
                <a:latin typeface="Arial"/>
              </a:rPr>
              <a:t>Assenza o debolezza di una visione prospettica</a:t>
            </a:r>
            <a:endParaRPr b="0" lang="it-IT" sz="23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Estemporaneità, mancanza di legami con le finalità educative. </a:t>
            </a:r>
            <a:endParaRPr b="0" lang="it-IT" sz="2000" spc="-1" strike="noStrike">
              <a:solidFill>
                <a:srgbClr val="ff6600"/>
              </a:solidFill>
              <a:latin typeface="Arial"/>
            </a:endParaRPr>
          </a:p>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008080"/>
                </a:solidFill>
                <a:uFillTx/>
                <a:latin typeface="Arial"/>
              </a:rPr>
              <a:t>Dispersione e disorientamento cognitivo</a:t>
            </a:r>
            <a:endParaRPr b="0" lang="it-IT" sz="23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Frammentazione del discorso e mancanza di un chiaro ordine sequenziale.</a:t>
            </a:r>
            <a:endParaRPr b="0" lang="it-IT" sz="2000" spc="-1" strike="noStrike">
              <a:solidFill>
                <a:srgbClr val="ff6600"/>
              </a:solidFill>
              <a:latin typeface="Arial"/>
            </a:endParaRPr>
          </a:p>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008080"/>
                </a:solidFill>
                <a:uFillTx/>
                <a:latin typeface="Arial"/>
              </a:rPr>
              <a:t>Scarsa chiarezza sugli obiettivi dell’attività</a:t>
            </a:r>
            <a:endParaRPr b="0" lang="it-IT" sz="23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Gli alunni non sanno cosa si vuol fare e perché si usa quella tecnica.</a:t>
            </a:r>
            <a:endParaRPr b="0" lang="it-IT" sz="2000" spc="-1" strike="noStrike">
              <a:solidFill>
                <a:srgbClr val="ff6600"/>
              </a:solidFill>
              <a:latin typeface="Arial"/>
            </a:endParaRPr>
          </a:p>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008080"/>
                </a:solidFill>
                <a:uFillTx/>
                <a:latin typeface="Arial"/>
              </a:rPr>
              <a:t>Assenza di un sistema di valutazione dell’attività</a:t>
            </a:r>
            <a:endParaRPr b="0" lang="it-IT" sz="23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Nessuna valutazione sul processo e sui risultati.</a:t>
            </a:r>
            <a:endParaRPr b="0" lang="it-IT" sz="2000" spc="-1" strike="noStrike">
              <a:solidFill>
                <a:srgbClr val="ff6600"/>
              </a:solidFill>
              <a:latin typeface="Arial"/>
            </a:endParaRPr>
          </a:p>
          <a:p>
            <a:pPr marL="342720" indent="-342720">
              <a:spcBef>
                <a:spcPts val="5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u="sng">
                <a:solidFill>
                  <a:srgbClr val="008080"/>
                </a:solidFill>
                <a:uFillTx/>
                <a:latin typeface="Arial"/>
              </a:rPr>
              <a:t>Dispendio di tempo iniziale (apprendere tecniche)</a:t>
            </a:r>
            <a:endParaRPr b="0" lang="it-IT" sz="23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Scarsa conoscenza delle tecniche, difficoltà operative. </a:t>
            </a:r>
            <a:endParaRPr b="0" lang="it-IT" sz="2000" spc="-1" strike="noStrike">
              <a:solidFill>
                <a:srgbClr val="ff6600"/>
              </a:solidFill>
              <a:latin typeface="Arial"/>
            </a:endParaRPr>
          </a:p>
        </p:txBody>
      </p:sp>
    </p:spTree>
  </p:cSld>
  <p:transition>
    <p:wedge/>
  </p:transition>
  <p:timing>
    <p:tnLst>
      <p:par>
        <p:cTn id="3937" dur="indefinite" restart="never" nodeType="tmRoot">
          <p:childTnLst>
            <p:seq>
              <p:cTn id="3938" dur="indefinite" nodeType="mainSeq">
                <p:childTnLst>
                  <p:par>
                    <p:cTn id="3939" fill="hold">
                      <p:stCondLst>
                        <p:cond delay="0"/>
                      </p:stCondLst>
                      <p:childTnLst>
                        <p:par>
                          <p:cTn id="3940" fill="hold">
                            <p:stCondLst>
                              <p:cond delay="0"/>
                            </p:stCondLst>
                            <p:childTnLst>
                              <p:par>
                                <p:cTn id="3941" nodeType="afterEffect" fill="hold" presetClass="entr" presetID="24">
                                  <p:stCondLst>
                                    <p:cond delay="0"/>
                                  </p:stCondLst>
                                  <p:childTnLst>
                                    <p:set>
                                      <p:cBhvr>
                                        <p:cTn id="3942" dur="1" fill="hold">
                                          <p:stCondLst>
                                            <p:cond delay="0"/>
                                          </p:stCondLst>
                                        </p:cTn>
                                        <p:tgtEl>
                                          <p:spTgt spid="633"/>
                                        </p:tgtEl>
                                        <p:attrNameLst>
                                          <p:attrName>style.visibility</p:attrName>
                                        </p:attrNameLst>
                                      </p:cBhvr>
                                      <p:to>
                                        <p:strVal val="visible"/>
                                      </p:to>
                                    </p:set>
                                    <p:animEffect filter="fade" transition="in">
                                      <p:cBhvr additive="repl">
                                        <p:cTn id="3943" dur="1000"/>
                                        <p:tgtEl>
                                          <p:spTgt spid="633"/>
                                        </p:tgtEl>
                                      </p:cBhvr>
                                    </p:animEffect>
                                    <p:anim calcmode="lin" valueType="num">
                                      <p:cBhvr additive="repl">
                                        <p:cTn id="3944" dur="1000" fill="hold"/>
                                        <p:tgtEl>
                                          <p:spTgt spid="633"/>
                                        </p:tgtEl>
                                        <p:attrNameLst>
                                          <p:attrName>ppt_x</p:attrName>
                                        </p:attrNameLst>
                                      </p:cBhvr>
                                      <p:tavLst>
                                        <p:tav tm="0">
                                          <p:val>
                                            <p:strVal val="#ppt_x"/>
                                          </p:val>
                                        </p:tav>
                                        <p:tav tm="100000">
                                          <p:val>
                                            <p:strVal val="#ppt_x"/>
                                          </p:val>
                                        </p:tav>
                                      </p:tavLst>
                                    </p:anim>
                                    <p:anim calcmode="lin" valueType="num">
                                      <p:cBhvr additive="repl">
                                        <p:cTn id="3945" dur="1000" fill="hold"/>
                                        <p:tgtEl>
                                          <p:spTgt spid="633"/>
                                        </p:tgtEl>
                                        <p:attrNameLst>
                                          <p:attrName>ppt_y</p:attrName>
                                        </p:attrNameLst>
                                      </p:cBhvr>
                                      <p:tavLst>
                                        <p:tav tm="0">
                                          <p:val>
                                            <p:strVal val="#ppt_y+.1"/>
                                          </p:val>
                                        </p:tav>
                                        <p:tav tm="100000">
                                          <p:val>
                                            <p:strVal val="#ppt_y"/>
                                          </p:val>
                                        </p:tav>
                                      </p:tavLst>
                                    </p:anim>
                                  </p:childTnLst>
                                </p:cTn>
                              </p:par>
                            </p:childTnLst>
                          </p:cTn>
                        </p:par>
                      </p:childTnLst>
                    </p:cTn>
                  </p:par>
                  <p:par>
                    <p:cTn id="3946" fill="hold">
                      <p:stCondLst>
                        <p:cond delay="indefinite"/>
                      </p:stCondLst>
                      <p:childTnLst>
                        <p:par>
                          <p:cTn id="3947" fill="hold">
                            <p:stCondLst>
                              <p:cond delay="0"/>
                            </p:stCondLst>
                            <p:childTnLst>
                              <p:par>
                                <p:cTn id="3948" nodeType="clickEffect" fill="hold" presetClass="entr" presetID="1">
                                  <p:stCondLst>
                                    <p:cond delay="0"/>
                                  </p:stCondLst>
                                  <p:childTnLst>
                                    <p:set>
                                      <p:cBhvr>
                                        <p:cTn id="3949" dur="1" fill="hold">
                                          <p:stCondLst>
                                            <p:cond delay="0"/>
                                          </p:stCondLst>
                                        </p:cTn>
                                        <p:tgtEl>
                                          <p:spTgt spid="634">
                                            <p:txEl>
                                              <p:pRg st="0" end="0"/>
                                            </p:txEl>
                                          </p:spTgt>
                                        </p:tgtEl>
                                        <p:attrNameLst>
                                          <p:attrName>style.visibility</p:attrName>
                                        </p:attrNameLst>
                                      </p:cBhvr>
                                      <p:to>
                                        <p:strVal val="visible"/>
                                      </p:to>
                                    </p:set>
                                  </p:childTnLst>
                                </p:cTn>
                              </p:par>
                            </p:childTnLst>
                          </p:cTn>
                        </p:par>
                      </p:childTnLst>
                    </p:cTn>
                  </p:par>
                  <p:par>
                    <p:cTn id="3950" fill="hold">
                      <p:stCondLst>
                        <p:cond delay="indefinite"/>
                      </p:stCondLst>
                      <p:childTnLst>
                        <p:par>
                          <p:cTn id="3951" fill="hold">
                            <p:stCondLst>
                              <p:cond delay="0"/>
                            </p:stCondLst>
                            <p:childTnLst>
                              <p:par>
                                <p:cTn id="3952" nodeType="clickEffect" fill="hold" presetClass="entr" presetID="1">
                                  <p:stCondLst>
                                    <p:cond delay="0"/>
                                  </p:stCondLst>
                                  <p:childTnLst>
                                    <p:set>
                                      <p:cBhvr>
                                        <p:cTn id="3953" dur="1" fill="hold">
                                          <p:stCondLst>
                                            <p:cond delay="0"/>
                                          </p:stCondLst>
                                        </p:cTn>
                                        <p:tgtEl>
                                          <p:spTgt spid="634">
                                            <p:txEl>
                                              <p:pRg st="1" end="1"/>
                                            </p:txEl>
                                          </p:spTgt>
                                        </p:tgtEl>
                                        <p:attrNameLst>
                                          <p:attrName>style.visibility</p:attrName>
                                        </p:attrNameLst>
                                      </p:cBhvr>
                                      <p:to>
                                        <p:strVal val="visible"/>
                                      </p:to>
                                    </p:set>
                                  </p:childTnLst>
                                </p:cTn>
                              </p:par>
                            </p:childTnLst>
                          </p:cTn>
                        </p:par>
                      </p:childTnLst>
                    </p:cTn>
                  </p:par>
                  <p:par>
                    <p:cTn id="3954" fill="hold">
                      <p:stCondLst>
                        <p:cond delay="indefinite"/>
                      </p:stCondLst>
                      <p:childTnLst>
                        <p:par>
                          <p:cTn id="3955" fill="hold">
                            <p:stCondLst>
                              <p:cond delay="0"/>
                            </p:stCondLst>
                            <p:childTnLst>
                              <p:par>
                                <p:cTn id="3956" nodeType="clickEffect" fill="hold" presetClass="entr" presetID="1">
                                  <p:stCondLst>
                                    <p:cond delay="0"/>
                                  </p:stCondLst>
                                  <p:childTnLst>
                                    <p:set>
                                      <p:cBhvr>
                                        <p:cTn id="3957" dur="1" fill="hold">
                                          <p:stCondLst>
                                            <p:cond delay="0"/>
                                          </p:stCondLst>
                                        </p:cTn>
                                        <p:tgtEl>
                                          <p:spTgt spid="634">
                                            <p:txEl>
                                              <p:pRg st="2" end="2"/>
                                            </p:txEl>
                                          </p:spTgt>
                                        </p:tgtEl>
                                        <p:attrNameLst>
                                          <p:attrName>style.visibility</p:attrName>
                                        </p:attrNameLst>
                                      </p:cBhvr>
                                      <p:to>
                                        <p:strVal val="visible"/>
                                      </p:to>
                                    </p:set>
                                  </p:childTnLst>
                                </p:cTn>
                              </p:par>
                              <p:par>
                                <p:cTn id="3958" nodeType="withEffect" fill="hold" presetClass="entr" presetID="1">
                                  <p:stCondLst>
                                    <p:cond delay="0"/>
                                  </p:stCondLst>
                                  <p:childTnLst>
                                    <p:set>
                                      <p:cBhvr>
                                        <p:cTn id="3959" dur="1" fill="hold">
                                          <p:stCondLst>
                                            <p:cond delay="0"/>
                                          </p:stCondLst>
                                        </p:cTn>
                                        <p:tgtEl>
                                          <p:spTgt spid="634">
                                            <p:txEl>
                                              <p:pRg st="3" end="3"/>
                                            </p:txEl>
                                          </p:spTgt>
                                        </p:tgtEl>
                                        <p:attrNameLst>
                                          <p:attrName>style.visibility</p:attrName>
                                        </p:attrNameLst>
                                      </p:cBhvr>
                                      <p:to>
                                        <p:strVal val="visible"/>
                                      </p:to>
                                    </p:set>
                                  </p:childTnLst>
                                </p:cTn>
                              </p:par>
                            </p:childTnLst>
                          </p:cTn>
                        </p:par>
                      </p:childTnLst>
                    </p:cTn>
                  </p:par>
                  <p:par>
                    <p:cTn id="3960" fill="hold">
                      <p:stCondLst>
                        <p:cond delay="indefinite"/>
                      </p:stCondLst>
                      <p:childTnLst>
                        <p:par>
                          <p:cTn id="3961" fill="hold">
                            <p:stCondLst>
                              <p:cond delay="0"/>
                            </p:stCondLst>
                            <p:childTnLst>
                              <p:par>
                                <p:cTn id="3962" nodeType="clickEffect" fill="hold" presetClass="entr" presetID="1">
                                  <p:stCondLst>
                                    <p:cond delay="0"/>
                                  </p:stCondLst>
                                  <p:childTnLst>
                                    <p:set>
                                      <p:cBhvr>
                                        <p:cTn id="3963" dur="1" fill="hold">
                                          <p:stCondLst>
                                            <p:cond delay="0"/>
                                          </p:stCondLst>
                                        </p:cTn>
                                        <p:tgtEl>
                                          <p:spTgt spid="634">
                                            <p:txEl>
                                              <p:pRg st="4" end="4"/>
                                            </p:txEl>
                                          </p:spTgt>
                                        </p:tgtEl>
                                        <p:attrNameLst>
                                          <p:attrName>style.visibility</p:attrName>
                                        </p:attrNameLst>
                                      </p:cBhvr>
                                      <p:to>
                                        <p:strVal val="visible"/>
                                      </p:to>
                                    </p:set>
                                  </p:childTnLst>
                                </p:cTn>
                              </p:par>
                              <p:par>
                                <p:cTn id="3964" nodeType="withEffect" fill="hold" presetClass="entr" presetID="1">
                                  <p:stCondLst>
                                    <p:cond delay="0"/>
                                  </p:stCondLst>
                                  <p:childTnLst>
                                    <p:set>
                                      <p:cBhvr>
                                        <p:cTn id="3965" dur="1" fill="hold">
                                          <p:stCondLst>
                                            <p:cond delay="0"/>
                                          </p:stCondLst>
                                        </p:cTn>
                                        <p:tgtEl>
                                          <p:spTgt spid="634">
                                            <p:txEl>
                                              <p:pRg st="5" end="5"/>
                                            </p:txEl>
                                          </p:spTgt>
                                        </p:tgtEl>
                                        <p:attrNameLst>
                                          <p:attrName>style.visibility</p:attrName>
                                        </p:attrNameLst>
                                      </p:cBhvr>
                                      <p:to>
                                        <p:strVal val="visible"/>
                                      </p:to>
                                    </p:set>
                                  </p:childTnLst>
                                </p:cTn>
                              </p:par>
                            </p:childTnLst>
                          </p:cTn>
                        </p:par>
                      </p:childTnLst>
                    </p:cTn>
                  </p:par>
                  <p:par>
                    <p:cTn id="3966" fill="hold">
                      <p:stCondLst>
                        <p:cond delay="indefinite"/>
                      </p:stCondLst>
                      <p:childTnLst>
                        <p:par>
                          <p:cTn id="3967" fill="hold">
                            <p:stCondLst>
                              <p:cond delay="0"/>
                            </p:stCondLst>
                            <p:childTnLst>
                              <p:par>
                                <p:cTn id="3968" nodeType="clickEffect" fill="hold" presetClass="entr" presetID="1">
                                  <p:stCondLst>
                                    <p:cond delay="0"/>
                                  </p:stCondLst>
                                  <p:childTnLst>
                                    <p:set>
                                      <p:cBhvr>
                                        <p:cTn id="3969" dur="1" fill="hold">
                                          <p:stCondLst>
                                            <p:cond delay="0"/>
                                          </p:stCondLst>
                                        </p:cTn>
                                        <p:tgtEl>
                                          <p:spTgt spid="634">
                                            <p:txEl>
                                              <p:pRg st="6" end="6"/>
                                            </p:txEl>
                                          </p:spTgt>
                                        </p:tgtEl>
                                        <p:attrNameLst>
                                          <p:attrName>style.visibility</p:attrName>
                                        </p:attrNameLst>
                                      </p:cBhvr>
                                      <p:to>
                                        <p:strVal val="visible"/>
                                      </p:to>
                                    </p:set>
                                  </p:childTnLst>
                                </p:cTn>
                              </p:par>
                              <p:par>
                                <p:cTn id="3970" nodeType="withEffect" fill="hold" presetClass="entr" presetID="1">
                                  <p:stCondLst>
                                    <p:cond delay="0"/>
                                  </p:stCondLst>
                                  <p:childTnLst>
                                    <p:set>
                                      <p:cBhvr>
                                        <p:cTn id="3971" dur="1" fill="hold">
                                          <p:stCondLst>
                                            <p:cond delay="0"/>
                                          </p:stCondLst>
                                        </p:cTn>
                                        <p:tgtEl>
                                          <p:spTgt spid="634">
                                            <p:txEl>
                                              <p:pRg st="7" end="7"/>
                                            </p:txEl>
                                          </p:spTgt>
                                        </p:tgtEl>
                                        <p:attrNameLst>
                                          <p:attrName>style.visibility</p:attrName>
                                        </p:attrNameLst>
                                      </p:cBhvr>
                                      <p:to>
                                        <p:strVal val="visible"/>
                                      </p:to>
                                    </p:set>
                                  </p:childTnLst>
                                </p:cTn>
                              </p:par>
                            </p:childTnLst>
                          </p:cTn>
                        </p:par>
                      </p:childTnLst>
                    </p:cTn>
                  </p:par>
                  <p:par>
                    <p:cTn id="3972" fill="hold">
                      <p:stCondLst>
                        <p:cond delay="indefinite"/>
                      </p:stCondLst>
                      <p:childTnLst>
                        <p:par>
                          <p:cTn id="3973" fill="hold">
                            <p:stCondLst>
                              <p:cond delay="0"/>
                            </p:stCondLst>
                            <p:childTnLst>
                              <p:par>
                                <p:cTn id="3974" nodeType="clickEffect" fill="hold" presetClass="entr" presetID="1">
                                  <p:stCondLst>
                                    <p:cond delay="0"/>
                                  </p:stCondLst>
                                  <p:childTnLst>
                                    <p:set>
                                      <p:cBhvr>
                                        <p:cTn id="3975" dur="1" fill="hold">
                                          <p:stCondLst>
                                            <p:cond delay="0"/>
                                          </p:stCondLst>
                                        </p:cTn>
                                        <p:tgtEl>
                                          <p:spTgt spid="634">
                                            <p:txEl>
                                              <p:pRg st="8" end="8"/>
                                            </p:txEl>
                                          </p:spTgt>
                                        </p:tgtEl>
                                        <p:attrNameLst>
                                          <p:attrName>style.visibility</p:attrName>
                                        </p:attrNameLst>
                                      </p:cBhvr>
                                      <p:to>
                                        <p:strVal val="visible"/>
                                      </p:to>
                                    </p:set>
                                  </p:childTnLst>
                                </p:cTn>
                              </p:par>
                              <p:par>
                                <p:cTn id="3976" nodeType="withEffect" fill="hold" presetClass="entr" presetID="1">
                                  <p:stCondLst>
                                    <p:cond delay="0"/>
                                  </p:stCondLst>
                                  <p:childTnLst>
                                    <p:set>
                                      <p:cBhvr>
                                        <p:cTn id="3977" dur="1" fill="hold">
                                          <p:stCondLst>
                                            <p:cond delay="0"/>
                                          </p:stCondLst>
                                        </p:cTn>
                                        <p:tgtEl>
                                          <p:spTgt spid="634">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Il lavoro ipertestuale: fasi  </a:t>
            </a:r>
            <a:endParaRPr b="1" lang="it-IT" sz="3900" spc="-1" strike="noStrike">
              <a:solidFill>
                <a:srgbClr val="330066"/>
              </a:solidFill>
              <a:latin typeface="Arial"/>
            </a:endParaRPr>
          </a:p>
        </p:txBody>
      </p:sp>
      <p:sp>
        <p:nvSpPr>
          <p:cNvPr id="636" name="TextShape 2"/>
          <p:cNvSpPr txBox="1"/>
          <p:nvPr/>
        </p:nvSpPr>
        <p:spPr>
          <a:xfrm>
            <a:off x="457200" y="1719360"/>
            <a:ext cx="8229600" cy="4411440"/>
          </a:xfrm>
          <a:prstGeom prst="rect">
            <a:avLst/>
          </a:prstGeom>
          <a:noFill/>
          <a:ln w="0">
            <a:noFill/>
          </a:ln>
        </p:spPr>
        <p:txBody>
          <a:bodyPr lIns="90000" rIns="90000" tIns="46800" bIns="46800">
            <a:normAutofit fontScale="88000"/>
          </a:bodyPr>
          <a:p>
            <a:pPr marL="342720" indent="-342720">
              <a:lnSpc>
                <a:spcPct val="8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definizione dell’argomento e degli scopi</a:t>
            </a:r>
            <a:endParaRPr b="0" lang="it-IT" sz="3000" spc="-1" strike="noStrike">
              <a:solidFill>
                <a:srgbClr val="008080"/>
              </a:solidFill>
              <a:latin typeface="Arial"/>
            </a:endParaRPr>
          </a:p>
          <a:p>
            <a:pPr marL="342720" indent="-342720">
              <a:lnSpc>
                <a:spcPct val="8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organizzazione del lavoro (in parallelo, in serie, ecc.)</a:t>
            </a:r>
            <a:endParaRPr b="0" lang="it-IT" sz="3000" spc="-1" strike="noStrike">
              <a:solidFill>
                <a:srgbClr val="008080"/>
              </a:solidFill>
              <a:latin typeface="Arial"/>
            </a:endParaRPr>
          </a:p>
          <a:p>
            <a:pPr marL="342720" indent="-342720">
              <a:lnSpc>
                <a:spcPct val="8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Il reperimento del materiale</a:t>
            </a:r>
            <a:endParaRPr b="0" lang="it-IT" sz="3000" spc="-1" strike="noStrike">
              <a:solidFill>
                <a:srgbClr val="008080"/>
              </a:solidFill>
              <a:latin typeface="Arial"/>
            </a:endParaRPr>
          </a:p>
          <a:p>
            <a:pPr marL="342720" indent="-342720">
              <a:lnSpc>
                <a:spcPct val="8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progettazione con la realizzazione della mappa concettuale)</a:t>
            </a:r>
            <a:endParaRPr b="0" lang="it-IT" sz="3000" spc="-1" strike="noStrike">
              <a:solidFill>
                <a:srgbClr val="008080"/>
              </a:solidFill>
              <a:latin typeface="Arial"/>
            </a:endParaRPr>
          </a:p>
          <a:p>
            <a:pPr marL="342720" indent="-342720">
              <a:lnSpc>
                <a:spcPct val="8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realizzazione dello </a:t>
            </a:r>
            <a:r>
              <a:rPr b="0" i="1" lang="it-IT" sz="3000" spc="-1" strike="noStrike">
                <a:solidFill>
                  <a:srgbClr val="008080"/>
                </a:solidFill>
                <a:latin typeface="Arial"/>
              </a:rPr>
              <a:t>storyboarding </a:t>
            </a:r>
            <a:r>
              <a:rPr b="0" lang="it-IT" sz="3000" spc="-1" strike="noStrike">
                <a:solidFill>
                  <a:srgbClr val="008080"/>
                </a:solidFill>
                <a:latin typeface="Arial"/>
              </a:rPr>
              <a:t>dell’ipertesto (supporto cartaceo)</a:t>
            </a:r>
            <a:endParaRPr b="0" lang="it-IT" sz="3000" spc="-1" strike="noStrike">
              <a:solidFill>
                <a:srgbClr val="008080"/>
              </a:solidFill>
              <a:latin typeface="Arial"/>
            </a:endParaRPr>
          </a:p>
          <a:p>
            <a:pPr marL="342720" indent="-342720">
              <a:lnSpc>
                <a:spcPct val="8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L’implementazione al computer</a:t>
            </a:r>
            <a:endParaRPr b="0" lang="it-IT" sz="3000" spc="-1" strike="noStrike">
              <a:solidFill>
                <a:srgbClr val="008080"/>
              </a:solidFill>
              <a:latin typeface="Arial"/>
            </a:endParaRPr>
          </a:p>
          <a:p>
            <a:pPr marL="342720" indent="-342720">
              <a:lnSpc>
                <a:spcPct val="8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revisione del prodotto</a:t>
            </a:r>
            <a:endParaRPr b="0" lang="it-IT" sz="3000" spc="-1" strike="noStrike">
              <a:solidFill>
                <a:srgbClr val="008080"/>
              </a:solidFill>
              <a:latin typeface="Arial"/>
            </a:endParaRPr>
          </a:p>
          <a:p>
            <a:pPr marL="342720" indent="-342720">
              <a:lnSpc>
                <a:spcPct val="8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discussione sui risultati</a:t>
            </a:r>
            <a:endParaRPr b="0" lang="it-IT" sz="3000" spc="-1" strike="noStrike">
              <a:solidFill>
                <a:srgbClr val="008080"/>
              </a:solidFill>
              <a:latin typeface="Arial"/>
            </a:endParaRPr>
          </a:p>
        </p:txBody>
      </p:sp>
    </p:spTree>
  </p:cSld>
  <p:transition>
    <p:wedge/>
  </p:transition>
  <p:timing>
    <p:tnLst>
      <p:par>
        <p:cTn id="3978" dur="indefinite" restart="never" nodeType="tmRoot">
          <p:childTnLst>
            <p:seq>
              <p:cTn id="3979" dur="indefinite" nodeType="mainSeq">
                <p:childTnLst>
                  <p:par>
                    <p:cTn id="3980" fill="hold">
                      <p:stCondLst>
                        <p:cond delay="0"/>
                      </p:stCondLst>
                      <p:childTnLst>
                        <p:par>
                          <p:cTn id="3981" fill="hold">
                            <p:stCondLst>
                              <p:cond delay="0"/>
                            </p:stCondLst>
                            <p:childTnLst>
                              <p:par>
                                <p:cTn id="3982" nodeType="afterEffect" fill="hold" presetClass="entr" presetID="24">
                                  <p:stCondLst>
                                    <p:cond delay="0"/>
                                  </p:stCondLst>
                                  <p:childTnLst>
                                    <p:set>
                                      <p:cBhvr>
                                        <p:cTn id="3983" dur="1" fill="hold">
                                          <p:stCondLst>
                                            <p:cond delay="0"/>
                                          </p:stCondLst>
                                        </p:cTn>
                                        <p:tgtEl>
                                          <p:spTgt spid="635"/>
                                        </p:tgtEl>
                                        <p:attrNameLst>
                                          <p:attrName>style.visibility</p:attrName>
                                        </p:attrNameLst>
                                      </p:cBhvr>
                                      <p:to>
                                        <p:strVal val="visible"/>
                                      </p:to>
                                    </p:set>
                                    <p:animEffect filter="wedge" transition="in">
                                      <p:cBhvr additive="repl">
                                        <p:cTn id="3984" dur="2000"/>
                                        <p:tgtEl>
                                          <p:spTgt spid="635"/>
                                        </p:tgtEl>
                                      </p:cBhvr>
                                    </p:animEffect>
                                  </p:childTnLst>
                                </p:cTn>
                              </p:par>
                            </p:childTnLst>
                          </p:cTn>
                        </p:par>
                      </p:childTnLst>
                    </p:cTn>
                  </p:par>
                  <p:par>
                    <p:cTn id="3985" fill="hold">
                      <p:stCondLst>
                        <p:cond delay="indefinite"/>
                      </p:stCondLst>
                      <p:childTnLst>
                        <p:par>
                          <p:cTn id="3986" fill="hold">
                            <p:stCondLst>
                              <p:cond delay="0"/>
                            </p:stCondLst>
                            <p:childTnLst>
                              <p:par>
                                <p:cTn id="3987" nodeType="clickEffect" fill="hold" presetClass="entr" presetID="1">
                                  <p:stCondLst>
                                    <p:cond delay="0"/>
                                  </p:stCondLst>
                                  <p:childTnLst>
                                    <p:set>
                                      <p:cBhvr>
                                        <p:cTn id="3988" dur="1" fill="hold">
                                          <p:stCondLst>
                                            <p:cond delay="0"/>
                                          </p:stCondLst>
                                        </p:cTn>
                                        <p:tgtEl>
                                          <p:spTgt spid="636">
                                            <p:txEl>
                                              <p:pRg st="0" end="0"/>
                                            </p:txEl>
                                          </p:spTgt>
                                        </p:tgtEl>
                                        <p:attrNameLst>
                                          <p:attrName>style.visibility</p:attrName>
                                        </p:attrNameLst>
                                      </p:cBhvr>
                                      <p:to>
                                        <p:strVal val="visible"/>
                                      </p:to>
                                    </p:set>
                                  </p:childTnLst>
                                </p:cTn>
                              </p:par>
                            </p:childTnLst>
                          </p:cTn>
                        </p:par>
                      </p:childTnLst>
                    </p:cTn>
                  </p:par>
                  <p:par>
                    <p:cTn id="3989" fill="hold">
                      <p:stCondLst>
                        <p:cond delay="indefinite"/>
                      </p:stCondLst>
                      <p:childTnLst>
                        <p:par>
                          <p:cTn id="3990" fill="hold">
                            <p:stCondLst>
                              <p:cond delay="0"/>
                            </p:stCondLst>
                            <p:childTnLst>
                              <p:par>
                                <p:cTn id="3991" nodeType="clickEffect" fill="hold" presetClass="entr" presetID="1">
                                  <p:stCondLst>
                                    <p:cond delay="0"/>
                                  </p:stCondLst>
                                  <p:childTnLst>
                                    <p:set>
                                      <p:cBhvr>
                                        <p:cTn id="3992" dur="1" fill="hold">
                                          <p:stCondLst>
                                            <p:cond delay="0"/>
                                          </p:stCondLst>
                                        </p:cTn>
                                        <p:tgtEl>
                                          <p:spTgt spid="636">
                                            <p:txEl>
                                              <p:pRg st="1" end="1"/>
                                            </p:txEl>
                                          </p:spTgt>
                                        </p:tgtEl>
                                        <p:attrNameLst>
                                          <p:attrName>style.visibility</p:attrName>
                                        </p:attrNameLst>
                                      </p:cBhvr>
                                      <p:to>
                                        <p:strVal val="visible"/>
                                      </p:to>
                                    </p:set>
                                  </p:childTnLst>
                                </p:cTn>
                              </p:par>
                            </p:childTnLst>
                          </p:cTn>
                        </p:par>
                      </p:childTnLst>
                    </p:cTn>
                  </p:par>
                  <p:par>
                    <p:cTn id="3993" fill="hold">
                      <p:stCondLst>
                        <p:cond delay="indefinite"/>
                      </p:stCondLst>
                      <p:childTnLst>
                        <p:par>
                          <p:cTn id="3994" fill="hold">
                            <p:stCondLst>
                              <p:cond delay="0"/>
                            </p:stCondLst>
                            <p:childTnLst>
                              <p:par>
                                <p:cTn id="3995" nodeType="clickEffect" fill="hold" presetClass="entr" presetID="1">
                                  <p:stCondLst>
                                    <p:cond delay="0"/>
                                  </p:stCondLst>
                                  <p:childTnLst>
                                    <p:set>
                                      <p:cBhvr>
                                        <p:cTn id="3996" dur="1" fill="hold">
                                          <p:stCondLst>
                                            <p:cond delay="0"/>
                                          </p:stCondLst>
                                        </p:cTn>
                                        <p:tgtEl>
                                          <p:spTgt spid="636">
                                            <p:txEl>
                                              <p:pRg st="2" end="2"/>
                                            </p:txEl>
                                          </p:spTgt>
                                        </p:tgtEl>
                                        <p:attrNameLst>
                                          <p:attrName>style.visibility</p:attrName>
                                        </p:attrNameLst>
                                      </p:cBhvr>
                                      <p:to>
                                        <p:strVal val="visible"/>
                                      </p:to>
                                    </p:set>
                                  </p:childTnLst>
                                </p:cTn>
                              </p:par>
                            </p:childTnLst>
                          </p:cTn>
                        </p:par>
                      </p:childTnLst>
                    </p:cTn>
                  </p:par>
                  <p:par>
                    <p:cTn id="3997" fill="hold">
                      <p:stCondLst>
                        <p:cond delay="indefinite"/>
                      </p:stCondLst>
                      <p:childTnLst>
                        <p:par>
                          <p:cTn id="3998" fill="hold">
                            <p:stCondLst>
                              <p:cond delay="0"/>
                            </p:stCondLst>
                            <p:childTnLst>
                              <p:par>
                                <p:cTn id="3999" nodeType="clickEffect" fill="hold" presetClass="entr" presetID="1">
                                  <p:stCondLst>
                                    <p:cond delay="0"/>
                                  </p:stCondLst>
                                  <p:childTnLst>
                                    <p:set>
                                      <p:cBhvr>
                                        <p:cTn id="4000" dur="1" fill="hold">
                                          <p:stCondLst>
                                            <p:cond delay="0"/>
                                          </p:stCondLst>
                                        </p:cTn>
                                        <p:tgtEl>
                                          <p:spTgt spid="636">
                                            <p:txEl>
                                              <p:pRg st="3" end="3"/>
                                            </p:txEl>
                                          </p:spTgt>
                                        </p:tgtEl>
                                        <p:attrNameLst>
                                          <p:attrName>style.visibility</p:attrName>
                                        </p:attrNameLst>
                                      </p:cBhvr>
                                      <p:to>
                                        <p:strVal val="visible"/>
                                      </p:to>
                                    </p:set>
                                  </p:childTnLst>
                                </p:cTn>
                              </p:par>
                            </p:childTnLst>
                          </p:cTn>
                        </p:par>
                      </p:childTnLst>
                    </p:cTn>
                  </p:par>
                  <p:par>
                    <p:cTn id="4001" fill="hold">
                      <p:stCondLst>
                        <p:cond delay="indefinite"/>
                      </p:stCondLst>
                      <p:childTnLst>
                        <p:par>
                          <p:cTn id="4002" fill="hold">
                            <p:stCondLst>
                              <p:cond delay="0"/>
                            </p:stCondLst>
                            <p:childTnLst>
                              <p:par>
                                <p:cTn id="4003" nodeType="clickEffect" fill="hold" presetClass="entr" presetID="1">
                                  <p:stCondLst>
                                    <p:cond delay="0"/>
                                  </p:stCondLst>
                                  <p:childTnLst>
                                    <p:set>
                                      <p:cBhvr>
                                        <p:cTn id="4004" dur="1" fill="hold">
                                          <p:stCondLst>
                                            <p:cond delay="0"/>
                                          </p:stCondLst>
                                        </p:cTn>
                                        <p:tgtEl>
                                          <p:spTgt spid="636">
                                            <p:txEl>
                                              <p:pRg st="4" end="4"/>
                                            </p:txEl>
                                          </p:spTgt>
                                        </p:tgtEl>
                                        <p:attrNameLst>
                                          <p:attrName>style.visibility</p:attrName>
                                        </p:attrNameLst>
                                      </p:cBhvr>
                                      <p:to>
                                        <p:strVal val="visible"/>
                                      </p:to>
                                    </p:set>
                                  </p:childTnLst>
                                </p:cTn>
                              </p:par>
                            </p:childTnLst>
                          </p:cTn>
                        </p:par>
                      </p:childTnLst>
                    </p:cTn>
                  </p:par>
                  <p:par>
                    <p:cTn id="4005" fill="hold">
                      <p:stCondLst>
                        <p:cond delay="indefinite"/>
                      </p:stCondLst>
                      <p:childTnLst>
                        <p:par>
                          <p:cTn id="4006" fill="hold">
                            <p:stCondLst>
                              <p:cond delay="0"/>
                            </p:stCondLst>
                            <p:childTnLst>
                              <p:par>
                                <p:cTn id="4007" nodeType="clickEffect" fill="hold" presetClass="entr" presetID="1">
                                  <p:stCondLst>
                                    <p:cond delay="0"/>
                                  </p:stCondLst>
                                  <p:childTnLst>
                                    <p:set>
                                      <p:cBhvr>
                                        <p:cTn id="4008" dur="1" fill="hold">
                                          <p:stCondLst>
                                            <p:cond delay="0"/>
                                          </p:stCondLst>
                                        </p:cTn>
                                        <p:tgtEl>
                                          <p:spTgt spid="636">
                                            <p:txEl>
                                              <p:pRg st="5" end="5"/>
                                            </p:txEl>
                                          </p:spTgt>
                                        </p:tgtEl>
                                        <p:attrNameLst>
                                          <p:attrName>style.visibility</p:attrName>
                                        </p:attrNameLst>
                                      </p:cBhvr>
                                      <p:to>
                                        <p:strVal val="visible"/>
                                      </p:to>
                                    </p:set>
                                  </p:childTnLst>
                                </p:cTn>
                              </p:par>
                            </p:childTnLst>
                          </p:cTn>
                        </p:par>
                      </p:childTnLst>
                    </p:cTn>
                  </p:par>
                  <p:par>
                    <p:cTn id="4009" fill="hold">
                      <p:stCondLst>
                        <p:cond delay="indefinite"/>
                      </p:stCondLst>
                      <p:childTnLst>
                        <p:par>
                          <p:cTn id="4010" fill="hold">
                            <p:stCondLst>
                              <p:cond delay="0"/>
                            </p:stCondLst>
                            <p:childTnLst>
                              <p:par>
                                <p:cTn id="4011" nodeType="clickEffect" fill="hold" presetClass="entr" presetID="1">
                                  <p:stCondLst>
                                    <p:cond delay="0"/>
                                  </p:stCondLst>
                                  <p:childTnLst>
                                    <p:set>
                                      <p:cBhvr>
                                        <p:cTn id="4012" dur="1" fill="hold">
                                          <p:stCondLst>
                                            <p:cond delay="0"/>
                                          </p:stCondLst>
                                        </p:cTn>
                                        <p:tgtEl>
                                          <p:spTgt spid="636">
                                            <p:txEl>
                                              <p:pRg st="6" end="6"/>
                                            </p:txEl>
                                          </p:spTgt>
                                        </p:tgtEl>
                                        <p:attrNameLst>
                                          <p:attrName>style.visibility</p:attrName>
                                        </p:attrNameLst>
                                      </p:cBhvr>
                                      <p:to>
                                        <p:strVal val="visible"/>
                                      </p:to>
                                    </p:set>
                                  </p:childTnLst>
                                </p:cTn>
                              </p:par>
                            </p:childTnLst>
                          </p:cTn>
                        </p:par>
                      </p:childTnLst>
                    </p:cTn>
                  </p:par>
                  <p:par>
                    <p:cTn id="4013" fill="hold">
                      <p:stCondLst>
                        <p:cond delay="indefinite"/>
                      </p:stCondLst>
                      <p:childTnLst>
                        <p:par>
                          <p:cTn id="4014" fill="hold">
                            <p:stCondLst>
                              <p:cond delay="0"/>
                            </p:stCondLst>
                            <p:childTnLst>
                              <p:par>
                                <p:cTn id="4015" nodeType="clickEffect" fill="hold" presetClass="entr" presetID="1">
                                  <p:stCondLst>
                                    <p:cond delay="0"/>
                                  </p:stCondLst>
                                  <p:childTnLst>
                                    <p:set>
                                      <p:cBhvr>
                                        <p:cTn id="4016" dur="1" fill="hold">
                                          <p:stCondLst>
                                            <p:cond delay="0"/>
                                          </p:stCondLst>
                                        </p:cTn>
                                        <p:tgtEl>
                                          <p:spTgt spid="636">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7" name="TextShape 1"/>
          <p:cNvSpPr txBox="1"/>
          <p:nvPr/>
        </p:nvSpPr>
        <p:spPr>
          <a:xfrm>
            <a:off x="250920" y="620640"/>
            <a:ext cx="7750080" cy="797040"/>
          </a:xfrm>
          <a:prstGeom prst="rect">
            <a:avLst/>
          </a:prstGeom>
          <a:noFill/>
          <a:ln w="0">
            <a:noFill/>
          </a:ln>
        </p:spPr>
        <p:txBody>
          <a:bodyPr lIns="90000" rIns="90000" tIns="46800" bIns="46800" anchor="b">
            <a:no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Il lavoro ipertestuale:</a:t>
            </a:r>
            <a:br/>
            <a:r>
              <a:rPr b="1" lang="it-IT" sz="3500" spc="-1" strike="noStrike">
                <a:solidFill>
                  <a:srgbClr val="330066"/>
                </a:solidFill>
                <a:latin typeface="Arial"/>
              </a:rPr>
              <a:t>strumenti tecnici essenziali</a:t>
            </a:r>
            <a:endParaRPr b="1" lang="it-IT" sz="3500" spc="-1" strike="noStrike">
              <a:solidFill>
                <a:srgbClr val="330066"/>
              </a:solidFill>
              <a:latin typeface="Arial"/>
            </a:endParaRPr>
          </a:p>
        </p:txBody>
      </p:sp>
      <p:sp>
        <p:nvSpPr>
          <p:cNvPr id="638" name="TextShape 2"/>
          <p:cNvSpPr txBox="1"/>
          <p:nvPr/>
        </p:nvSpPr>
        <p:spPr>
          <a:xfrm>
            <a:off x="395280" y="1773360"/>
            <a:ext cx="8229600" cy="403200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Database testuali</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Software di consultazione</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Internet</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Word Processor</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Programmi di elaborazione delle immagini e programmi di grafica</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Front Page (o Dreamwaver o altro)</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spTree>
  </p:cSld>
  <p:transition>
    <p:wedge/>
  </p:transition>
  <p:timing>
    <p:tnLst>
      <p:par>
        <p:cTn id="4017" dur="indefinite" restart="never" nodeType="tmRoot">
          <p:childTnLst>
            <p:seq>
              <p:cTn id="4018" dur="indefinite" nodeType="mainSeq">
                <p:childTnLst>
                  <p:par>
                    <p:cTn id="4019" fill="hold">
                      <p:stCondLst>
                        <p:cond delay="0"/>
                      </p:stCondLst>
                      <p:childTnLst>
                        <p:par>
                          <p:cTn id="4020" fill="hold">
                            <p:stCondLst>
                              <p:cond delay="0"/>
                            </p:stCondLst>
                            <p:childTnLst>
                              <p:par>
                                <p:cTn id="4021" nodeType="afterEffect" fill="hold" presetClass="entr" presetID="24">
                                  <p:stCondLst>
                                    <p:cond delay="0"/>
                                  </p:stCondLst>
                                  <p:childTnLst>
                                    <p:set>
                                      <p:cBhvr>
                                        <p:cTn id="4022" dur="1" fill="hold">
                                          <p:stCondLst>
                                            <p:cond delay="0"/>
                                          </p:stCondLst>
                                        </p:cTn>
                                        <p:tgtEl>
                                          <p:spTgt spid="637"/>
                                        </p:tgtEl>
                                        <p:attrNameLst>
                                          <p:attrName>style.visibility</p:attrName>
                                        </p:attrNameLst>
                                      </p:cBhvr>
                                      <p:to>
                                        <p:strVal val="visible"/>
                                      </p:to>
                                    </p:set>
                                    <p:animEffect filter="fade" transition="in">
                                      <p:cBhvr additive="repl">
                                        <p:cTn id="4023" dur="770"/>
                                        <p:tgtEl>
                                          <p:spTgt spid="637"/>
                                        </p:tgtEl>
                                      </p:cBhvr>
                                    </p:animEffect>
                                    <p:animScale>
                                      <p:cBhvr>
                                        <p:cTn id="4024" dur="770" fill="hold"/>
                                        <p:tgtEl>
                                          <p:spTgt spid="637"/>
                                        </p:tgtEl>
                                      </p:cBhvr>
                                      <p:from x="10000" y="10000"/>
                                      <p:to x="200000" y="450000"/>
                                    </p:animScale>
                                    <p:animScale>
                                      <p:cBhvr>
                                        <p:cTn id="4025" dur="1230" fill="hold">
                                          <p:stCondLst>
                                            <p:cond delay="770"/>
                                          </p:stCondLst>
                                        </p:cTn>
                                        <p:tgtEl>
                                          <p:spTgt spid="637"/>
                                        </p:tgtEl>
                                      </p:cBhvr>
                                      <p:from x="200000" y="450000"/>
                                      <p:to x="100000" y="100000"/>
                                    </p:animScale>
                                    <p:set>
                                      <p:cBhvr>
                                        <p:cTn id="4026" dur="770" fill="hold"/>
                                        <p:tgtEl>
                                          <p:spTgt spid="637"/>
                                        </p:tgtEl>
                                        <p:attrNameLst>
                                          <p:attrName>ppt_x</p:attrName>
                                        </p:attrNameLst>
                                      </p:cBhvr>
                                      <p:to>
                                        <p:strVal val="(0.5)"/>
                                      </p:to>
                                    </p:set>
                                    <p:anim calcmode="lin" valueType="num" from="(0.5)" to="(#ppt_x)">
                                      <p:cBhvr additive="repl">
                                        <p:cTn id="4027" dur="1230" fill="hold">
                                          <p:stCondLst>
                                            <p:cond delay="770"/>
                                          </p:stCondLst>
                                        </p:cTn>
                                        <p:tgtEl>
                                          <p:spTgt spid="637"/>
                                        </p:tgtEl>
                                        <p:attrNameLst>
                                          <p:attrName>ppt_x</p:attrName>
                                        </p:attrNameLst>
                                      </p:cBhvr>
                                    </p:anim>
                                    <p:set>
                                      <p:cBhvr>
                                        <p:cTn id="4028" dur="770" fill="hold"/>
                                        <p:tgtEl>
                                          <p:spTgt spid="637"/>
                                        </p:tgtEl>
                                        <p:attrNameLst>
                                          <p:attrName>ppt_y</p:attrName>
                                        </p:attrNameLst>
                                      </p:cBhvr>
                                      <p:to>
                                        <p:strVal val="(#ppt_y+0.4)"/>
                                      </p:to>
                                    </p:set>
                                    <p:anim calcmode="lin" valueType="num" from="(#ppt_y+0.4)" to="(#ppt_y)">
                                      <p:cBhvr additive="repl">
                                        <p:cTn id="4029" dur="1230" fill="hold">
                                          <p:stCondLst>
                                            <p:cond delay="770"/>
                                          </p:stCondLst>
                                        </p:cTn>
                                        <p:tgtEl>
                                          <p:spTgt spid="637"/>
                                        </p:tgtEl>
                                        <p:attrNameLst>
                                          <p:attrName>ppt_y</p:attrName>
                                        </p:attrNameLst>
                                      </p:cBhvr>
                                    </p:anim>
                                  </p:childTnLst>
                                </p:cTn>
                              </p:par>
                            </p:childTnLst>
                          </p:cTn>
                        </p:par>
                      </p:childTnLst>
                    </p:cTn>
                  </p:par>
                  <p:par>
                    <p:cTn id="4030" fill="hold">
                      <p:stCondLst>
                        <p:cond delay="indefinite"/>
                      </p:stCondLst>
                      <p:childTnLst>
                        <p:par>
                          <p:cTn id="4031" fill="hold">
                            <p:stCondLst>
                              <p:cond delay="0"/>
                            </p:stCondLst>
                            <p:childTnLst>
                              <p:par>
                                <p:cTn id="4032" nodeType="clickEffect" fill="hold" presetClass="entr" presetID="1">
                                  <p:stCondLst>
                                    <p:cond delay="0"/>
                                  </p:stCondLst>
                                  <p:childTnLst>
                                    <p:set>
                                      <p:cBhvr>
                                        <p:cTn id="4033" dur="1" fill="hold">
                                          <p:stCondLst>
                                            <p:cond delay="0"/>
                                          </p:stCondLst>
                                        </p:cTn>
                                        <p:tgtEl>
                                          <p:spTgt spid="638">
                                            <p:txEl>
                                              <p:pRg st="0" end="0"/>
                                            </p:txEl>
                                          </p:spTgt>
                                        </p:tgtEl>
                                        <p:attrNameLst>
                                          <p:attrName>style.visibility</p:attrName>
                                        </p:attrNameLst>
                                      </p:cBhvr>
                                      <p:to>
                                        <p:strVal val="visible"/>
                                      </p:to>
                                    </p:set>
                                  </p:childTnLst>
                                </p:cTn>
                              </p:par>
                            </p:childTnLst>
                          </p:cTn>
                        </p:par>
                      </p:childTnLst>
                    </p:cTn>
                  </p:par>
                  <p:par>
                    <p:cTn id="4034" fill="hold">
                      <p:stCondLst>
                        <p:cond delay="indefinite"/>
                      </p:stCondLst>
                      <p:childTnLst>
                        <p:par>
                          <p:cTn id="4035" fill="hold">
                            <p:stCondLst>
                              <p:cond delay="0"/>
                            </p:stCondLst>
                            <p:childTnLst>
                              <p:par>
                                <p:cTn id="4036" nodeType="clickEffect" fill="hold" presetClass="entr" presetID="1">
                                  <p:stCondLst>
                                    <p:cond delay="0"/>
                                  </p:stCondLst>
                                  <p:childTnLst>
                                    <p:set>
                                      <p:cBhvr>
                                        <p:cTn id="4037" dur="1" fill="hold">
                                          <p:stCondLst>
                                            <p:cond delay="0"/>
                                          </p:stCondLst>
                                        </p:cTn>
                                        <p:tgtEl>
                                          <p:spTgt spid="638">
                                            <p:txEl>
                                              <p:pRg st="1" end="1"/>
                                            </p:txEl>
                                          </p:spTgt>
                                        </p:tgtEl>
                                        <p:attrNameLst>
                                          <p:attrName>style.visibility</p:attrName>
                                        </p:attrNameLst>
                                      </p:cBhvr>
                                      <p:to>
                                        <p:strVal val="visible"/>
                                      </p:to>
                                    </p:set>
                                  </p:childTnLst>
                                </p:cTn>
                              </p:par>
                            </p:childTnLst>
                          </p:cTn>
                        </p:par>
                      </p:childTnLst>
                    </p:cTn>
                  </p:par>
                  <p:par>
                    <p:cTn id="4038" fill="hold">
                      <p:stCondLst>
                        <p:cond delay="indefinite"/>
                      </p:stCondLst>
                      <p:childTnLst>
                        <p:par>
                          <p:cTn id="4039" fill="hold">
                            <p:stCondLst>
                              <p:cond delay="0"/>
                            </p:stCondLst>
                            <p:childTnLst>
                              <p:par>
                                <p:cTn id="4040" nodeType="clickEffect" fill="hold" presetClass="entr" presetID="1">
                                  <p:stCondLst>
                                    <p:cond delay="0"/>
                                  </p:stCondLst>
                                  <p:childTnLst>
                                    <p:set>
                                      <p:cBhvr>
                                        <p:cTn id="4041" dur="1" fill="hold">
                                          <p:stCondLst>
                                            <p:cond delay="0"/>
                                          </p:stCondLst>
                                        </p:cTn>
                                        <p:tgtEl>
                                          <p:spTgt spid="638">
                                            <p:txEl>
                                              <p:pRg st="2" end="2"/>
                                            </p:txEl>
                                          </p:spTgt>
                                        </p:tgtEl>
                                        <p:attrNameLst>
                                          <p:attrName>style.visibility</p:attrName>
                                        </p:attrNameLst>
                                      </p:cBhvr>
                                      <p:to>
                                        <p:strVal val="visible"/>
                                      </p:to>
                                    </p:set>
                                  </p:childTnLst>
                                </p:cTn>
                              </p:par>
                            </p:childTnLst>
                          </p:cTn>
                        </p:par>
                      </p:childTnLst>
                    </p:cTn>
                  </p:par>
                  <p:par>
                    <p:cTn id="4042" fill="hold">
                      <p:stCondLst>
                        <p:cond delay="indefinite"/>
                      </p:stCondLst>
                      <p:childTnLst>
                        <p:par>
                          <p:cTn id="4043" fill="hold">
                            <p:stCondLst>
                              <p:cond delay="0"/>
                            </p:stCondLst>
                            <p:childTnLst>
                              <p:par>
                                <p:cTn id="4044" nodeType="clickEffect" fill="hold" presetClass="entr" presetID="1">
                                  <p:stCondLst>
                                    <p:cond delay="0"/>
                                  </p:stCondLst>
                                  <p:childTnLst>
                                    <p:set>
                                      <p:cBhvr>
                                        <p:cTn id="4045" dur="1" fill="hold">
                                          <p:stCondLst>
                                            <p:cond delay="0"/>
                                          </p:stCondLst>
                                        </p:cTn>
                                        <p:tgtEl>
                                          <p:spTgt spid="638">
                                            <p:txEl>
                                              <p:pRg st="3" end="3"/>
                                            </p:txEl>
                                          </p:spTgt>
                                        </p:tgtEl>
                                        <p:attrNameLst>
                                          <p:attrName>style.visibility</p:attrName>
                                        </p:attrNameLst>
                                      </p:cBhvr>
                                      <p:to>
                                        <p:strVal val="visible"/>
                                      </p:to>
                                    </p:set>
                                  </p:childTnLst>
                                </p:cTn>
                              </p:par>
                            </p:childTnLst>
                          </p:cTn>
                        </p:par>
                      </p:childTnLst>
                    </p:cTn>
                  </p:par>
                  <p:par>
                    <p:cTn id="4046" fill="hold">
                      <p:stCondLst>
                        <p:cond delay="indefinite"/>
                      </p:stCondLst>
                      <p:childTnLst>
                        <p:par>
                          <p:cTn id="4047" fill="hold">
                            <p:stCondLst>
                              <p:cond delay="0"/>
                            </p:stCondLst>
                            <p:childTnLst>
                              <p:par>
                                <p:cTn id="4048" nodeType="clickEffect" fill="hold" presetClass="entr" presetID="1">
                                  <p:stCondLst>
                                    <p:cond delay="0"/>
                                  </p:stCondLst>
                                  <p:childTnLst>
                                    <p:set>
                                      <p:cBhvr>
                                        <p:cTn id="4049" dur="1" fill="hold">
                                          <p:stCondLst>
                                            <p:cond delay="0"/>
                                          </p:stCondLst>
                                        </p:cTn>
                                        <p:tgtEl>
                                          <p:spTgt spid="638">
                                            <p:txEl>
                                              <p:pRg st="4" end="4"/>
                                            </p:txEl>
                                          </p:spTgt>
                                        </p:tgtEl>
                                        <p:attrNameLst>
                                          <p:attrName>style.visibility</p:attrName>
                                        </p:attrNameLst>
                                      </p:cBhvr>
                                      <p:to>
                                        <p:strVal val="visible"/>
                                      </p:to>
                                    </p:set>
                                  </p:childTnLst>
                                </p:cTn>
                              </p:par>
                            </p:childTnLst>
                          </p:cTn>
                        </p:par>
                      </p:childTnLst>
                    </p:cTn>
                  </p:par>
                  <p:par>
                    <p:cTn id="4050" fill="hold">
                      <p:stCondLst>
                        <p:cond delay="indefinite"/>
                      </p:stCondLst>
                      <p:childTnLst>
                        <p:par>
                          <p:cTn id="4051" fill="hold">
                            <p:stCondLst>
                              <p:cond delay="0"/>
                            </p:stCondLst>
                            <p:childTnLst>
                              <p:par>
                                <p:cTn id="4052" nodeType="clickEffect" fill="hold" presetClass="entr" presetID="1">
                                  <p:stCondLst>
                                    <p:cond delay="0"/>
                                  </p:stCondLst>
                                  <p:childTnLst>
                                    <p:set>
                                      <p:cBhvr>
                                        <p:cTn id="4053" dur="1" fill="hold">
                                          <p:stCondLst>
                                            <p:cond delay="0"/>
                                          </p:stCondLst>
                                        </p:cTn>
                                        <p:tgtEl>
                                          <p:spTgt spid="63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5" name="TextShape 1"/>
          <p:cNvSpPr txBox="1"/>
          <p:nvPr/>
        </p:nvSpPr>
        <p:spPr>
          <a:xfrm>
            <a:off x="380880" y="304560"/>
            <a:ext cx="7431120" cy="82044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Alcune conseguenze culturali</a:t>
            </a:r>
            <a:endParaRPr b="1" lang="it-IT" sz="3900" spc="-1" strike="noStrike">
              <a:solidFill>
                <a:srgbClr val="330066"/>
              </a:solidFill>
              <a:latin typeface="Arial"/>
            </a:endParaRPr>
          </a:p>
        </p:txBody>
      </p:sp>
      <p:sp>
        <p:nvSpPr>
          <p:cNvPr id="236" name="TextShape 2"/>
          <p:cNvSpPr txBox="1"/>
          <p:nvPr/>
        </p:nvSpPr>
        <p:spPr>
          <a:xfrm>
            <a:off x="395280" y="1557360"/>
            <a:ext cx="8229600" cy="468000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a:t>
            </a:r>
            <a:r>
              <a:rPr b="0" lang="it-IT" sz="3000" spc="-1" strike="noStrike" u="sng">
                <a:solidFill>
                  <a:srgbClr val="008080"/>
                </a:solidFill>
                <a:uFillTx/>
                <a:latin typeface="Arial"/>
              </a:rPr>
              <a:t>democratizzazione</a:t>
            </a:r>
            <a:r>
              <a:rPr b="0" lang="it-IT" sz="3000" spc="-1" strike="noStrike">
                <a:solidFill>
                  <a:srgbClr val="008080"/>
                </a:solidFill>
                <a:latin typeface="Arial"/>
              </a:rPr>
              <a:t> interna” del testo</a:t>
            </a:r>
            <a:endParaRPr b="0" lang="it-IT" sz="3000" spc="-1" strike="noStrike">
              <a:solidFill>
                <a:srgbClr val="008080"/>
              </a:solidFill>
              <a:latin typeface="Arial"/>
            </a:endParaRPr>
          </a:p>
          <a:p>
            <a:pPr lvl="3" marL="1280880" indent="-291960">
              <a:spcBef>
                <a:spcPts val="499"/>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Minore autonomia del “testo” da note, commenti, imitazioni, ecc.</a:t>
            </a:r>
            <a:endParaRPr b="0" lang="it-IT" sz="20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a:t>
            </a:r>
            <a:r>
              <a:rPr b="0" lang="it-IT" sz="3000" spc="-1" strike="noStrike" u="sng">
                <a:solidFill>
                  <a:srgbClr val="008080"/>
                </a:solidFill>
                <a:uFillTx/>
                <a:latin typeface="Arial"/>
              </a:rPr>
              <a:t>manipolazione del testo e il problema dell’autore</a:t>
            </a:r>
            <a:r>
              <a:rPr b="0" lang="it-IT" sz="3000" spc="-1" strike="noStrike">
                <a:solidFill>
                  <a:srgbClr val="008080"/>
                </a:solidFill>
                <a:latin typeface="Arial"/>
              </a:rPr>
              <a:t> (il “testo totale”).</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a:t>
            </a:r>
            <a:r>
              <a:rPr b="0" lang="it-IT" sz="3000" spc="-1" strike="noStrike" u="sng">
                <a:solidFill>
                  <a:srgbClr val="008080"/>
                </a:solidFill>
                <a:uFillTx/>
                <a:latin typeface="Arial"/>
              </a:rPr>
              <a:t>perdita di importanza delle istituzioni culturali</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008080"/>
                </a:solidFill>
                <a:uFillTx/>
                <a:latin typeface="Arial"/>
              </a:rPr>
              <a:t>L’accesso</a:t>
            </a:r>
            <a:r>
              <a:rPr b="0" lang="it-IT" sz="3000" spc="-1" strike="noStrike">
                <a:solidFill>
                  <a:srgbClr val="008080"/>
                </a:solidFill>
                <a:latin typeface="Arial"/>
              </a:rPr>
              <a:t> alle reti elettroniche come problema (non immediato) di democrazia.</a:t>
            </a:r>
            <a:endParaRPr b="0" lang="it-IT" sz="3000" spc="-1" strike="noStrike">
              <a:solidFill>
                <a:srgbClr val="008080"/>
              </a:solidFill>
              <a:latin typeface="Arial"/>
            </a:endParaRPr>
          </a:p>
          <a:p>
            <a:pPr lvl="3" marL="1280880" indent="-291960">
              <a:spcBef>
                <a:spcPts val="499"/>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La ricerca autonoma e non mediata delle informazioni</a:t>
            </a:r>
            <a:endParaRPr b="0" lang="it-IT" sz="2000" spc="-1" strike="noStrike">
              <a:solidFill>
                <a:srgbClr val="ff6600"/>
              </a:solidFill>
              <a:latin typeface="Arial"/>
            </a:endParaRPr>
          </a:p>
        </p:txBody>
      </p:sp>
    </p:spTree>
  </p:cSld>
  <p:transition>
    <p:wedge/>
  </p:transition>
  <p:timing>
    <p:tnLst>
      <p:par>
        <p:cTn id="360" dur="indefinite" restart="never" nodeType="tmRoot">
          <p:childTnLst>
            <p:seq>
              <p:cTn id="361" dur="indefinite" nodeType="mainSeq">
                <p:childTnLst>
                  <p:par>
                    <p:cTn id="362" fill="hold">
                      <p:stCondLst>
                        <p:cond delay="0"/>
                      </p:stCondLst>
                      <p:childTnLst>
                        <p:par>
                          <p:cTn id="363" fill="hold">
                            <p:stCondLst>
                              <p:cond delay="0"/>
                            </p:stCondLst>
                            <p:childTnLst>
                              <p:par>
                                <p:cTn id="364" nodeType="afterEffect" fill="hold" presetClass="entr" presetID="24">
                                  <p:stCondLst>
                                    <p:cond delay="0"/>
                                  </p:stCondLst>
                                  <p:childTnLst>
                                    <p:set>
                                      <p:cBhvr>
                                        <p:cTn id="365" dur="1" fill="hold">
                                          <p:stCondLst>
                                            <p:cond delay="0"/>
                                          </p:stCondLst>
                                        </p:cTn>
                                        <p:tgtEl>
                                          <p:spTgt spid="235"/>
                                        </p:tgtEl>
                                        <p:attrNameLst>
                                          <p:attrName>style.visibility</p:attrName>
                                        </p:attrNameLst>
                                      </p:cBhvr>
                                      <p:to>
                                        <p:strVal val="visible"/>
                                      </p:to>
                                    </p:set>
                                    <p:anim calcmode="lin" valueType="num">
                                      <p:cBhvr additive="repl">
                                        <p:cTn id="366" dur="500" fill="hold">
                                          <p:stCondLst>
                                            <p:cond delay="0"/>
                                          </p:stCondLst>
                                        </p:cTn>
                                        <p:tgtEl>
                                          <p:spTgt spid="235"/>
                                        </p:tgtEl>
                                        <p:attrNameLst>
                                          <p:attrName>r</p:attrName>
                                        </p:attrNameLst>
                                      </p:cBhvr>
                                      <p:tavLst>
                                        <p:tav tm="0">
                                          <p:val>
                                            <p:strVal val="-90"/>
                                          </p:val>
                                        </p:tav>
                                        <p:tav tm="100000">
                                          <p:val>
                                            <p:strVal val="0"/>
                                          </p:val>
                                        </p:tav>
                                      </p:tavLst>
                                    </p:anim>
                                    <p:anim calcmode="lin" valueType="num">
                                      <p:cBhvr additive="repl">
                                        <p:cTn id="367" dur="500" fill="hold">
                                          <p:stCondLst>
                                            <p:cond delay="0"/>
                                          </p:stCondLst>
                                        </p:cTn>
                                        <p:tgtEl>
                                          <p:spTgt spid="235"/>
                                        </p:tgtEl>
                                        <p:attrNameLst>
                                          <p:attrName>ppt_w</p:attrName>
                                        </p:attrNameLst>
                                      </p:cBhvr>
                                      <p:tavLst>
                                        <p:tav tm="0">
                                          <p:val>
                                            <p:strVal val="#ppt_w"/>
                                          </p:val>
                                        </p:tav>
                                        <p:tav tm="100000">
                                          <p:val>
                                            <p:strVal val="#ppt_w*.05"/>
                                          </p:val>
                                        </p:tav>
                                      </p:tavLst>
                                    </p:anim>
                                    <p:anim calcmode="lin" valueType="num">
                                      <p:cBhvr additive="repl">
                                        <p:cTn id="368" dur="500" fill="hold">
                                          <p:stCondLst>
                                            <p:cond delay="500"/>
                                          </p:stCondLst>
                                        </p:cTn>
                                        <p:tgtEl>
                                          <p:spTgt spid="235"/>
                                        </p:tgtEl>
                                        <p:attrNameLst>
                                          <p:attrName>ppt_w</p:attrName>
                                        </p:attrNameLst>
                                      </p:cBhvr>
                                      <p:tavLst>
                                        <p:tav tm="0">
                                          <p:val>
                                            <p:strVal val="#ppt_w*.05"/>
                                          </p:val>
                                        </p:tav>
                                        <p:tav tm="100000">
                                          <p:val>
                                            <p:strVal val="#ppt_w"/>
                                          </p:val>
                                        </p:tav>
                                      </p:tavLst>
                                    </p:anim>
                                    <p:anim calcmode="lin" valueType="num">
                                      <p:cBhvr additive="repl">
                                        <p:cTn id="369" dur="1000" fill="hold"/>
                                        <p:tgtEl>
                                          <p:spTgt spid="235"/>
                                        </p:tgtEl>
                                        <p:attrNameLst>
                                          <p:attrName>ppt_h</p:attrName>
                                        </p:attrNameLst>
                                      </p:cBhvr>
                                      <p:tavLst>
                                        <p:tav tm="0">
                                          <p:val>
                                            <p:strVal val="#ppt_h"/>
                                          </p:val>
                                        </p:tav>
                                        <p:tav tm="100000">
                                          <p:val>
                                            <p:strVal val="#ppt_h"/>
                                          </p:val>
                                        </p:tav>
                                      </p:tavLst>
                                    </p:anim>
                                    <p:anim calcmode="lin" valueType="num">
                                      <p:cBhvr additive="repl">
                                        <p:cTn id="370" dur="500" fill="hold">
                                          <p:stCondLst>
                                            <p:cond delay="0"/>
                                          </p:stCondLst>
                                        </p:cTn>
                                        <p:tgtEl>
                                          <p:spTgt spid="235"/>
                                        </p:tgtEl>
                                        <p:attrNameLst>
                                          <p:attrName>ppt_x</p:attrName>
                                        </p:attrNameLst>
                                      </p:cBhvr>
                                      <p:tavLst>
                                        <p:tav tm="0">
                                          <p:val>
                                            <p:strVal val="#ppt_x+.4"/>
                                          </p:val>
                                        </p:tav>
                                        <p:tav tm="100000">
                                          <p:val>
                                            <p:strVal val="#ppt_x"/>
                                          </p:val>
                                        </p:tav>
                                      </p:tavLst>
                                    </p:anim>
                                    <p:anim calcmode="lin" valueType="num">
                                      <p:cBhvr additive="repl">
                                        <p:cTn id="371" dur="500" fill="hold">
                                          <p:stCondLst>
                                            <p:cond delay="0"/>
                                          </p:stCondLst>
                                        </p:cTn>
                                        <p:tgtEl>
                                          <p:spTgt spid="235"/>
                                        </p:tgtEl>
                                        <p:attrNameLst>
                                          <p:attrName>ppt_y</p:attrName>
                                        </p:attrNameLst>
                                      </p:cBhvr>
                                      <p:tavLst>
                                        <p:tav tm="0">
                                          <p:val>
                                            <p:strVal val="#ppt_y-.2"/>
                                          </p:val>
                                        </p:tav>
                                        <p:tav tm="100000">
                                          <p:val>
                                            <p:strVal val="#ppt_y+.1"/>
                                          </p:val>
                                        </p:tav>
                                      </p:tavLst>
                                    </p:anim>
                                    <p:anim calcmode="lin" valueType="num">
                                      <p:cBhvr additive="repl">
                                        <p:cTn id="372" dur="500" fill="hold">
                                          <p:stCondLst>
                                            <p:cond delay="500"/>
                                          </p:stCondLst>
                                        </p:cTn>
                                        <p:tgtEl>
                                          <p:spTgt spid="235"/>
                                        </p:tgtEl>
                                        <p:attrNameLst>
                                          <p:attrName>ppt_y</p:attrName>
                                        </p:attrNameLst>
                                      </p:cBhvr>
                                      <p:tavLst>
                                        <p:tav tm="0">
                                          <p:val>
                                            <p:strVal val="#ppt_y+.1"/>
                                          </p:val>
                                        </p:tav>
                                        <p:tav tm="100000">
                                          <p:val>
                                            <p:strVal val="#ppt_y"/>
                                          </p:val>
                                        </p:tav>
                                      </p:tavLst>
                                    </p:anim>
                                    <p:animEffect filter="fade" transition="in">
                                      <p:cBhvr additive="repl">
                                        <p:cTn id="373" dur="1000">
                                          <p:stCondLst>
                                            <p:cond delay="0"/>
                                          </p:stCondLst>
                                        </p:cTn>
                                        <p:tgtEl>
                                          <p:spTgt spid="235"/>
                                        </p:tgtEl>
                                      </p:cBhvr>
                                    </p:animEffect>
                                  </p:childTnLst>
                                </p:cTn>
                              </p:par>
                            </p:childTnLst>
                          </p:cTn>
                        </p:par>
                      </p:childTnLst>
                    </p:cTn>
                  </p:par>
                  <p:par>
                    <p:cTn id="374" fill="hold">
                      <p:stCondLst>
                        <p:cond delay="indefinite"/>
                      </p:stCondLst>
                      <p:childTnLst>
                        <p:par>
                          <p:cTn id="375" fill="hold">
                            <p:stCondLst>
                              <p:cond delay="0"/>
                            </p:stCondLst>
                            <p:childTnLst>
                              <p:par>
                                <p:cTn id="376" nodeType="clickEffect" fill="hold" presetClass="entr" presetID="1">
                                  <p:stCondLst>
                                    <p:cond delay="0"/>
                                  </p:stCondLst>
                                  <p:childTnLst>
                                    <p:set>
                                      <p:cBhvr>
                                        <p:cTn id="377"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378" fill="hold">
                      <p:stCondLst>
                        <p:cond delay="indefinite"/>
                      </p:stCondLst>
                      <p:childTnLst>
                        <p:par>
                          <p:cTn id="379" fill="hold">
                            <p:stCondLst>
                              <p:cond delay="0"/>
                            </p:stCondLst>
                            <p:childTnLst>
                              <p:par>
                                <p:cTn id="380" nodeType="clickEffect" fill="hold" presetClass="entr" presetID="1">
                                  <p:stCondLst>
                                    <p:cond delay="0"/>
                                  </p:stCondLst>
                                  <p:childTnLst>
                                    <p:set>
                                      <p:cBhvr>
                                        <p:cTn id="381"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382" fill="hold">
                      <p:stCondLst>
                        <p:cond delay="indefinite"/>
                      </p:stCondLst>
                      <p:childTnLst>
                        <p:par>
                          <p:cTn id="383" fill="hold">
                            <p:stCondLst>
                              <p:cond delay="0"/>
                            </p:stCondLst>
                            <p:childTnLst>
                              <p:par>
                                <p:cTn id="384" nodeType="clickEffect" fill="hold" presetClass="entr" presetID="1">
                                  <p:stCondLst>
                                    <p:cond delay="0"/>
                                  </p:stCondLst>
                                  <p:childTnLst>
                                    <p:set>
                                      <p:cBhvr>
                                        <p:cTn id="385"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386" fill="hold">
                      <p:stCondLst>
                        <p:cond delay="indefinite"/>
                      </p:stCondLst>
                      <p:childTnLst>
                        <p:par>
                          <p:cTn id="387" fill="hold">
                            <p:stCondLst>
                              <p:cond delay="0"/>
                            </p:stCondLst>
                            <p:childTnLst>
                              <p:par>
                                <p:cTn id="388" nodeType="clickEffect" fill="hold" presetClass="entr" presetID="1">
                                  <p:stCondLst>
                                    <p:cond delay="0"/>
                                  </p:stCondLst>
                                  <p:childTnLst>
                                    <p:set>
                                      <p:cBhvr>
                                        <p:cTn id="389"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390" fill="hold">
                      <p:stCondLst>
                        <p:cond delay="indefinite"/>
                      </p:stCondLst>
                      <p:childTnLst>
                        <p:par>
                          <p:cTn id="391" fill="hold">
                            <p:stCondLst>
                              <p:cond delay="0"/>
                            </p:stCondLst>
                            <p:childTnLst>
                              <p:par>
                                <p:cTn id="392" nodeType="clickEffect" fill="hold" presetClass="entr" presetID="1">
                                  <p:stCondLst>
                                    <p:cond delay="0"/>
                                  </p:stCondLst>
                                  <p:childTnLst>
                                    <p:set>
                                      <p:cBhvr>
                                        <p:cTn id="393" dur="1" fill="hold">
                                          <p:stCondLst>
                                            <p:cond delay="0"/>
                                          </p:stCondLst>
                                        </p:cTn>
                                        <p:tgtEl>
                                          <p:spTgt spid="236">
                                            <p:txEl>
                                              <p:pRg st="4" end="4"/>
                                            </p:txEl>
                                          </p:spTgt>
                                        </p:tgtEl>
                                        <p:attrNameLst>
                                          <p:attrName>style.visibility</p:attrName>
                                        </p:attrNameLst>
                                      </p:cBhvr>
                                      <p:to>
                                        <p:strVal val="visible"/>
                                      </p:to>
                                    </p:set>
                                  </p:childTnLst>
                                </p:cTn>
                              </p:par>
                              <p:par>
                                <p:cTn id="394" nodeType="withEffect" fill="hold" presetClass="entr" presetID="1">
                                  <p:stCondLst>
                                    <p:cond delay="0"/>
                                  </p:stCondLst>
                                  <p:childTnLst>
                                    <p:set>
                                      <p:cBhvr>
                                        <p:cTn id="395" dur="1" fill="hold">
                                          <p:stCondLst>
                                            <p:cond delay="0"/>
                                          </p:stCondLst>
                                        </p:cTn>
                                        <p:tgtEl>
                                          <p:spTgt spid="23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7" name="TextShape 1"/>
          <p:cNvSpPr txBox="1"/>
          <p:nvPr/>
        </p:nvSpPr>
        <p:spPr>
          <a:xfrm>
            <a:off x="466200" y="239400"/>
            <a:ext cx="7201080" cy="8478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Crisi della “tradizione”…</a:t>
            </a:r>
            <a:endParaRPr b="1" lang="it-IT" sz="3900" spc="-1" strike="noStrike">
              <a:solidFill>
                <a:srgbClr val="330066"/>
              </a:solidFill>
              <a:latin typeface="Arial"/>
            </a:endParaRPr>
          </a:p>
        </p:txBody>
      </p:sp>
      <p:sp>
        <p:nvSpPr>
          <p:cNvPr id="238" name="TextShape 2"/>
          <p:cNvSpPr txBox="1"/>
          <p:nvPr/>
        </p:nvSpPr>
        <p:spPr>
          <a:xfrm>
            <a:off x="394920" y="1483920"/>
            <a:ext cx="8280360" cy="4969080"/>
          </a:xfrm>
          <a:prstGeom prst="rect">
            <a:avLst/>
          </a:prstGeom>
          <a:noFill/>
          <a:ln w="0">
            <a:noFill/>
          </a:ln>
        </p:spPr>
        <p:txBody>
          <a:bodyPr lIns="90000" rIns="90000" tIns="46800" bIns="46800">
            <a:normAutofit/>
          </a:bodyPr>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008080"/>
                </a:solidFill>
                <a:latin typeface="Arial"/>
              </a:rPr>
              <a:t>Crisi del concetto di testo </a:t>
            </a:r>
            <a:endParaRPr b="0" lang="it-IT" sz="2600" spc="-1" strike="noStrike">
              <a:solidFill>
                <a:srgbClr val="008080"/>
              </a:solidFill>
              <a:latin typeface="Arial"/>
            </a:endParaRPr>
          </a:p>
          <a:p>
            <a:pPr lvl="1" marL="691920" indent="-347760">
              <a:lnSpc>
                <a:spcPct val="8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Il testo è tutto</a:t>
            </a:r>
            <a:endParaRPr b="0" lang="it-IT" sz="2000" spc="-1" strike="noStrike">
              <a:solidFill>
                <a:srgbClr val="ff6600"/>
              </a:solidFill>
              <a:latin typeface="Arial"/>
            </a:endParaRPr>
          </a:p>
          <a:p>
            <a:pPr lvl="1" marL="691920" indent="-347760">
              <a:lnSpc>
                <a:spcPct val="8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Testo disperso, frammentato, perdita di “inizio” e “fine” di un testo.</a:t>
            </a:r>
            <a:endParaRPr b="0" lang="it-IT" sz="2000" spc="-1" strike="noStrike">
              <a:solidFill>
                <a:srgbClr val="ff6600"/>
              </a:solidFill>
              <a:latin typeface="Arial"/>
            </a:endParaRPr>
          </a:p>
          <a:p>
            <a:pPr lvl="1" marL="691920" indent="-347760">
              <a:lnSpc>
                <a:spcPct val="8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a:t>
            </a:r>
            <a:r>
              <a:rPr b="0" lang="it-IT" sz="2000" spc="-1" strike="noStrike">
                <a:solidFill>
                  <a:srgbClr val="ff6600"/>
                </a:solidFill>
                <a:latin typeface="Arial"/>
              </a:rPr>
              <a:t>Il testo totale” di Internet</a:t>
            </a:r>
            <a:endParaRPr b="0" lang="it-IT" sz="2000" spc="-1" strike="noStrike">
              <a:solidFill>
                <a:srgbClr val="ff6600"/>
              </a:solidFill>
              <a:latin typeface="Arial"/>
            </a:endParaRPr>
          </a:p>
          <a:p>
            <a:pPr lvl="1" marL="691920" indent="-34776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ff660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008080"/>
                </a:solidFill>
                <a:latin typeface="Arial"/>
              </a:rPr>
              <a:t>Crisi del concetto di scrittura</a:t>
            </a:r>
            <a:endParaRPr b="0" lang="it-IT" sz="2600" spc="-1" strike="noStrike">
              <a:solidFill>
                <a:srgbClr val="008080"/>
              </a:solidFill>
              <a:latin typeface="Arial"/>
            </a:endParaRPr>
          </a:p>
          <a:p>
            <a:pPr lvl="1" marL="691920" indent="-347760">
              <a:lnSpc>
                <a:spcPct val="80000"/>
              </a:lnSpc>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Il disorientamento e la “possibilità</a:t>
            </a:r>
            <a:r>
              <a:rPr b="0" lang="it-IT" sz="2200" spc="-1" strike="noStrike">
                <a:solidFill>
                  <a:srgbClr val="ff6600"/>
                </a:solidFill>
                <a:latin typeface="Arial"/>
              </a:rPr>
              <a:t>”.</a:t>
            </a:r>
            <a:endParaRPr b="0" lang="it-IT" sz="2200" spc="-1" strike="noStrike">
              <a:solidFill>
                <a:srgbClr val="ff6600"/>
              </a:solidFill>
              <a:latin typeface="Arial"/>
            </a:endParaRPr>
          </a:p>
          <a:p>
            <a:pPr lvl="1" marL="691920" indent="-347760">
              <a:lnSpc>
                <a:spcPct val="8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ff660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008080"/>
                </a:solidFill>
                <a:latin typeface="Arial"/>
              </a:rPr>
              <a:t>Crisi del concetto di autore</a:t>
            </a:r>
            <a:endParaRPr b="0" lang="it-IT" sz="2600" spc="-1" strike="noStrike">
              <a:solidFill>
                <a:srgbClr val="008080"/>
              </a:solidFill>
              <a:latin typeface="Arial"/>
            </a:endParaRPr>
          </a:p>
          <a:p>
            <a:pPr lvl="1" marL="691920" indent="-347760">
              <a:lnSpc>
                <a:spcPct val="8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Erosione dell’io e scrittura collaborativa. “L’autore totale”</a:t>
            </a:r>
            <a:endParaRPr b="0" lang="it-IT" sz="2000" spc="-1" strike="noStrike">
              <a:solidFill>
                <a:srgbClr val="ff6600"/>
              </a:solidFill>
              <a:latin typeface="Arial"/>
            </a:endParaRPr>
          </a:p>
          <a:p>
            <a:pPr marL="342720" indent="-342720">
              <a:lnSpc>
                <a:spcPct val="8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00808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008080"/>
                </a:solidFill>
                <a:latin typeface="Arial"/>
              </a:rPr>
              <a:t>Crisi del concetto di “edizione scientifica”</a:t>
            </a:r>
            <a:endParaRPr b="0" lang="it-IT" sz="2600" spc="-1" strike="noStrike">
              <a:solidFill>
                <a:srgbClr val="008080"/>
              </a:solidFill>
              <a:latin typeface="Arial"/>
            </a:endParaRPr>
          </a:p>
          <a:p>
            <a:pPr lvl="1" marL="691920" indent="-347760">
              <a:lnSpc>
                <a:spcPct val="8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Edizioni “autoritative”.</a:t>
            </a:r>
            <a:endParaRPr b="0" lang="it-IT" sz="2000" spc="-1" strike="noStrike">
              <a:solidFill>
                <a:srgbClr val="ff660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008080"/>
              </a:solidFill>
              <a:latin typeface="Arial"/>
            </a:endParaRPr>
          </a:p>
          <a:p>
            <a:pPr marL="342720" indent="-342720">
              <a:lnSpc>
                <a:spcPct val="8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008080"/>
              </a:solidFill>
              <a:latin typeface="Arial"/>
            </a:endParaRPr>
          </a:p>
          <a:p>
            <a:pPr marL="342720" indent="-342720">
              <a:lnSpc>
                <a:spcPct val="8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008080"/>
              </a:solidFill>
              <a:latin typeface="Arial"/>
            </a:endParaRPr>
          </a:p>
        </p:txBody>
      </p:sp>
    </p:spTree>
  </p:cSld>
  <p:transition>
    <p:wedge/>
  </p:transition>
  <p:timing>
    <p:tnLst>
      <p:par>
        <p:cTn id="396" dur="indefinite" restart="never" nodeType="tmRoot">
          <p:childTnLst>
            <p:seq>
              <p:cTn id="397" dur="indefinite" nodeType="mainSeq">
                <p:childTnLst>
                  <p:par>
                    <p:cTn id="398" fill="hold">
                      <p:stCondLst>
                        <p:cond delay="0"/>
                      </p:stCondLst>
                      <p:childTnLst>
                        <p:par>
                          <p:cTn id="399" fill="hold">
                            <p:stCondLst>
                              <p:cond delay="0"/>
                            </p:stCondLst>
                            <p:childTnLst>
                              <p:par>
                                <p:cTn id="400" nodeType="afterEffect" fill="hold" presetClass="entr" presetID="24">
                                  <p:stCondLst>
                                    <p:cond delay="0"/>
                                  </p:stCondLst>
                                  <p:childTnLst>
                                    <p:set>
                                      <p:cBhvr>
                                        <p:cTn id="401" dur="1" fill="hold">
                                          <p:stCondLst>
                                            <p:cond delay="0"/>
                                          </p:stCondLst>
                                        </p:cTn>
                                        <p:tgtEl>
                                          <p:spTgt spid="237"/>
                                        </p:tgtEl>
                                        <p:attrNameLst>
                                          <p:attrName>style.visibility</p:attrName>
                                        </p:attrNameLst>
                                      </p:cBhvr>
                                      <p:to>
                                        <p:strVal val="visible"/>
                                      </p:to>
                                    </p:set>
                                    <p:animEffect filter="fade" transition="in">
                                      <p:cBhvr additive="repl">
                                        <p:cTn id="402" dur="1000"/>
                                        <p:tgtEl>
                                          <p:spTgt spid="237"/>
                                        </p:tgtEl>
                                      </p:cBhvr>
                                    </p:animEffect>
                                    <p:anim calcmode="lin" valueType="num">
                                      <p:cBhvr additive="repl">
                                        <p:cTn id="403" dur="1000" fill="hold"/>
                                        <p:tgtEl>
                                          <p:spTgt spid="237"/>
                                        </p:tgtEl>
                                        <p:attrNameLst>
                                          <p:attrName>ppt_x</p:attrName>
                                        </p:attrNameLst>
                                      </p:cBhvr>
                                      <p:tavLst>
                                        <p:tav tm="0">
                                          <p:val>
                                            <p:strVal val="#ppt_x"/>
                                          </p:val>
                                        </p:tav>
                                        <p:tav tm="100000">
                                          <p:val>
                                            <p:strVal val="#ppt_x"/>
                                          </p:val>
                                        </p:tav>
                                      </p:tavLst>
                                    </p:anim>
                                    <p:anim calcmode="lin" valueType="num">
                                      <p:cBhvr additive="repl">
                                        <p:cTn id="404" dur="900" fill="hold"/>
                                        <p:tgtEl>
                                          <p:spTgt spid="237"/>
                                        </p:tgtEl>
                                        <p:attrNameLst>
                                          <p:attrName>ppt_y</p:attrName>
                                        </p:attrNameLst>
                                      </p:cBhvr>
                                      <p:tavLst>
                                        <p:tav tm="0">
                                          <p:val>
                                            <p:strVal val="#ppt_y+1"/>
                                          </p:val>
                                        </p:tav>
                                        <p:tav tm="100000">
                                          <p:val>
                                            <p:strVal val="#ppt_y-.03"/>
                                          </p:val>
                                        </p:tav>
                                      </p:tavLst>
                                    </p:anim>
                                    <p:anim calcmode="lin" valueType="num">
                                      <p:cBhvr additive="repl">
                                        <p:cTn id="405" dur="100" fill="hold">
                                          <p:stCondLst>
                                            <p:cond delay="900"/>
                                          </p:stCondLst>
                                        </p:cTn>
                                        <p:tgtEl>
                                          <p:spTgt spid="237"/>
                                        </p:tgtEl>
                                        <p:attrNameLst>
                                          <p:attrName>ppt_y</p:attrName>
                                        </p:attrNameLst>
                                      </p:cBhvr>
                                      <p:tavLst>
                                        <p:tav tm="0">
                                          <p:val>
                                            <p:strVal val="#ppt_y-.03"/>
                                          </p:val>
                                        </p:tav>
                                        <p:tav tm="100000">
                                          <p:val>
                                            <p:strVal val="#ppt_y"/>
                                          </p:val>
                                        </p:tav>
                                      </p:tavLst>
                                    </p:anim>
                                  </p:childTnLst>
                                </p:cTn>
                              </p:par>
                            </p:childTnLst>
                          </p:cTn>
                        </p:par>
                      </p:childTnLst>
                    </p:cTn>
                  </p:par>
                  <p:par>
                    <p:cTn id="406" fill="hold">
                      <p:stCondLst>
                        <p:cond delay="indefinite"/>
                      </p:stCondLst>
                      <p:childTnLst>
                        <p:par>
                          <p:cTn id="407" fill="hold">
                            <p:stCondLst>
                              <p:cond delay="0"/>
                            </p:stCondLst>
                            <p:childTnLst>
                              <p:par>
                                <p:cTn id="408" nodeType="clickEffect" fill="hold" presetClass="entr" presetID="1">
                                  <p:stCondLst>
                                    <p:cond delay="0"/>
                                  </p:stCondLst>
                                  <p:childTnLst>
                                    <p:set>
                                      <p:cBhvr>
                                        <p:cTn id="409"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410" fill="hold">
                      <p:stCondLst>
                        <p:cond delay="indefinite"/>
                      </p:stCondLst>
                      <p:childTnLst>
                        <p:par>
                          <p:cTn id="411" fill="hold">
                            <p:stCondLst>
                              <p:cond delay="0"/>
                            </p:stCondLst>
                            <p:childTnLst>
                              <p:par>
                                <p:cTn id="412" nodeType="clickEffect" fill="hold" presetClass="entr" presetID="1">
                                  <p:stCondLst>
                                    <p:cond delay="0"/>
                                  </p:stCondLst>
                                  <p:childTnLst>
                                    <p:set>
                                      <p:cBhvr>
                                        <p:cTn id="413" dur="1" fill="hold">
                                          <p:stCondLst>
                                            <p:cond delay="0"/>
                                          </p:stCondLst>
                                        </p:cTn>
                                        <p:tgtEl>
                                          <p:spTgt spid="238">
                                            <p:txEl>
                                              <p:pRg st="1" end="1"/>
                                            </p:txEl>
                                          </p:spTgt>
                                        </p:tgtEl>
                                        <p:attrNameLst>
                                          <p:attrName>style.visibility</p:attrName>
                                        </p:attrNameLst>
                                      </p:cBhvr>
                                      <p:to>
                                        <p:strVal val="visible"/>
                                      </p:to>
                                    </p:set>
                                  </p:childTnLst>
                                </p:cTn>
                              </p:par>
                              <p:par>
                                <p:cTn id="414" nodeType="withEffect" fill="hold" presetClass="entr" presetID="1">
                                  <p:stCondLst>
                                    <p:cond delay="0"/>
                                  </p:stCondLst>
                                  <p:childTnLst>
                                    <p:set>
                                      <p:cBhvr>
                                        <p:cTn id="415" dur="1" fill="hold">
                                          <p:stCondLst>
                                            <p:cond delay="0"/>
                                          </p:stCondLst>
                                        </p:cTn>
                                        <p:tgtEl>
                                          <p:spTgt spid="238">
                                            <p:txEl>
                                              <p:pRg st="2" end="2"/>
                                            </p:txEl>
                                          </p:spTgt>
                                        </p:tgtEl>
                                        <p:attrNameLst>
                                          <p:attrName>style.visibility</p:attrName>
                                        </p:attrNameLst>
                                      </p:cBhvr>
                                      <p:to>
                                        <p:strVal val="visible"/>
                                      </p:to>
                                    </p:set>
                                  </p:childTnLst>
                                </p:cTn>
                              </p:par>
                              <p:par>
                                <p:cTn id="416" nodeType="withEffect" fill="hold" presetClass="entr" presetID="1">
                                  <p:stCondLst>
                                    <p:cond delay="0"/>
                                  </p:stCondLst>
                                  <p:childTnLst>
                                    <p:set>
                                      <p:cBhvr>
                                        <p:cTn id="417"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418" fill="hold">
                      <p:stCondLst>
                        <p:cond delay="indefinite"/>
                      </p:stCondLst>
                      <p:childTnLst>
                        <p:par>
                          <p:cTn id="419" fill="hold">
                            <p:stCondLst>
                              <p:cond delay="0"/>
                            </p:stCondLst>
                            <p:childTnLst>
                              <p:par>
                                <p:cTn id="420" nodeType="clickEffect" fill="hold" presetClass="entr" presetID="1">
                                  <p:stCondLst>
                                    <p:cond delay="0"/>
                                  </p:stCondLst>
                                  <p:childTnLst>
                                    <p:set>
                                      <p:cBhvr>
                                        <p:cTn id="421" dur="1" fill="hold">
                                          <p:stCondLst>
                                            <p:cond delay="0"/>
                                          </p:stCondLst>
                                        </p:cTn>
                                        <p:tgtEl>
                                          <p:spTgt spid="238">
                                            <p:txEl>
                                              <p:pRg st="5" end="5"/>
                                            </p:txEl>
                                          </p:spTgt>
                                        </p:tgtEl>
                                        <p:attrNameLst>
                                          <p:attrName>style.visibility</p:attrName>
                                        </p:attrNameLst>
                                      </p:cBhvr>
                                      <p:to>
                                        <p:strVal val="visible"/>
                                      </p:to>
                                    </p:set>
                                  </p:childTnLst>
                                </p:cTn>
                              </p:par>
                              <p:par>
                                <p:cTn id="422" nodeType="withEffect" fill="hold" presetClass="entr" presetID="1">
                                  <p:stCondLst>
                                    <p:cond delay="0"/>
                                  </p:stCondLst>
                                  <p:childTnLst>
                                    <p:set>
                                      <p:cBhvr>
                                        <p:cTn id="423"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par>
                    <p:cTn id="424" fill="hold">
                      <p:stCondLst>
                        <p:cond delay="indefinite"/>
                      </p:stCondLst>
                      <p:childTnLst>
                        <p:par>
                          <p:cTn id="425" fill="hold">
                            <p:stCondLst>
                              <p:cond delay="0"/>
                            </p:stCondLst>
                            <p:childTnLst>
                              <p:par>
                                <p:cTn id="426" nodeType="clickEffect" fill="hold" presetClass="entr" presetID="1">
                                  <p:stCondLst>
                                    <p:cond delay="0"/>
                                  </p:stCondLst>
                                  <p:childTnLst>
                                    <p:set>
                                      <p:cBhvr>
                                        <p:cTn id="427" dur="1" fill="hold">
                                          <p:stCondLst>
                                            <p:cond delay="0"/>
                                          </p:stCondLst>
                                        </p:cTn>
                                        <p:tgtEl>
                                          <p:spTgt spid="238">
                                            <p:txEl>
                                              <p:pRg st="8" end="8"/>
                                            </p:txEl>
                                          </p:spTgt>
                                        </p:tgtEl>
                                        <p:attrNameLst>
                                          <p:attrName>style.visibility</p:attrName>
                                        </p:attrNameLst>
                                      </p:cBhvr>
                                      <p:to>
                                        <p:strVal val="visible"/>
                                      </p:to>
                                    </p:set>
                                  </p:childTnLst>
                                </p:cTn>
                              </p:par>
                              <p:par>
                                <p:cTn id="428" nodeType="withEffect" fill="hold" presetClass="entr" presetID="1">
                                  <p:stCondLst>
                                    <p:cond delay="0"/>
                                  </p:stCondLst>
                                  <p:childTnLst>
                                    <p:set>
                                      <p:cBhvr>
                                        <p:cTn id="429" dur="1" fill="hold">
                                          <p:stCondLst>
                                            <p:cond delay="0"/>
                                          </p:stCondLst>
                                        </p:cTn>
                                        <p:tgtEl>
                                          <p:spTgt spid="238">
                                            <p:txEl>
                                              <p:pRg st="9" end="9"/>
                                            </p:txEl>
                                          </p:spTgt>
                                        </p:tgtEl>
                                        <p:attrNameLst>
                                          <p:attrName>style.visibility</p:attrName>
                                        </p:attrNameLst>
                                      </p:cBhvr>
                                      <p:to>
                                        <p:strVal val="visible"/>
                                      </p:to>
                                    </p:set>
                                  </p:childTnLst>
                                </p:cTn>
                              </p:par>
                            </p:childTnLst>
                          </p:cTn>
                        </p:par>
                      </p:childTnLst>
                    </p:cTn>
                  </p:par>
                  <p:par>
                    <p:cTn id="430" fill="hold">
                      <p:stCondLst>
                        <p:cond delay="indefinite"/>
                      </p:stCondLst>
                      <p:childTnLst>
                        <p:par>
                          <p:cTn id="431" fill="hold">
                            <p:stCondLst>
                              <p:cond delay="0"/>
                            </p:stCondLst>
                            <p:childTnLst>
                              <p:par>
                                <p:cTn id="432" nodeType="clickEffect" fill="hold" presetClass="entr" presetID="1">
                                  <p:stCondLst>
                                    <p:cond delay="0"/>
                                  </p:stCondLst>
                                  <p:childTnLst>
                                    <p:set>
                                      <p:cBhvr>
                                        <p:cTn id="433" dur="1" fill="hold">
                                          <p:stCondLst>
                                            <p:cond delay="0"/>
                                          </p:stCondLst>
                                        </p:cTn>
                                        <p:tgtEl>
                                          <p:spTgt spid="238">
                                            <p:txEl>
                                              <p:pRg st="11" end="11"/>
                                            </p:txEl>
                                          </p:spTgt>
                                        </p:tgtEl>
                                        <p:attrNameLst>
                                          <p:attrName>style.visibility</p:attrName>
                                        </p:attrNameLst>
                                      </p:cBhvr>
                                      <p:to>
                                        <p:strVal val="visible"/>
                                      </p:to>
                                    </p:set>
                                  </p:childTnLst>
                                </p:cTn>
                              </p:par>
                              <p:par>
                                <p:cTn id="434" nodeType="withEffect" fill="hold" presetClass="entr" presetID="1">
                                  <p:stCondLst>
                                    <p:cond delay="0"/>
                                  </p:stCondLst>
                                  <p:childTnLst>
                                    <p:set>
                                      <p:cBhvr>
                                        <p:cTn id="435" dur="1" fill="hold">
                                          <p:stCondLst>
                                            <p:cond delay="0"/>
                                          </p:stCondLst>
                                        </p:cTn>
                                        <p:tgtEl>
                                          <p:spTgt spid="238">
                                            <p:txEl>
                                              <p:pRg st="12" end="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3900" spc="-1" strike="noStrike">
                <a:solidFill>
                  <a:srgbClr val="330066"/>
                </a:solidFill>
                <a:latin typeface="Arial"/>
              </a:rPr>
              <a:t>Res ardua vetustis novitatem dare…</a:t>
            </a:r>
            <a:endParaRPr b="1" lang="it-IT" sz="3900" spc="-1" strike="noStrike">
              <a:solidFill>
                <a:srgbClr val="330066"/>
              </a:solidFill>
              <a:latin typeface="Arial"/>
            </a:endParaRPr>
          </a:p>
        </p:txBody>
      </p:sp>
      <p:pic>
        <p:nvPicPr>
          <p:cNvPr id="131" name="" descr=""/>
          <p:cNvPicPr/>
          <p:nvPr/>
        </p:nvPicPr>
        <p:blipFill>
          <a:blip r:embed="rId1"/>
          <a:stretch/>
        </p:blipFill>
        <p:spPr>
          <a:xfrm>
            <a:off x="250920" y="2852640"/>
            <a:ext cx="3279600" cy="3473640"/>
          </a:xfrm>
          <a:prstGeom prst="rect">
            <a:avLst/>
          </a:prstGeom>
          <a:ln w="0">
            <a:noFill/>
          </a:ln>
        </p:spPr>
      </p:pic>
      <p:sp>
        <p:nvSpPr>
          <p:cNvPr id="132" name="CustomShape 2"/>
          <p:cNvSpPr/>
          <p:nvPr/>
        </p:nvSpPr>
        <p:spPr>
          <a:xfrm>
            <a:off x="1908000" y="1380960"/>
            <a:ext cx="6769440" cy="5579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marL="342720" indent="-342720" algn="r">
              <a:lnSpc>
                <a:spcPct val="90000"/>
              </a:lnSpc>
              <a:spcBef>
                <a:spcPts val="20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3300" spc="-1" strike="noStrike">
                <a:solidFill>
                  <a:srgbClr val="008080"/>
                </a:solidFill>
                <a:latin typeface="Bodoni MT"/>
                <a:ea typeface="Arial"/>
              </a:rPr>
              <a:t>Res ardua vetustis novitatem dare, novis auctoritatem,  obsoletis nitorem,  obscuris lucem,  fastiditis gratiam,  dubiis fidem, </a:t>
            </a:r>
            <a:br/>
            <a:r>
              <a:rPr b="1" i="1" lang="it-IT" sz="3300" spc="-1" strike="noStrike">
                <a:solidFill>
                  <a:srgbClr val="008080"/>
                </a:solidFill>
                <a:latin typeface="Bodoni MT"/>
                <a:ea typeface="Arial"/>
              </a:rPr>
              <a:t>omnibus vero naturam </a:t>
            </a:r>
            <a:br/>
            <a:r>
              <a:rPr b="1" i="1" lang="it-IT" sz="3300" spc="-1" strike="noStrike">
                <a:solidFill>
                  <a:srgbClr val="008080"/>
                </a:solidFill>
                <a:latin typeface="Bodoni MT"/>
                <a:ea typeface="Arial"/>
              </a:rPr>
              <a:t>et naturae suae omnia</a:t>
            </a:r>
            <a:endParaRPr b="0" lang="it-IT" sz="3300" spc="-1" strike="noStrike">
              <a:solidFill>
                <a:srgbClr val="000000"/>
              </a:solidFill>
              <a:latin typeface="Times New Roman"/>
            </a:endParaRPr>
          </a:p>
          <a:p>
            <a:pPr marL="342720" indent="-342720" algn="r">
              <a:lnSpc>
                <a:spcPct val="90000"/>
              </a:lnSpc>
              <a:spcBef>
                <a:spcPts val="20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2100" spc="-1" strike="noStrike">
                <a:solidFill>
                  <a:srgbClr val="009999"/>
                </a:solidFill>
                <a:latin typeface="Bodoni MT"/>
                <a:ea typeface="Arial"/>
              </a:rPr>
              <a:t>Plinio</a:t>
            </a:r>
            <a:r>
              <a:rPr b="0" lang="it-IT" sz="2100" spc="-1" strike="noStrike">
                <a:solidFill>
                  <a:srgbClr val="009999"/>
                </a:solidFill>
                <a:latin typeface="Bodoni MT"/>
                <a:ea typeface="Arial"/>
              </a:rPr>
              <a:t> </a:t>
            </a:r>
            <a:br/>
            <a:endParaRPr b="0" lang="it-IT" sz="2100" spc="-1" strike="noStrike">
              <a:solidFill>
                <a:srgbClr val="000000"/>
              </a:solidFill>
              <a:latin typeface="Times New Roman"/>
            </a:endParaRPr>
          </a:p>
          <a:p>
            <a:pPr marL="342720" indent="-342720" algn="r">
              <a:lnSpc>
                <a:spcPct val="90000"/>
              </a:lnSpc>
              <a:spcBef>
                <a:spcPts val="13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0000"/>
                </a:solidFill>
                <a:latin typeface="Pristina"/>
                <a:ea typeface="Arial"/>
              </a:rPr>
              <a:t>E’ difficile conferire nuovo interesse a ciò che è vetusto, autorevolezza alle novità, splendore a ciò che è vecchio, luce a ciò che è oscuro, fascino a ciò che ha nauseato, credibilità a ciò che è incerto, </a:t>
            </a:r>
            <a:br/>
            <a:r>
              <a:rPr b="0" lang="it-IT" sz="2100" spc="-1" strike="noStrike">
                <a:solidFill>
                  <a:srgbClr val="000000"/>
                </a:solidFill>
                <a:latin typeface="Pristina"/>
                <a:ea typeface="Arial"/>
              </a:rPr>
              <a:t>dare senso ad ogni cosa e prendere ogni cosa nel suo vero senso</a:t>
            </a:r>
            <a:endParaRPr b="0" lang="it-IT" sz="2100" spc="-1" strike="noStrike">
              <a:solidFill>
                <a:srgbClr val="000000"/>
              </a:solidFill>
              <a:latin typeface="Times New Roman"/>
            </a:endParaRPr>
          </a:p>
        </p:txBody>
      </p:sp>
    </p:spTree>
  </p:cSld>
  <p:transition>
    <p:wedge/>
  </p:transition>
  <p:timing>
    <p:tnLst>
      <p:par>
        <p:cTn id="11" dur="indefinite" restart="never" nodeType="tmRoot">
          <p:childTnLst>
            <p:seq>
              <p:cTn id="12" dur="indefinite" nodeType="mainSeq">
                <p:childTnLst>
                  <p:par>
                    <p:cTn id="13" fill="hold">
                      <p:stCondLst>
                        <p:cond delay="0"/>
                      </p:stCondLst>
                      <p:childTnLst>
                        <p:par>
                          <p:cTn id="14" fill="hold">
                            <p:stCondLst>
                              <p:cond delay="0"/>
                            </p:stCondLst>
                            <p:childTnLst>
                              <p:par>
                                <p:cTn id="15" nodeType="afterEffect" fill="hold" presetClass="entr" presetID="24">
                                  <p:stCondLst>
                                    <p:cond delay="0"/>
                                  </p:stCondLst>
                                  <p:childTnLst>
                                    <p:set>
                                      <p:cBhvr>
                                        <p:cTn id="16" dur="1" fill="hold">
                                          <p:stCondLst>
                                            <p:cond delay="0"/>
                                          </p:stCondLst>
                                        </p:cTn>
                                        <p:tgtEl>
                                          <p:spTgt spid="130"/>
                                        </p:tgtEl>
                                        <p:attrNameLst>
                                          <p:attrName>style.visibility</p:attrName>
                                        </p:attrNameLst>
                                      </p:cBhvr>
                                      <p:to>
                                        <p:strVal val="visible"/>
                                      </p:to>
                                    </p:set>
                                    <p:anim calcmode="lin" valueType="num">
                                      <p:cBhvr additive="repl">
                                        <p:cTn id="17" dur="1000" fill="hold"/>
                                        <p:tgtEl>
                                          <p:spTgt spid="130"/>
                                        </p:tgtEl>
                                        <p:attrNameLst>
                                          <p:attrName>ppt_w</p:attrName>
                                        </p:attrNameLst>
                                      </p:cBhvr>
                                      <p:tavLst>
                                        <p:tav tm="0">
                                          <p:val>
                                            <p:strVal val="0"/>
                                          </p:val>
                                        </p:tav>
                                        <p:tav tm="100000">
                                          <p:val>
                                            <p:strVal val="#ppt_w"/>
                                          </p:val>
                                        </p:tav>
                                      </p:tavLst>
                                    </p:anim>
                                    <p:anim calcmode="lin" valueType="num">
                                      <p:cBhvr additive="repl">
                                        <p:cTn id="18" dur="1000" fill="hold"/>
                                        <p:tgtEl>
                                          <p:spTgt spid="130"/>
                                        </p:tgtEl>
                                        <p:attrNameLst>
                                          <p:attrName>ppt_h</p:attrName>
                                        </p:attrNameLst>
                                      </p:cBhvr>
                                      <p:tavLst>
                                        <p:tav tm="0">
                                          <p:val>
                                            <p:strVal val="0"/>
                                          </p:val>
                                        </p:tav>
                                        <p:tav tm="100000">
                                          <p:val>
                                            <p:strVal val="#ppt_h"/>
                                          </p:val>
                                        </p:tav>
                                      </p:tavLst>
                                    </p:anim>
                                    <p:anim calcmode="lin" valueType="num">
                                      <p:cBhvr additive="repl">
                                        <p:cTn id="19" dur="1000" fill="hold"/>
                                        <p:tgtEl>
                                          <p:spTgt spid="130"/>
                                        </p:tgtEl>
                                        <p:attrNameLst>
                                          <p:attrName>r</p:attrName>
                                        </p:attrNameLst>
                                      </p:cBhvr>
                                      <p:tavLst>
                                        <p:tav tm="0">
                                          <p:val>
                                            <p:strVal val="90"/>
                                          </p:val>
                                        </p:tav>
                                        <p:tav tm="100000">
                                          <p:val>
                                            <p:strVal val="0"/>
                                          </p:val>
                                        </p:tav>
                                      </p:tavLst>
                                    </p:anim>
                                    <p:animEffect filter="fade" transition="in">
                                      <p:cBhvr additive="repl">
                                        <p:cTn id="20" dur="1000"/>
                                        <p:tgtEl>
                                          <p:spTgt spid="130"/>
                                        </p:tgtEl>
                                      </p:cBhvr>
                                    </p:animEffec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9" name="TextShape 1"/>
          <p:cNvSpPr txBox="1"/>
          <p:nvPr/>
        </p:nvSpPr>
        <p:spPr>
          <a:xfrm>
            <a:off x="323640" y="333000"/>
            <a:ext cx="7272360" cy="9414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Rilessi nella scuola</a:t>
            </a:r>
            <a:r>
              <a:rPr b="1" lang="it-IT" sz="3900" spc="-1" strike="noStrike">
                <a:solidFill>
                  <a:srgbClr val="330066"/>
                </a:solidFill>
                <a:latin typeface="Arial"/>
              </a:rPr>
              <a:t>	</a:t>
            </a:r>
            <a:endParaRPr b="1" lang="it-IT" sz="3900" spc="-1" strike="noStrike">
              <a:solidFill>
                <a:srgbClr val="330066"/>
              </a:solidFill>
              <a:latin typeface="Arial"/>
            </a:endParaRPr>
          </a:p>
        </p:txBody>
      </p:sp>
      <p:sp>
        <p:nvSpPr>
          <p:cNvPr id="240" name="TextShape 2"/>
          <p:cNvSpPr txBox="1"/>
          <p:nvPr/>
        </p:nvSpPr>
        <p:spPr>
          <a:xfrm>
            <a:off x="395280" y="1700280"/>
            <a:ext cx="8229600" cy="4411440"/>
          </a:xfrm>
          <a:prstGeom prst="rect">
            <a:avLst/>
          </a:prstGeom>
          <a:noFill/>
          <a:ln w="0">
            <a:noFill/>
          </a:ln>
        </p:spPr>
        <p:txBody>
          <a:bodyPr lIns="90000" rIns="90000" tIns="46800" bIns="46800">
            <a:normAutofit/>
          </a:bodyPr>
          <a:p>
            <a:pPr marL="342720" indent="-342720">
              <a:lnSpc>
                <a:spcPct val="150000"/>
              </a:lnSpc>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Due linguaggi si trovano a coesistere:</a:t>
            </a:r>
            <a:endParaRPr b="0" lang="it-IT" sz="3000" spc="-1" strike="noStrike">
              <a:solidFill>
                <a:srgbClr val="008080"/>
              </a:solidFill>
              <a:latin typeface="Arial"/>
            </a:endParaRPr>
          </a:p>
          <a:p>
            <a:pPr marL="342720" indent="-342720">
              <a:lnSpc>
                <a:spcPct val="15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vecchia “lingua madre”</a:t>
            </a:r>
            <a:endParaRPr b="0" lang="it-IT" sz="3000" spc="-1" strike="noStrike">
              <a:solidFill>
                <a:srgbClr val="008080"/>
              </a:solidFill>
              <a:latin typeface="Arial"/>
            </a:endParaRPr>
          </a:p>
          <a:p>
            <a:pPr lvl="1" marL="691920" indent="-347760">
              <a:lnSpc>
                <a:spcPct val="15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La logica “chiusa” del libro-volume</a:t>
            </a:r>
            <a:endParaRPr b="0" lang="it-IT" sz="2600" spc="-1" strike="noStrike">
              <a:solidFill>
                <a:srgbClr val="ff6600"/>
              </a:solidFill>
              <a:latin typeface="Arial"/>
            </a:endParaRPr>
          </a:p>
          <a:p>
            <a:pPr marL="342720" indent="-342720">
              <a:lnSpc>
                <a:spcPct val="15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nuova “lingua straniera”: il modello ipertestuale</a:t>
            </a:r>
            <a:endParaRPr b="0" lang="it-IT" sz="3000" spc="-1" strike="noStrike">
              <a:solidFill>
                <a:srgbClr val="008080"/>
              </a:solidFill>
              <a:latin typeface="Arial"/>
            </a:endParaRPr>
          </a:p>
          <a:p>
            <a:pPr lvl="1" marL="691920" indent="-347760">
              <a:lnSpc>
                <a:spcPct val="15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La logica “aperta” e connettiva dei testi fluidi</a:t>
            </a:r>
            <a:endParaRPr b="0" lang="it-IT" sz="2600" spc="-1" strike="noStrike">
              <a:solidFill>
                <a:srgbClr val="ff6600"/>
              </a:solidFill>
              <a:latin typeface="Arial"/>
            </a:endParaRPr>
          </a:p>
        </p:txBody>
      </p:sp>
    </p:spTree>
  </p:cSld>
  <p:transition>
    <p:wedge/>
  </p:transition>
  <p:timing>
    <p:tnLst>
      <p:par>
        <p:cTn id="436" dur="indefinite" restart="never" nodeType="tmRoot">
          <p:childTnLst>
            <p:seq>
              <p:cTn id="437" dur="indefinite" nodeType="mainSeq">
                <p:childTnLst>
                  <p:par>
                    <p:cTn id="438" fill="hold">
                      <p:stCondLst>
                        <p:cond delay="0"/>
                      </p:stCondLst>
                      <p:childTnLst>
                        <p:par>
                          <p:cTn id="439" fill="hold">
                            <p:stCondLst>
                              <p:cond delay="0"/>
                            </p:stCondLst>
                            <p:childTnLst>
                              <p:par>
                                <p:cTn id="440" nodeType="afterEffect" fill="hold" presetClass="entr" presetID="24">
                                  <p:stCondLst>
                                    <p:cond delay="0"/>
                                  </p:stCondLst>
                                  <p:childTnLst>
                                    <p:set>
                                      <p:cBhvr>
                                        <p:cTn id="441" dur="1" fill="hold">
                                          <p:stCondLst>
                                            <p:cond delay="0"/>
                                          </p:stCondLst>
                                        </p:cTn>
                                        <p:tgtEl>
                                          <p:spTgt spid="239"/>
                                        </p:tgtEl>
                                        <p:attrNameLst>
                                          <p:attrName>style.visibility</p:attrName>
                                        </p:attrNameLst>
                                      </p:cBhvr>
                                      <p:to>
                                        <p:strVal val="visible"/>
                                      </p:to>
                                    </p:set>
                                    <p:animEffect filter="fade" transition="in">
                                      <p:cBhvr additive="repl">
                                        <p:cTn id="442" dur="1000"/>
                                        <p:tgtEl>
                                          <p:spTgt spid="239"/>
                                        </p:tgtEl>
                                      </p:cBhvr>
                                    </p:animEffect>
                                    <p:anim calcmode="lin" valueType="num">
                                      <p:cBhvr additive="repl">
                                        <p:cTn id="443" dur="1000" fill="hold"/>
                                        <p:tgtEl>
                                          <p:spTgt spid="239"/>
                                        </p:tgtEl>
                                        <p:attrNameLst>
                                          <p:attrName>ppt_x</p:attrName>
                                        </p:attrNameLst>
                                      </p:cBhvr>
                                      <p:tavLst>
                                        <p:tav tm="0">
                                          <p:val>
                                            <p:strVal val="#ppt_x"/>
                                          </p:val>
                                        </p:tav>
                                        <p:tav tm="100000">
                                          <p:val>
                                            <p:strVal val="#ppt_x"/>
                                          </p:val>
                                        </p:tav>
                                      </p:tavLst>
                                    </p:anim>
                                    <p:anim calcmode="lin" valueType="num">
                                      <p:cBhvr additive="repl">
                                        <p:cTn id="444" dur="900" fill="hold"/>
                                        <p:tgtEl>
                                          <p:spTgt spid="239"/>
                                        </p:tgtEl>
                                        <p:attrNameLst>
                                          <p:attrName>ppt_y</p:attrName>
                                        </p:attrNameLst>
                                      </p:cBhvr>
                                      <p:tavLst>
                                        <p:tav tm="0">
                                          <p:val>
                                            <p:strVal val="#ppt_y+1"/>
                                          </p:val>
                                        </p:tav>
                                        <p:tav tm="100000">
                                          <p:val>
                                            <p:strVal val="#ppt_y-.03"/>
                                          </p:val>
                                        </p:tav>
                                      </p:tavLst>
                                    </p:anim>
                                    <p:anim calcmode="lin" valueType="num">
                                      <p:cBhvr additive="repl">
                                        <p:cTn id="445" dur="100" fill="hold">
                                          <p:stCondLst>
                                            <p:cond delay="900"/>
                                          </p:stCondLst>
                                        </p:cTn>
                                        <p:tgtEl>
                                          <p:spTgt spid="239"/>
                                        </p:tgtEl>
                                        <p:attrNameLst>
                                          <p:attrName>ppt_y</p:attrName>
                                        </p:attrNameLst>
                                      </p:cBhvr>
                                      <p:tavLst>
                                        <p:tav tm="0">
                                          <p:val>
                                            <p:strVal val="#ppt_y-.03"/>
                                          </p:val>
                                        </p:tav>
                                        <p:tav tm="100000">
                                          <p:val>
                                            <p:strVal val="#ppt_y"/>
                                          </p:val>
                                        </p:tav>
                                      </p:tavLst>
                                    </p:anim>
                                  </p:childTnLst>
                                </p:cTn>
                              </p:par>
                            </p:childTnLst>
                          </p:cTn>
                        </p:par>
                      </p:childTnLst>
                    </p:cTn>
                  </p:par>
                  <p:par>
                    <p:cTn id="446" fill="hold">
                      <p:stCondLst>
                        <p:cond delay="indefinite"/>
                      </p:stCondLst>
                      <p:childTnLst>
                        <p:par>
                          <p:cTn id="447" fill="hold">
                            <p:stCondLst>
                              <p:cond delay="0"/>
                            </p:stCondLst>
                            <p:childTnLst>
                              <p:par>
                                <p:cTn id="448" nodeType="clickEffect" fill="hold" presetClass="entr" presetID="1">
                                  <p:stCondLst>
                                    <p:cond delay="0"/>
                                  </p:stCondLst>
                                  <p:childTnLst>
                                    <p:set>
                                      <p:cBhvr>
                                        <p:cTn id="449"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450" fill="hold">
                      <p:stCondLst>
                        <p:cond delay="indefinite"/>
                      </p:stCondLst>
                      <p:childTnLst>
                        <p:par>
                          <p:cTn id="451" fill="hold">
                            <p:stCondLst>
                              <p:cond delay="0"/>
                            </p:stCondLst>
                            <p:childTnLst>
                              <p:par>
                                <p:cTn id="452" nodeType="clickEffect" fill="hold" presetClass="entr" presetID="1">
                                  <p:stCondLst>
                                    <p:cond delay="0"/>
                                  </p:stCondLst>
                                  <p:childTnLst>
                                    <p:set>
                                      <p:cBhvr>
                                        <p:cTn id="453" dur="1" fill="hold">
                                          <p:stCondLst>
                                            <p:cond delay="0"/>
                                          </p:stCondLst>
                                        </p:cTn>
                                        <p:tgtEl>
                                          <p:spTgt spid="240">
                                            <p:txEl>
                                              <p:pRg st="1" end="1"/>
                                            </p:txEl>
                                          </p:spTgt>
                                        </p:tgtEl>
                                        <p:attrNameLst>
                                          <p:attrName>style.visibility</p:attrName>
                                        </p:attrNameLst>
                                      </p:cBhvr>
                                      <p:to>
                                        <p:strVal val="visible"/>
                                      </p:to>
                                    </p:set>
                                  </p:childTnLst>
                                </p:cTn>
                              </p:par>
                              <p:par>
                                <p:cTn id="454" nodeType="withEffect" fill="hold" presetClass="entr" presetID="1">
                                  <p:stCondLst>
                                    <p:cond delay="0"/>
                                  </p:stCondLst>
                                  <p:childTnLst>
                                    <p:set>
                                      <p:cBhvr>
                                        <p:cTn id="455"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par>
                    <p:cTn id="456" fill="hold">
                      <p:stCondLst>
                        <p:cond delay="indefinite"/>
                      </p:stCondLst>
                      <p:childTnLst>
                        <p:par>
                          <p:cTn id="457" fill="hold">
                            <p:stCondLst>
                              <p:cond delay="0"/>
                            </p:stCondLst>
                            <p:childTnLst>
                              <p:par>
                                <p:cTn id="458" nodeType="clickEffect" fill="hold" presetClass="entr" presetID="1">
                                  <p:stCondLst>
                                    <p:cond delay="0"/>
                                  </p:stCondLst>
                                  <p:childTnLst>
                                    <p:set>
                                      <p:cBhvr>
                                        <p:cTn id="459" dur="1" fill="hold">
                                          <p:stCondLst>
                                            <p:cond delay="0"/>
                                          </p:stCondLst>
                                        </p:cTn>
                                        <p:tgtEl>
                                          <p:spTgt spid="240">
                                            <p:txEl>
                                              <p:pRg st="3" end="3"/>
                                            </p:txEl>
                                          </p:spTgt>
                                        </p:tgtEl>
                                        <p:attrNameLst>
                                          <p:attrName>style.visibility</p:attrName>
                                        </p:attrNameLst>
                                      </p:cBhvr>
                                      <p:to>
                                        <p:strVal val="visible"/>
                                      </p:to>
                                    </p:set>
                                  </p:childTnLst>
                                </p:cTn>
                              </p:par>
                              <p:par>
                                <p:cTn id="460" nodeType="withEffect" fill="hold" presetClass="entr" presetID="1">
                                  <p:stCondLst>
                                    <p:cond delay="0"/>
                                  </p:stCondLst>
                                  <p:childTnLst>
                                    <p:set>
                                      <p:cBhvr>
                                        <p:cTn id="461" dur="1" fill="hold">
                                          <p:stCondLst>
                                            <p:cond delay="0"/>
                                          </p:stCondLst>
                                        </p:cTn>
                                        <p:tgtEl>
                                          <p:spTgt spid="24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1" name="TextShape 1"/>
          <p:cNvSpPr txBox="1"/>
          <p:nvPr/>
        </p:nvSpPr>
        <p:spPr>
          <a:xfrm>
            <a:off x="662040" y="136080"/>
            <a:ext cx="7197840" cy="1033560"/>
          </a:xfrm>
          <a:prstGeom prst="rect">
            <a:avLst/>
          </a:prstGeom>
          <a:noFill/>
          <a:ln w="0">
            <a:noFill/>
          </a:ln>
        </p:spPr>
        <p:txBody>
          <a:bodyPr lIns="92160" rIns="92160" tIns="46080" bIns="46080" anchor="ctr">
            <a:no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Se la scuola è “bilingue”…</a:t>
            </a:r>
            <a:endParaRPr b="1" lang="it-IT" sz="3900" spc="-1" strike="noStrike">
              <a:solidFill>
                <a:srgbClr val="330066"/>
              </a:solidFill>
              <a:latin typeface="Arial"/>
            </a:endParaRPr>
          </a:p>
        </p:txBody>
      </p:sp>
      <p:sp>
        <p:nvSpPr>
          <p:cNvPr id="242" name="TextShape 2"/>
          <p:cNvSpPr txBox="1"/>
          <p:nvPr/>
        </p:nvSpPr>
        <p:spPr>
          <a:xfrm>
            <a:off x="611280" y="1196640"/>
            <a:ext cx="8137440" cy="5256360"/>
          </a:xfrm>
          <a:prstGeom prst="rect">
            <a:avLst/>
          </a:prstGeom>
          <a:noFill/>
          <a:ln w="0">
            <a:noFill/>
          </a:ln>
        </p:spPr>
        <p:txBody>
          <a:bodyPr lIns="92160" rIns="92160" tIns="46080" bIns="4608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Necessità di stabilire un rapporto tra “vecchio” e “nuovo”</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Necessità della “riflessione metodologica” e della “ricerca” didattica</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Mutamento dei “contesti” o “ambienti d’apprendimento”</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Interazione didattica </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Necessità di una “soglia minima” tecnologica</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Necessità di una pratica quotidiana della tecnologia</a:t>
            </a:r>
            <a:endParaRPr b="0" lang="it-IT" sz="3000" spc="-1" strike="noStrike">
              <a:solidFill>
                <a:srgbClr val="008080"/>
              </a:solidFill>
              <a:latin typeface="Arial"/>
            </a:endParaRPr>
          </a:p>
        </p:txBody>
      </p:sp>
    </p:spTree>
  </p:cSld>
  <p:transition>
    <p:wedge/>
  </p:transition>
  <p:timing>
    <p:tnLst>
      <p:par>
        <p:cTn id="462" dur="indefinite" restart="never" nodeType="tmRoot">
          <p:childTnLst>
            <p:seq>
              <p:cTn id="463" dur="indefinite" nodeType="mainSeq">
                <p:childTnLst>
                  <p:par>
                    <p:cTn id="464" fill="hold">
                      <p:stCondLst>
                        <p:cond delay="0"/>
                      </p:stCondLst>
                      <p:childTnLst>
                        <p:par>
                          <p:cTn id="465" fill="hold">
                            <p:stCondLst>
                              <p:cond delay="0"/>
                            </p:stCondLst>
                            <p:childTnLst>
                              <p:par>
                                <p:cTn id="466" nodeType="afterEffect" fill="hold" presetClass="entr" presetID="24">
                                  <p:stCondLst>
                                    <p:cond delay="0"/>
                                  </p:stCondLst>
                                  <p:childTnLst>
                                    <p:set>
                                      <p:cBhvr>
                                        <p:cTn id="467" dur="1" fill="hold">
                                          <p:stCondLst>
                                            <p:cond delay="0"/>
                                          </p:stCondLst>
                                        </p:cTn>
                                        <p:tgtEl>
                                          <p:spTgt spid="241"/>
                                        </p:tgtEl>
                                        <p:attrNameLst>
                                          <p:attrName>style.visibility</p:attrName>
                                        </p:attrNameLst>
                                      </p:cBhvr>
                                      <p:to>
                                        <p:strVal val="visible"/>
                                      </p:to>
                                    </p:set>
                                    <p:animEffect filter="fade" transition="in">
                                      <p:cBhvr additive="repl">
                                        <p:cTn id="468" dur="770"/>
                                        <p:tgtEl>
                                          <p:spTgt spid="241"/>
                                        </p:tgtEl>
                                      </p:cBhvr>
                                    </p:animEffect>
                                    <p:animScale>
                                      <p:cBhvr>
                                        <p:cTn id="469" dur="770" fill="hold"/>
                                        <p:tgtEl>
                                          <p:spTgt spid="241"/>
                                        </p:tgtEl>
                                      </p:cBhvr>
                                      <p:from x="10000" y="10000"/>
                                      <p:to x="200000" y="450000"/>
                                    </p:animScale>
                                    <p:animScale>
                                      <p:cBhvr>
                                        <p:cTn id="470" dur="1230" fill="hold">
                                          <p:stCondLst>
                                            <p:cond delay="770"/>
                                          </p:stCondLst>
                                        </p:cTn>
                                        <p:tgtEl>
                                          <p:spTgt spid="241"/>
                                        </p:tgtEl>
                                      </p:cBhvr>
                                      <p:from x="200000" y="450000"/>
                                      <p:to x="100000" y="100000"/>
                                    </p:animScale>
                                    <p:set>
                                      <p:cBhvr>
                                        <p:cTn id="471" dur="770" fill="hold"/>
                                        <p:tgtEl>
                                          <p:spTgt spid="241"/>
                                        </p:tgtEl>
                                        <p:attrNameLst>
                                          <p:attrName>ppt_x</p:attrName>
                                        </p:attrNameLst>
                                      </p:cBhvr>
                                      <p:to>
                                        <p:strVal val="(0.5)"/>
                                      </p:to>
                                    </p:set>
                                    <p:anim calcmode="lin" valueType="num" from="(0.5)" to="(#ppt_x)">
                                      <p:cBhvr additive="repl">
                                        <p:cTn id="472" dur="1230" fill="hold">
                                          <p:stCondLst>
                                            <p:cond delay="770"/>
                                          </p:stCondLst>
                                        </p:cTn>
                                        <p:tgtEl>
                                          <p:spTgt spid="241"/>
                                        </p:tgtEl>
                                        <p:attrNameLst>
                                          <p:attrName>ppt_x</p:attrName>
                                        </p:attrNameLst>
                                      </p:cBhvr>
                                    </p:anim>
                                    <p:set>
                                      <p:cBhvr>
                                        <p:cTn id="473" dur="770" fill="hold"/>
                                        <p:tgtEl>
                                          <p:spTgt spid="241"/>
                                        </p:tgtEl>
                                        <p:attrNameLst>
                                          <p:attrName>ppt_y</p:attrName>
                                        </p:attrNameLst>
                                      </p:cBhvr>
                                      <p:to>
                                        <p:strVal val="(#ppt_y+0.4)"/>
                                      </p:to>
                                    </p:set>
                                    <p:anim calcmode="lin" valueType="num" from="(#ppt_y+0.4)" to="(#ppt_y)">
                                      <p:cBhvr additive="repl">
                                        <p:cTn id="474" dur="1230" fill="hold">
                                          <p:stCondLst>
                                            <p:cond delay="770"/>
                                          </p:stCondLst>
                                        </p:cTn>
                                        <p:tgtEl>
                                          <p:spTgt spid="241"/>
                                        </p:tgtEl>
                                        <p:attrNameLst>
                                          <p:attrName>ppt_y</p:attrName>
                                        </p:attrNameLst>
                                      </p:cBhvr>
                                    </p:anim>
                                  </p:childTnLst>
                                </p:cTn>
                              </p:par>
                            </p:childTnLst>
                          </p:cTn>
                        </p:par>
                      </p:childTnLst>
                    </p:cTn>
                  </p:par>
                  <p:par>
                    <p:cTn id="475" fill="hold">
                      <p:stCondLst>
                        <p:cond delay="indefinite"/>
                      </p:stCondLst>
                      <p:childTnLst>
                        <p:par>
                          <p:cTn id="476" fill="hold">
                            <p:stCondLst>
                              <p:cond delay="0"/>
                            </p:stCondLst>
                            <p:childTnLst>
                              <p:par>
                                <p:cTn id="477" nodeType="clickEffect" fill="hold" presetClass="entr" presetID="1">
                                  <p:stCondLst>
                                    <p:cond delay="0"/>
                                  </p:stCondLst>
                                  <p:childTnLst>
                                    <p:set>
                                      <p:cBhvr>
                                        <p:cTn id="478" dur="1" fill="hold">
                                          <p:stCondLst>
                                            <p:cond delay="0"/>
                                          </p:stCondLst>
                                        </p:cTn>
                                        <p:tgtEl>
                                          <p:spTgt spid="242">
                                            <p:txEl>
                                              <p:pRg st="0" end="0"/>
                                            </p:txEl>
                                          </p:spTgt>
                                        </p:tgtEl>
                                        <p:attrNameLst>
                                          <p:attrName>style.visibility</p:attrName>
                                        </p:attrNameLst>
                                      </p:cBhvr>
                                      <p:to>
                                        <p:strVal val="visible"/>
                                      </p:to>
                                    </p:set>
                                  </p:childTnLst>
                                </p:cTn>
                              </p:par>
                            </p:childTnLst>
                          </p:cTn>
                        </p:par>
                      </p:childTnLst>
                    </p:cTn>
                  </p:par>
                  <p:par>
                    <p:cTn id="479" fill="hold">
                      <p:stCondLst>
                        <p:cond delay="indefinite"/>
                      </p:stCondLst>
                      <p:childTnLst>
                        <p:par>
                          <p:cTn id="480" fill="hold">
                            <p:stCondLst>
                              <p:cond delay="0"/>
                            </p:stCondLst>
                            <p:childTnLst>
                              <p:par>
                                <p:cTn id="481" nodeType="clickEffect" fill="hold" presetClass="entr" presetID="1">
                                  <p:stCondLst>
                                    <p:cond delay="0"/>
                                  </p:stCondLst>
                                  <p:childTnLst>
                                    <p:set>
                                      <p:cBhvr>
                                        <p:cTn id="482" dur="1" fill="hold">
                                          <p:stCondLst>
                                            <p:cond delay="0"/>
                                          </p:stCondLst>
                                        </p:cTn>
                                        <p:tgtEl>
                                          <p:spTgt spid="242">
                                            <p:txEl>
                                              <p:pRg st="1" end="1"/>
                                            </p:txEl>
                                          </p:spTgt>
                                        </p:tgtEl>
                                        <p:attrNameLst>
                                          <p:attrName>style.visibility</p:attrName>
                                        </p:attrNameLst>
                                      </p:cBhvr>
                                      <p:to>
                                        <p:strVal val="visible"/>
                                      </p:to>
                                    </p:set>
                                  </p:childTnLst>
                                </p:cTn>
                              </p:par>
                            </p:childTnLst>
                          </p:cTn>
                        </p:par>
                      </p:childTnLst>
                    </p:cTn>
                  </p:par>
                  <p:par>
                    <p:cTn id="483" fill="hold">
                      <p:stCondLst>
                        <p:cond delay="indefinite"/>
                      </p:stCondLst>
                      <p:childTnLst>
                        <p:par>
                          <p:cTn id="484" fill="hold">
                            <p:stCondLst>
                              <p:cond delay="0"/>
                            </p:stCondLst>
                            <p:childTnLst>
                              <p:par>
                                <p:cTn id="485" nodeType="clickEffect" fill="hold" presetClass="entr" presetID="1">
                                  <p:stCondLst>
                                    <p:cond delay="0"/>
                                  </p:stCondLst>
                                  <p:childTnLst>
                                    <p:set>
                                      <p:cBhvr>
                                        <p:cTn id="486" dur="1" fill="hold">
                                          <p:stCondLst>
                                            <p:cond delay="0"/>
                                          </p:stCondLst>
                                        </p:cTn>
                                        <p:tgtEl>
                                          <p:spTgt spid="242">
                                            <p:txEl>
                                              <p:pRg st="2" end="2"/>
                                            </p:txEl>
                                          </p:spTgt>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nodeType="clickEffect" fill="hold" presetClass="entr" presetID="1">
                                  <p:stCondLst>
                                    <p:cond delay="0"/>
                                  </p:stCondLst>
                                  <p:childTnLst>
                                    <p:set>
                                      <p:cBhvr>
                                        <p:cTn id="490" dur="1" fill="hold">
                                          <p:stCondLst>
                                            <p:cond delay="0"/>
                                          </p:stCondLst>
                                        </p:cTn>
                                        <p:tgtEl>
                                          <p:spTgt spid="242">
                                            <p:txEl>
                                              <p:pRg st="3" end="3"/>
                                            </p:txEl>
                                          </p:spTgt>
                                        </p:tgtEl>
                                        <p:attrNameLst>
                                          <p:attrName>style.visibility</p:attrName>
                                        </p:attrNameLst>
                                      </p:cBhvr>
                                      <p:to>
                                        <p:strVal val="visible"/>
                                      </p:to>
                                    </p:set>
                                  </p:childTnLst>
                                </p:cTn>
                              </p:par>
                            </p:childTnLst>
                          </p:cTn>
                        </p:par>
                      </p:childTnLst>
                    </p:cTn>
                  </p:par>
                  <p:par>
                    <p:cTn id="491" fill="hold">
                      <p:stCondLst>
                        <p:cond delay="indefinite"/>
                      </p:stCondLst>
                      <p:childTnLst>
                        <p:par>
                          <p:cTn id="492" fill="hold">
                            <p:stCondLst>
                              <p:cond delay="0"/>
                            </p:stCondLst>
                            <p:childTnLst>
                              <p:par>
                                <p:cTn id="493" nodeType="clickEffect" fill="hold" presetClass="entr" presetID="1">
                                  <p:stCondLst>
                                    <p:cond delay="0"/>
                                  </p:stCondLst>
                                  <p:childTnLst>
                                    <p:set>
                                      <p:cBhvr>
                                        <p:cTn id="494" dur="1" fill="hold">
                                          <p:stCondLst>
                                            <p:cond delay="0"/>
                                          </p:stCondLst>
                                        </p:cTn>
                                        <p:tgtEl>
                                          <p:spTgt spid="242">
                                            <p:txEl>
                                              <p:pRg st="4" end="4"/>
                                            </p:txEl>
                                          </p:spTgt>
                                        </p:tgtEl>
                                        <p:attrNameLst>
                                          <p:attrName>style.visibility</p:attrName>
                                        </p:attrNameLst>
                                      </p:cBhvr>
                                      <p:to>
                                        <p:strVal val="visible"/>
                                      </p:to>
                                    </p:set>
                                  </p:childTnLst>
                                </p:cTn>
                              </p:par>
                            </p:childTnLst>
                          </p:cTn>
                        </p:par>
                      </p:childTnLst>
                    </p:cTn>
                  </p:par>
                  <p:par>
                    <p:cTn id="495" fill="hold">
                      <p:stCondLst>
                        <p:cond delay="indefinite"/>
                      </p:stCondLst>
                      <p:childTnLst>
                        <p:par>
                          <p:cTn id="496" fill="hold">
                            <p:stCondLst>
                              <p:cond delay="0"/>
                            </p:stCondLst>
                            <p:childTnLst>
                              <p:par>
                                <p:cTn id="497" nodeType="clickEffect" fill="hold" presetClass="entr" presetID="1">
                                  <p:stCondLst>
                                    <p:cond delay="0"/>
                                  </p:stCondLst>
                                  <p:childTnLst>
                                    <p:set>
                                      <p:cBhvr>
                                        <p:cTn id="498" dur="1" fill="hold">
                                          <p:stCondLst>
                                            <p:cond delay="0"/>
                                          </p:stCondLst>
                                        </p:cTn>
                                        <p:tgtEl>
                                          <p:spTgt spid="242">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Riconfigurare l’insegnante </a:t>
            </a:r>
            <a:endParaRPr b="1" lang="it-IT" sz="3900" spc="-1" strike="noStrike">
              <a:solidFill>
                <a:srgbClr val="330066"/>
              </a:solidFill>
              <a:latin typeface="Arial"/>
            </a:endParaRPr>
          </a:p>
        </p:txBody>
      </p:sp>
      <p:sp>
        <p:nvSpPr>
          <p:cNvPr id="244" name="TextShape 2"/>
          <p:cNvSpPr txBox="1"/>
          <p:nvPr/>
        </p:nvSpPr>
        <p:spPr>
          <a:xfrm>
            <a:off x="324000" y="1557360"/>
            <a:ext cx="5472000" cy="4967280"/>
          </a:xfrm>
          <a:prstGeom prst="rect">
            <a:avLst/>
          </a:prstGeom>
          <a:noFill/>
          <a:ln w="0">
            <a:noFill/>
          </a:ln>
        </p:spPr>
        <p:txBody>
          <a:bodyPr lIns="90000" rIns="90000" tIns="46800" bIns="46800">
            <a:normAutofit fontScale="97000"/>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L’insegnante assume un nuovo ruolo</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008080"/>
                </a:solidFill>
                <a:uFillTx/>
                <a:latin typeface="Arial"/>
              </a:rPr>
              <a:t>trasferisce parte della sua autorità</a:t>
            </a:r>
            <a:r>
              <a:rPr b="0" lang="it-IT" sz="2600" spc="-1" strike="noStrike">
                <a:solidFill>
                  <a:srgbClr val="008080"/>
                </a:solidFill>
                <a:latin typeface="Arial"/>
              </a:rPr>
              <a:t> all’allievo.</a:t>
            </a:r>
            <a:endParaRPr b="0" lang="it-IT" sz="2600" spc="-1" strike="noStrike">
              <a:solidFill>
                <a:srgbClr val="008080"/>
              </a:solidFill>
              <a:latin typeface="Arial"/>
            </a:endParaRPr>
          </a:p>
          <a:p>
            <a:pPr lvl="2" marL="987120" indent="-293400">
              <a:spcBef>
                <a:spcPts val="448"/>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ff6600"/>
                </a:solidFill>
                <a:latin typeface="Arial"/>
              </a:rPr>
              <a:t>Problemi; resistenze psicologiche, difficoltà di riconoscersi nel ruolo.</a:t>
            </a:r>
            <a:endParaRPr b="0" lang="it-IT" sz="18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L’insegnante </a:t>
            </a:r>
            <a:r>
              <a:rPr b="0" lang="it-IT" sz="2600" spc="-1" strike="noStrike" u="sng">
                <a:solidFill>
                  <a:srgbClr val="008080"/>
                </a:solidFill>
                <a:uFillTx/>
                <a:latin typeface="Arial"/>
              </a:rPr>
              <a:t>studia</a:t>
            </a:r>
            <a:r>
              <a:rPr b="0" lang="it-IT" sz="2600" spc="-1" strike="noStrike">
                <a:solidFill>
                  <a:srgbClr val="008080"/>
                </a:solidFill>
                <a:latin typeface="Arial"/>
              </a:rPr>
              <a:t> e </a:t>
            </a:r>
            <a:r>
              <a:rPr b="0" lang="it-IT" sz="2600" spc="-1" strike="noStrike" u="sng">
                <a:solidFill>
                  <a:srgbClr val="008080"/>
                </a:solidFill>
                <a:uFillTx/>
                <a:latin typeface="Arial"/>
              </a:rPr>
              <a:t>ricerca</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u="sng">
                <a:solidFill>
                  <a:srgbClr val="008080"/>
                </a:solidFill>
                <a:uFillTx/>
                <a:latin typeface="Arial"/>
              </a:rPr>
              <a:t>organizza</a:t>
            </a:r>
            <a:r>
              <a:rPr b="0" lang="it-IT" sz="2600" spc="-1" strike="noStrike">
                <a:solidFill>
                  <a:srgbClr val="008080"/>
                </a:solidFill>
                <a:latin typeface="Arial"/>
              </a:rPr>
              <a:t> l’attività, conosce le fonti dell’informazione, aiuta a ricercarle, aiuta a stabilirne la validità</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Lavora in modo </a:t>
            </a:r>
            <a:r>
              <a:rPr b="0" lang="it-IT" sz="2600" spc="-1" strike="noStrike" u="sng">
                <a:solidFill>
                  <a:srgbClr val="008080"/>
                </a:solidFill>
                <a:uFillTx/>
                <a:latin typeface="Arial"/>
              </a:rPr>
              <a:t>interdisciplinare</a:t>
            </a:r>
            <a:endParaRPr b="0" lang="it-IT" sz="2600" spc="-1" strike="noStrike">
              <a:solidFill>
                <a:srgbClr val="008080"/>
              </a:solidFill>
              <a:latin typeface="Arial"/>
            </a:endParaRPr>
          </a:p>
        </p:txBody>
      </p:sp>
      <p:pic>
        <p:nvPicPr>
          <p:cNvPr id="245" name="" descr=""/>
          <p:cNvPicPr/>
          <p:nvPr/>
        </p:nvPicPr>
        <p:blipFill>
          <a:blip r:embed="rId1"/>
          <a:stretch/>
        </p:blipFill>
        <p:spPr>
          <a:xfrm>
            <a:off x="5303880" y="1936800"/>
            <a:ext cx="2724120" cy="1692360"/>
          </a:xfrm>
          <a:prstGeom prst="rect">
            <a:avLst/>
          </a:prstGeom>
          <a:ln w="0">
            <a:noFill/>
          </a:ln>
        </p:spPr>
      </p:pic>
      <p:pic>
        <p:nvPicPr>
          <p:cNvPr id="246" name="" descr=""/>
          <p:cNvPicPr/>
          <p:nvPr/>
        </p:nvPicPr>
        <p:blipFill>
          <a:blip r:embed="rId2"/>
          <a:stretch/>
        </p:blipFill>
        <p:spPr>
          <a:xfrm>
            <a:off x="5435640" y="4145040"/>
            <a:ext cx="2460600" cy="1841400"/>
          </a:xfrm>
          <a:prstGeom prst="rect">
            <a:avLst/>
          </a:prstGeom>
          <a:ln w="0">
            <a:noFill/>
          </a:ln>
        </p:spPr>
      </p:pic>
    </p:spTree>
  </p:cSld>
  <p:transition>
    <p:wedge/>
  </p:transition>
  <p:timing>
    <p:tnLst>
      <p:par>
        <p:cTn id="499" dur="indefinite" restart="never" nodeType="tmRoot">
          <p:childTnLst>
            <p:seq>
              <p:cTn id="500" dur="indefinite" nodeType="mainSeq">
                <p:childTnLst>
                  <p:par>
                    <p:cTn id="501" fill="hold">
                      <p:stCondLst>
                        <p:cond delay="0"/>
                      </p:stCondLst>
                      <p:childTnLst>
                        <p:par>
                          <p:cTn id="502" fill="hold">
                            <p:stCondLst>
                              <p:cond delay="0"/>
                            </p:stCondLst>
                            <p:childTnLst>
                              <p:par>
                                <p:cTn id="503" nodeType="afterEffect" fill="hold" presetClass="entr" presetID="24">
                                  <p:stCondLst>
                                    <p:cond delay="0"/>
                                  </p:stCondLst>
                                  <p:childTnLst>
                                    <p:set>
                                      <p:cBhvr>
                                        <p:cTn id="504" dur="1" fill="hold">
                                          <p:stCondLst>
                                            <p:cond delay="0"/>
                                          </p:stCondLst>
                                        </p:cTn>
                                        <p:tgtEl>
                                          <p:spTgt spid="243"/>
                                        </p:tgtEl>
                                        <p:attrNameLst>
                                          <p:attrName>style.visibility</p:attrName>
                                        </p:attrNameLst>
                                      </p:cBhvr>
                                      <p:to>
                                        <p:strVal val="visible"/>
                                      </p:to>
                                    </p:set>
                                    <p:anim calcmode="lin" valueType="num">
                                      <p:cBhvr additive="repl">
                                        <p:cTn id="505" dur="5000" fill="hold"/>
                                        <p:tgtEl>
                                          <p:spTgt spid="243"/>
                                        </p:tgtEl>
                                        <p:attrNameLst>
                                          <p:attrName>ppt_w</p:attrName>
                                        </p:attrNameLst>
                                      </p:cBhvr>
                                      <p:tavLst>
                                        <p:tav fmla="width*sin(2.5*pi*$)" tm="0">
                                          <p:val>
                                            <p:strVal val="0"/>
                                          </p:val>
                                        </p:tav>
                                        <p:tav fmla="width*sin(2.5*pi*$)" tm="100000">
                                          <p:val>
                                            <p:strVal val="1"/>
                                          </p:val>
                                        </p:tav>
                                      </p:tavLst>
                                    </p:anim>
                                    <p:anim calcmode="lin" valueType="num">
                                      <p:cBhvr additive="repl">
                                        <p:cTn id="506" dur="5000" fill="hold"/>
                                        <p:tgtEl>
                                          <p:spTgt spid="243"/>
                                        </p:tgtEl>
                                        <p:attrNameLst>
                                          <p:attrName>ppt_h</p:attrName>
                                        </p:attrNameLst>
                                      </p:cBhvr>
                                      <p:tavLst>
                                        <p:tav tm="0">
                                          <p:val>
                                            <p:strVal val="#ppt_h"/>
                                          </p:val>
                                        </p:tav>
                                        <p:tav tm="100000">
                                          <p:val>
                                            <p:strVal val="#ppt_h"/>
                                          </p:val>
                                        </p:tav>
                                      </p:tavLst>
                                    </p:anim>
                                  </p:childTnLst>
                                </p:cTn>
                              </p:par>
                            </p:childTnLst>
                          </p:cTn>
                        </p:par>
                      </p:childTnLst>
                    </p:cTn>
                  </p:par>
                  <p:par>
                    <p:cTn id="507" fill="hold">
                      <p:stCondLst>
                        <p:cond delay="indefinite"/>
                      </p:stCondLst>
                      <p:childTnLst>
                        <p:par>
                          <p:cTn id="508" fill="hold">
                            <p:stCondLst>
                              <p:cond delay="0"/>
                            </p:stCondLst>
                            <p:childTnLst>
                              <p:par>
                                <p:cTn id="509" nodeType="clickEffect" fill="hold" presetClass="entr" presetID="1">
                                  <p:stCondLst>
                                    <p:cond delay="0"/>
                                  </p:stCondLst>
                                  <p:childTnLst>
                                    <p:set>
                                      <p:cBhvr>
                                        <p:cTn id="510" dur="1" fill="hold">
                                          <p:stCondLst>
                                            <p:cond delay="0"/>
                                          </p:stCondLst>
                                        </p:cTn>
                                        <p:tgtEl>
                                          <p:spTgt spid="244">
                                            <p:txEl>
                                              <p:pRg st="0" end="0"/>
                                            </p:txEl>
                                          </p:spTgt>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nodeType="clickEffect" fill="hold" presetClass="entr" presetID="1">
                                  <p:stCondLst>
                                    <p:cond delay="0"/>
                                  </p:stCondLst>
                                  <p:childTnLst>
                                    <p:set>
                                      <p:cBhvr>
                                        <p:cTn id="514" dur="1" fill="hold">
                                          <p:stCondLst>
                                            <p:cond delay="0"/>
                                          </p:stCondLst>
                                        </p:cTn>
                                        <p:tgtEl>
                                          <p:spTgt spid="244">
                                            <p:txEl>
                                              <p:pRg st="1" end="1"/>
                                            </p:txEl>
                                          </p:spTgt>
                                        </p:tgtEl>
                                        <p:attrNameLst>
                                          <p:attrName>style.visibility</p:attrName>
                                        </p:attrNameLst>
                                      </p:cBhvr>
                                      <p:to>
                                        <p:strVal val="visible"/>
                                      </p:to>
                                    </p:set>
                                  </p:childTnLst>
                                </p:cTn>
                              </p:par>
                              <p:par>
                                <p:cTn id="515" nodeType="withEffect" fill="hold" presetClass="entr" presetID="1">
                                  <p:stCondLst>
                                    <p:cond delay="0"/>
                                  </p:stCondLst>
                                  <p:childTnLst>
                                    <p:set>
                                      <p:cBhvr>
                                        <p:cTn id="516" dur="1" fill="hold">
                                          <p:stCondLst>
                                            <p:cond delay="0"/>
                                          </p:stCondLst>
                                        </p:cTn>
                                        <p:tgtEl>
                                          <p:spTgt spid="244">
                                            <p:txEl>
                                              <p:pRg st="2" end="2"/>
                                            </p:txEl>
                                          </p:spTgt>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nodeType="clickEffect" fill="hold" presetClass="entr" presetID="1">
                                  <p:stCondLst>
                                    <p:cond delay="0"/>
                                  </p:stCondLst>
                                  <p:childTnLst>
                                    <p:set>
                                      <p:cBhvr>
                                        <p:cTn id="520" dur="1" fill="hold">
                                          <p:stCondLst>
                                            <p:cond delay="0"/>
                                          </p:stCondLst>
                                        </p:cTn>
                                        <p:tgtEl>
                                          <p:spTgt spid="244">
                                            <p:txEl>
                                              <p:pRg st="3" end="3"/>
                                            </p:txEl>
                                          </p:spTgt>
                                        </p:tgtEl>
                                        <p:attrNameLst>
                                          <p:attrName>style.visibility</p:attrName>
                                        </p:attrNameLst>
                                      </p:cBhvr>
                                      <p:to>
                                        <p:strVal val="visible"/>
                                      </p:to>
                                    </p:set>
                                  </p:childTnLst>
                                </p:cTn>
                              </p:par>
                            </p:childTnLst>
                          </p:cTn>
                        </p:par>
                      </p:childTnLst>
                    </p:cTn>
                  </p:par>
                  <p:par>
                    <p:cTn id="521" fill="hold">
                      <p:stCondLst>
                        <p:cond delay="indefinite"/>
                      </p:stCondLst>
                      <p:childTnLst>
                        <p:par>
                          <p:cTn id="522" fill="hold">
                            <p:stCondLst>
                              <p:cond delay="0"/>
                            </p:stCondLst>
                            <p:childTnLst>
                              <p:par>
                                <p:cTn id="523" nodeType="clickEffect" fill="hold" presetClass="entr" presetID="1">
                                  <p:stCondLst>
                                    <p:cond delay="0"/>
                                  </p:stCondLst>
                                  <p:childTnLst>
                                    <p:set>
                                      <p:cBhvr>
                                        <p:cTn id="524" dur="1" fill="hold">
                                          <p:stCondLst>
                                            <p:cond delay="0"/>
                                          </p:stCondLst>
                                        </p:cTn>
                                        <p:tgtEl>
                                          <p:spTgt spid="244">
                                            <p:txEl>
                                              <p:pRg st="4" end="4"/>
                                            </p:txEl>
                                          </p:spTgt>
                                        </p:tgtEl>
                                        <p:attrNameLst>
                                          <p:attrName>style.visibility</p:attrName>
                                        </p:attrNameLst>
                                      </p:cBhvr>
                                      <p:to>
                                        <p:strVal val="visible"/>
                                      </p:to>
                                    </p:set>
                                  </p:childTnLst>
                                </p:cTn>
                              </p:par>
                            </p:childTnLst>
                          </p:cTn>
                        </p:par>
                      </p:childTnLst>
                    </p:cTn>
                  </p:par>
                  <p:par>
                    <p:cTn id="525" fill="hold">
                      <p:stCondLst>
                        <p:cond delay="indefinite"/>
                      </p:stCondLst>
                      <p:childTnLst>
                        <p:par>
                          <p:cTn id="526" fill="hold">
                            <p:stCondLst>
                              <p:cond delay="0"/>
                            </p:stCondLst>
                            <p:childTnLst>
                              <p:par>
                                <p:cTn id="527" nodeType="clickEffect" fill="hold" presetClass="entr" presetID="1">
                                  <p:stCondLst>
                                    <p:cond delay="0"/>
                                  </p:stCondLst>
                                  <p:childTnLst>
                                    <p:set>
                                      <p:cBhvr>
                                        <p:cTn id="528" dur="1" fill="hold">
                                          <p:stCondLst>
                                            <p:cond delay="0"/>
                                          </p:stCondLst>
                                        </p:cTn>
                                        <p:tgtEl>
                                          <p:spTgt spid="244">
                                            <p:txEl>
                                              <p:pRg st="5" end="5"/>
                                            </p:txEl>
                                          </p:spTgt>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nodeType="clickEffect" fill="hold" presetClass="entr" presetID="1">
                                  <p:stCondLst>
                                    <p:cond delay="0"/>
                                  </p:stCondLst>
                                  <p:childTnLst>
                                    <p:set>
                                      <p:cBhvr>
                                        <p:cTn id="532" dur="1" fill="hold">
                                          <p:stCondLst>
                                            <p:cond delay="0"/>
                                          </p:stCondLst>
                                        </p:cTn>
                                        <p:tgtEl>
                                          <p:spTgt spid="245"/>
                                        </p:tgtEl>
                                        <p:attrNameLst>
                                          <p:attrName>style.visibility</p:attrName>
                                        </p:attrNameLst>
                                      </p:cBhvr>
                                      <p:to>
                                        <p:strVal val="visible"/>
                                      </p:to>
                                    </p:set>
                                  </p:childTnLst>
                                </p:cTn>
                              </p:par>
                            </p:childTnLst>
                          </p:cTn>
                        </p:par>
                      </p:childTnLst>
                    </p:cTn>
                  </p:par>
                  <p:par>
                    <p:cTn id="533" fill="hold">
                      <p:stCondLst>
                        <p:cond delay="indefinite"/>
                      </p:stCondLst>
                      <p:childTnLst>
                        <p:par>
                          <p:cTn id="534" fill="hold">
                            <p:stCondLst>
                              <p:cond delay="0"/>
                            </p:stCondLst>
                            <p:childTnLst>
                              <p:par>
                                <p:cTn id="535" nodeType="clickEffect" fill="hold" presetClass="entr" presetID="1">
                                  <p:stCondLst>
                                    <p:cond delay="0"/>
                                  </p:stCondLst>
                                  <p:childTnLst>
                                    <p:set>
                                      <p:cBhvr>
                                        <p:cTn id="536"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300" spc="-1" strike="noStrike">
                <a:solidFill>
                  <a:srgbClr val="330066"/>
                </a:solidFill>
                <a:latin typeface="Arial"/>
              </a:rPr>
              <a:t>Riconfigurare l’allievo</a:t>
            </a:r>
            <a:endParaRPr b="1" lang="it-IT" sz="4300" spc="-1" strike="noStrike">
              <a:solidFill>
                <a:srgbClr val="330066"/>
              </a:solidFill>
              <a:latin typeface="Arial"/>
            </a:endParaRPr>
          </a:p>
        </p:txBody>
      </p:sp>
      <p:sp>
        <p:nvSpPr>
          <p:cNvPr id="248" name="TextShape 2"/>
          <p:cNvSpPr txBox="1"/>
          <p:nvPr/>
        </p:nvSpPr>
        <p:spPr>
          <a:xfrm>
            <a:off x="456840" y="1719360"/>
            <a:ext cx="6491160" cy="423072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Dispone di molte fonti di sapere: deve imparare ad utilizzarle. </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Impara ad integrare materiali di discipline diverse</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Impara ad apprendere e impara la “cultura” di una disciplina.</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spTree>
  </p:cSld>
  <p:transition>
    <p:wedge/>
  </p:transition>
  <p:timing>
    <p:tnLst>
      <p:par>
        <p:cTn id="537" dur="indefinite" restart="never" nodeType="tmRoot">
          <p:childTnLst>
            <p:seq>
              <p:cTn id="538" dur="indefinite" nodeType="mainSeq">
                <p:childTnLst>
                  <p:par>
                    <p:cTn id="539" fill="hold">
                      <p:stCondLst>
                        <p:cond delay="0"/>
                      </p:stCondLst>
                      <p:childTnLst>
                        <p:par>
                          <p:cTn id="540" fill="hold">
                            <p:stCondLst>
                              <p:cond delay="0"/>
                            </p:stCondLst>
                            <p:childTnLst>
                              <p:par>
                                <p:cTn id="541" nodeType="afterEffect" fill="hold" presetClass="entr" presetID="24">
                                  <p:stCondLst>
                                    <p:cond delay="0"/>
                                  </p:stCondLst>
                                  <p:childTnLst>
                                    <p:set>
                                      <p:cBhvr>
                                        <p:cTn id="542" dur="1" fill="hold">
                                          <p:stCondLst>
                                            <p:cond delay="0"/>
                                          </p:stCondLst>
                                        </p:cTn>
                                        <p:tgtEl>
                                          <p:spTgt spid="247"/>
                                        </p:tgtEl>
                                        <p:attrNameLst>
                                          <p:attrName>style.visibility</p:attrName>
                                        </p:attrNameLst>
                                      </p:cBhvr>
                                      <p:to>
                                        <p:strVal val="visible"/>
                                      </p:to>
                                    </p:set>
                                    <p:animEffect filter="barn(inVertical)" transition="in">
                                      <p:cBhvr additive="repl">
                                        <p:cTn id="543" dur="500"/>
                                        <p:tgtEl>
                                          <p:spTgt spid="247"/>
                                        </p:tgtEl>
                                      </p:cBhvr>
                                    </p:animEffect>
                                  </p:childTnLst>
                                </p:cTn>
                              </p:par>
                            </p:childTnLst>
                          </p:cTn>
                        </p:par>
                      </p:childTnLst>
                    </p:cTn>
                  </p:par>
                  <p:par>
                    <p:cTn id="544" fill="hold">
                      <p:stCondLst>
                        <p:cond delay="indefinite"/>
                      </p:stCondLst>
                      <p:childTnLst>
                        <p:par>
                          <p:cTn id="545" fill="hold">
                            <p:stCondLst>
                              <p:cond delay="0"/>
                            </p:stCondLst>
                            <p:childTnLst>
                              <p:par>
                                <p:cTn id="546" nodeType="clickEffect" fill="hold" presetClass="entr" presetID="1">
                                  <p:stCondLst>
                                    <p:cond delay="0"/>
                                  </p:stCondLst>
                                  <p:childTnLst>
                                    <p:set>
                                      <p:cBhvr>
                                        <p:cTn id="547" dur="1" fill="hold">
                                          <p:stCondLst>
                                            <p:cond delay="0"/>
                                          </p:stCondLst>
                                        </p:cTn>
                                        <p:tgtEl>
                                          <p:spTgt spid="248">
                                            <p:txEl>
                                              <p:pRg st="0" end="0"/>
                                            </p:txEl>
                                          </p:spTgt>
                                        </p:tgtEl>
                                        <p:attrNameLst>
                                          <p:attrName>style.visibility</p:attrName>
                                        </p:attrNameLst>
                                      </p:cBhvr>
                                      <p:to>
                                        <p:strVal val="visible"/>
                                      </p:to>
                                    </p:set>
                                  </p:childTnLst>
                                </p:cTn>
                              </p:par>
                            </p:childTnLst>
                          </p:cTn>
                        </p:par>
                      </p:childTnLst>
                    </p:cTn>
                  </p:par>
                  <p:par>
                    <p:cTn id="548" fill="hold">
                      <p:stCondLst>
                        <p:cond delay="indefinite"/>
                      </p:stCondLst>
                      <p:childTnLst>
                        <p:par>
                          <p:cTn id="549" fill="hold">
                            <p:stCondLst>
                              <p:cond delay="0"/>
                            </p:stCondLst>
                            <p:childTnLst>
                              <p:par>
                                <p:cTn id="550" nodeType="clickEffect" fill="hold" presetClass="entr" presetID="1">
                                  <p:stCondLst>
                                    <p:cond delay="0"/>
                                  </p:stCondLst>
                                  <p:childTnLst>
                                    <p:set>
                                      <p:cBhvr>
                                        <p:cTn id="551" dur="1" fill="hold">
                                          <p:stCondLst>
                                            <p:cond delay="0"/>
                                          </p:stCondLst>
                                        </p:cTn>
                                        <p:tgtEl>
                                          <p:spTgt spid="248">
                                            <p:txEl>
                                              <p:pRg st="1" end="1"/>
                                            </p:txEl>
                                          </p:spTgt>
                                        </p:tgtEl>
                                        <p:attrNameLst>
                                          <p:attrName>style.visibility</p:attrName>
                                        </p:attrNameLst>
                                      </p:cBhvr>
                                      <p:to>
                                        <p:strVal val="visible"/>
                                      </p:to>
                                    </p:set>
                                  </p:childTnLst>
                                </p:cTn>
                              </p:par>
                            </p:childTnLst>
                          </p:cTn>
                        </p:par>
                      </p:childTnLst>
                    </p:cTn>
                  </p:par>
                  <p:par>
                    <p:cTn id="552" fill="hold">
                      <p:stCondLst>
                        <p:cond delay="indefinite"/>
                      </p:stCondLst>
                      <p:childTnLst>
                        <p:par>
                          <p:cTn id="553" fill="hold">
                            <p:stCondLst>
                              <p:cond delay="0"/>
                            </p:stCondLst>
                            <p:childTnLst>
                              <p:par>
                                <p:cTn id="554" nodeType="clickEffect" fill="hold" presetClass="entr" presetID="1">
                                  <p:stCondLst>
                                    <p:cond delay="0"/>
                                  </p:stCondLst>
                                  <p:childTnLst>
                                    <p:set>
                                      <p:cBhvr>
                                        <p:cTn id="555" dur="1" fill="hold">
                                          <p:stCondLst>
                                            <p:cond delay="0"/>
                                          </p:stCondLst>
                                        </p:cTn>
                                        <p:tgtEl>
                                          <p:spTgt spid="24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9" name="TextShape 1"/>
          <p:cNvSpPr txBox="1"/>
          <p:nvPr/>
        </p:nvSpPr>
        <p:spPr>
          <a:xfrm>
            <a:off x="456840" y="175680"/>
            <a:ext cx="7472520" cy="103356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Riconfigurare le attività</a:t>
            </a:r>
            <a:endParaRPr b="1" lang="it-IT" sz="3900" spc="-1" strike="noStrike">
              <a:solidFill>
                <a:srgbClr val="330066"/>
              </a:solidFill>
              <a:latin typeface="Arial"/>
            </a:endParaRPr>
          </a:p>
        </p:txBody>
      </p:sp>
      <p:sp>
        <p:nvSpPr>
          <p:cNvPr id="250" name="TextShape 2"/>
          <p:cNvSpPr txBox="1"/>
          <p:nvPr/>
        </p:nvSpPr>
        <p:spPr>
          <a:xfrm>
            <a:off x="533520" y="1447560"/>
            <a:ext cx="8229600" cy="4933800"/>
          </a:xfrm>
          <a:prstGeom prst="rect">
            <a:avLst/>
          </a:prstGeom>
          <a:noFill/>
          <a:ln w="0">
            <a:noFill/>
          </a:ln>
        </p:spPr>
        <p:txBody>
          <a:bodyPr lIns="90000" rIns="90000" tIns="46800" bIns="46800">
            <a:normAutofit/>
          </a:bodyPr>
          <a:p>
            <a:pPr marL="342720" indent="-342720">
              <a:lnSpc>
                <a:spcPct val="90000"/>
              </a:lnSpc>
              <a:spcBef>
                <a:spcPts val="59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Arial"/>
              </a:rPr>
              <a:t>Le attività diventano di tipo collaborativo</a:t>
            </a:r>
            <a:endParaRPr b="0" lang="it-IT" sz="2400" spc="-1" strike="noStrike">
              <a:solidFill>
                <a:srgbClr val="008080"/>
              </a:solidFill>
              <a:latin typeface="Arial"/>
            </a:endParaRPr>
          </a:p>
          <a:p>
            <a:pPr lvl="1" marL="691920" indent="-347760">
              <a:lnSpc>
                <a:spcPct val="9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Il compito deve essere relativamente “complesso” e significativo, deve assumere il carattere di “sfida”</a:t>
            </a:r>
            <a:endParaRPr b="0" lang="it-IT" sz="2000" spc="-1" strike="noStrike">
              <a:solidFill>
                <a:srgbClr val="ff6600"/>
              </a:solidFill>
              <a:latin typeface="Arial"/>
            </a:endParaRPr>
          </a:p>
          <a:p>
            <a:pPr lvl="1" marL="691920" indent="-347760">
              <a:lnSpc>
                <a:spcPct val="9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La </a:t>
            </a:r>
            <a:r>
              <a:rPr b="0" lang="it-IT" sz="2000" spc="-1" strike="noStrike">
                <a:solidFill>
                  <a:srgbClr val="ff6600"/>
                </a:solidFill>
                <a:latin typeface="Arial"/>
              </a:rPr>
              <a:t>traduzione</a:t>
            </a:r>
            <a:r>
              <a:rPr b="0" lang="it-IT" sz="2000" spc="-1" strike="noStrike">
                <a:solidFill>
                  <a:srgbClr val="ff6600"/>
                </a:solidFill>
                <a:latin typeface="Arial"/>
              </a:rPr>
              <a:t> come momento </a:t>
            </a:r>
            <a:r>
              <a:rPr b="0" lang="it-IT" sz="2000" spc="-1" strike="noStrike">
                <a:solidFill>
                  <a:srgbClr val="ff6600"/>
                </a:solidFill>
                <a:latin typeface="Arial"/>
              </a:rPr>
              <a:t>ideale</a:t>
            </a:r>
            <a:r>
              <a:rPr b="0" lang="it-IT" sz="2000" spc="-1" strike="noStrike">
                <a:solidFill>
                  <a:srgbClr val="ff6600"/>
                </a:solidFill>
                <a:latin typeface="Arial"/>
              </a:rPr>
              <a:t> per il lavoro di </a:t>
            </a:r>
            <a:r>
              <a:rPr b="0" lang="it-IT" sz="2000" spc="-1" strike="noStrike">
                <a:solidFill>
                  <a:srgbClr val="ff6600"/>
                </a:solidFill>
                <a:latin typeface="Arial"/>
              </a:rPr>
              <a:t>gruppo</a:t>
            </a:r>
            <a:r>
              <a:rPr b="0" lang="it-IT" sz="2000" spc="-1" strike="noStrike">
                <a:solidFill>
                  <a:srgbClr val="ff6600"/>
                </a:solidFill>
                <a:latin typeface="Arial"/>
              </a:rPr>
              <a:t>, in quanto “sfida”, problema a soluzioni multiple.</a:t>
            </a:r>
            <a:endParaRPr b="0" lang="it-IT" sz="2000" spc="-1" strike="noStrike">
              <a:solidFill>
                <a:srgbClr val="ff6600"/>
              </a:solidFill>
              <a:latin typeface="Arial"/>
            </a:endParaRPr>
          </a:p>
          <a:p>
            <a:pPr lvl="1" marL="691920" indent="-347760">
              <a:lnSpc>
                <a:spcPct val="9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Efficacia anche a livello di verifica e traduzione</a:t>
            </a:r>
            <a:endParaRPr b="0" lang="it-IT" sz="2000" spc="-1" strike="noStrike">
              <a:solidFill>
                <a:srgbClr val="ff6600"/>
              </a:solidFill>
              <a:latin typeface="Arial"/>
            </a:endParaRPr>
          </a:p>
          <a:p>
            <a:pPr marL="342720" indent="-342720">
              <a:lnSpc>
                <a:spcPct val="90000"/>
              </a:lnSpc>
              <a:spcBef>
                <a:spcPts val="59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Arial"/>
              </a:rPr>
              <a:t>L’attività si basa principalmente sulla costruzione di moduli interconnessi</a:t>
            </a:r>
            <a:endParaRPr b="0" lang="it-IT" sz="2400" spc="-1" strike="noStrike">
              <a:solidFill>
                <a:srgbClr val="008080"/>
              </a:solidFill>
              <a:latin typeface="Arial"/>
            </a:endParaRPr>
          </a:p>
          <a:p>
            <a:pPr marL="342720" indent="-342720">
              <a:lnSpc>
                <a:spcPct val="90000"/>
              </a:lnSpc>
              <a:spcBef>
                <a:spcPts val="59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Arial"/>
              </a:rPr>
              <a:t>La creazione di saperi si realizza principalmente attraverso “collegamenti” tra le parti </a:t>
            </a:r>
            <a:endParaRPr b="0" lang="it-IT" sz="2400" spc="-1" strike="noStrike">
              <a:solidFill>
                <a:srgbClr val="008080"/>
              </a:solidFill>
              <a:latin typeface="Arial"/>
            </a:endParaRPr>
          </a:p>
          <a:p>
            <a:pPr lvl="1" marL="691920" indent="-347760">
              <a:lnSpc>
                <a:spcPct val="90000"/>
              </a:lnSpc>
              <a:spcBef>
                <a:spcPts val="5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Fine della lettura sequenziale e dominio dei processi “a correlazione tra dati”</a:t>
            </a:r>
            <a:endParaRPr b="0" lang="it-IT" sz="2100" spc="-1" strike="noStrike">
              <a:solidFill>
                <a:srgbClr val="ff6600"/>
              </a:solidFill>
              <a:latin typeface="Arial"/>
            </a:endParaRPr>
          </a:p>
          <a:p>
            <a:pPr marL="342720" indent="-342720">
              <a:lnSpc>
                <a:spcPct val="90000"/>
              </a:lnSpc>
              <a:spcBef>
                <a:spcPts val="59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8080"/>
                </a:solidFill>
                <a:latin typeface="Arial"/>
              </a:rPr>
              <a:t>La programmazione diviene necessariamente articolata in attività connettibili (concetto di modulo)</a:t>
            </a:r>
            <a:endParaRPr b="0" lang="it-IT" sz="2400" spc="-1" strike="noStrike">
              <a:solidFill>
                <a:srgbClr val="008080"/>
              </a:solidFill>
              <a:latin typeface="Arial"/>
            </a:endParaRPr>
          </a:p>
        </p:txBody>
      </p:sp>
    </p:spTree>
  </p:cSld>
  <p:transition>
    <p:wedge/>
  </p:transition>
  <p:timing>
    <p:tnLst>
      <p:par>
        <p:cTn id="556" dur="indefinite" restart="never" nodeType="tmRoot">
          <p:childTnLst>
            <p:seq>
              <p:cTn id="557" dur="indefinite" nodeType="mainSeq">
                <p:childTnLst>
                  <p:par>
                    <p:cTn id="558" fill="hold">
                      <p:stCondLst>
                        <p:cond delay="0"/>
                      </p:stCondLst>
                      <p:childTnLst>
                        <p:par>
                          <p:cTn id="559" fill="hold">
                            <p:stCondLst>
                              <p:cond delay="0"/>
                            </p:stCondLst>
                            <p:childTnLst>
                              <p:par>
                                <p:cTn id="560" nodeType="afterEffect" fill="hold" presetClass="entr" presetID="24">
                                  <p:stCondLst>
                                    <p:cond delay="0"/>
                                  </p:stCondLst>
                                  <p:childTnLst>
                                    <p:set>
                                      <p:cBhvr>
                                        <p:cTn id="561" dur="1" fill="hold">
                                          <p:stCondLst>
                                            <p:cond delay="0"/>
                                          </p:stCondLst>
                                        </p:cTn>
                                        <p:tgtEl>
                                          <p:spTgt spid="249"/>
                                        </p:tgtEl>
                                        <p:attrNameLst>
                                          <p:attrName>style.visibility</p:attrName>
                                        </p:attrNameLst>
                                      </p:cBhvr>
                                      <p:to>
                                        <p:strVal val="visible"/>
                                      </p:to>
                                    </p:set>
                                    <p:animEffect filter="wheel(8)" transition="in">
                                      <p:cBhvr additive="repl">
                                        <p:cTn id="562" dur="2000"/>
                                        <p:tgtEl>
                                          <p:spTgt spid="249"/>
                                        </p:tgtEl>
                                      </p:cBhvr>
                                    </p:animEffect>
                                  </p:childTnLst>
                                </p:cTn>
                              </p:par>
                            </p:childTnLst>
                          </p:cTn>
                        </p:par>
                      </p:childTnLst>
                    </p:cTn>
                  </p:par>
                  <p:par>
                    <p:cTn id="563" fill="hold">
                      <p:stCondLst>
                        <p:cond delay="indefinite"/>
                      </p:stCondLst>
                      <p:childTnLst>
                        <p:par>
                          <p:cTn id="564" fill="hold">
                            <p:stCondLst>
                              <p:cond delay="0"/>
                            </p:stCondLst>
                            <p:childTnLst>
                              <p:par>
                                <p:cTn id="565" nodeType="clickEffect" fill="hold" presetClass="entr" presetID="1">
                                  <p:stCondLst>
                                    <p:cond delay="0"/>
                                  </p:stCondLst>
                                  <p:childTnLst>
                                    <p:set>
                                      <p:cBhvr>
                                        <p:cTn id="566" dur="1" fill="hold">
                                          <p:stCondLst>
                                            <p:cond delay="0"/>
                                          </p:stCondLst>
                                        </p:cTn>
                                        <p:tgtEl>
                                          <p:spTgt spid="250">
                                            <p:txEl>
                                              <p:pRg st="0" end="0"/>
                                            </p:txEl>
                                          </p:spTgt>
                                        </p:tgtEl>
                                        <p:attrNameLst>
                                          <p:attrName>style.visibility</p:attrName>
                                        </p:attrNameLst>
                                      </p:cBhvr>
                                      <p:to>
                                        <p:strVal val="visible"/>
                                      </p:to>
                                    </p:set>
                                  </p:childTnLst>
                                </p:cTn>
                              </p:par>
                            </p:childTnLst>
                          </p:cTn>
                        </p:par>
                      </p:childTnLst>
                    </p:cTn>
                  </p:par>
                  <p:par>
                    <p:cTn id="567" fill="hold">
                      <p:stCondLst>
                        <p:cond delay="indefinite"/>
                      </p:stCondLst>
                      <p:childTnLst>
                        <p:par>
                          <p:cTn id="568" fill="hold">
                            <p:stCondLst>
                              <p:cond delay="0"/>
                            </p:stCondLst>
                            <p:childTnLst>
                              <p:par>
                                <p:cTn id="569" nodeType="clickEffect" fill="hold" presetClass="entr" presetID="1">
                                  <p:stCondLst>
                                    <p:cond delay="0"/>
                                  </p:stCondLst>
                                  <p:childTnLst>
                                    <p:set>
                                      <p:cBhvr>
                                        <p:cTn id="570" dur="1" fill="hold">
                                          <p:stCondLst>
                                            <p:cond delay="0"/>
                                          </p:stCondLst>
                                        </p:cTn>
                                        <p:tgtEl>
                                          <p:spTgt spid="250">
                                            <p:txEl>
                                              <p:pRg st="1" end="1"/>
                                            </p:txEl>
                                          </p:spTgt>
                                        </p:tgtEl>
                                        <p:attrNameLst>
                                          <p:attrName>style.visibility</p:attrName>
                                        </p:attrNameLst>
                                      </p:cBhvr>
                                      <p:to>
                                        <p:strVal val="visible"/>
                                      </p:to>
                                    </p:set>
                                  </p:childTnLst>
                                </p:cTn>
                              </p:par>
                              <p:par>
                                <p:cTn id="571" nodeType="withEffect" fill="hold" presetClass="entr" presetID="1">
                                  <p:stCondLst>
                                    <p:cond delay="0"/>
                                  </p:stCondLst>
                                  <p:childTnLst>
                                    <p:set>
                                      <p:cBhvr>
                                        <p:cTn id="572" dur="1" fill="hold">
                                          <p:stCondLst>
                                            <p:cond delay="0"/>
                                          </p:stCondLst>
                                        </p:cTn>
                                        <p:tgtEl>
                                          <p:spTgt spid="250">
                                            <p:txEl>
                                              <p:pRg st="2" end="2"/>
                                            </p:txEl>
                                          </p:spTgt>
                                        </p:tgtEl>
                                        <p:attrNameLst>
                                          <p:attrName>style.visibility</p:attrName>
                                        </p:attrNameLst>
                                      </p:cBhvr>
                                      <p:to>
                                        <p:strVal val="visible"/>
                                      </p:to>
                                    </p:set>
                                  </p:childTnLst>
                                </p:cTn>
                              </p:par>
                              <p:par>
                                <p:cTn id="573" nodeType="withEffect" fill="hold" presetClass="entr" presetID="1">
                                  <p:stCondLst>
                                    <p:cond delay="0"/>
                                  </p:stCondLst>
                                  <p:childTnLst>
                                    <p:set>
                                      <p:cBhvr>
                                        <p:cTn id="574" dur="1" fill="hold">
                                          <p:stCondLst>
                                            <p:cond delay="0"/>
                                          </p:stCondLst>
                                        </p:cTn>
                                        <p:tgtEl>
                                          <p:spTgt spid="250">
                                            <p:txEl>
                                              <p:pRg st="3" end="3"/>
                                            </p:txEl>
                                          </p:spTgt>
                                        </p:tgtEl>
                                        <p:attrNameLst>
                                          <p:attrName>style.visibility</p:attrName>
                                        </p:attrNameLst>
                                      </p:cBhvr>
                                      <p:to>
                                        <p:strVal val="visible"/>
                                      </p:to>
                                    </p:set>
                                  </p:childTnLst>
                                </p:cTn>
                              </p:par>
                            </p:childTnLst>
                          </p:cTn>
                        </p:par>
                      </p:childTnLst>
                    </p:cTn>
                  </p:par>
                  <p:par>
                    <p:cTn id="575" fill="hold">
                      <p:stCondLst>
                        <p:cond delay="indefinite"/>
                      </p:stCondLst>
                      <p:childTnLst>
                        <p:par>
                          <p:cTn id="576" fill="hold">
                            <p:stCondLst>
                              <p:cond delay="0"/>
                            </p:stCondLst>
                            <p:childTnLst>
                              <p:par>
                                <p:cTn id="577" nodeType="clickEffect" fill="hold" presetClass="entr" presetID="1">
                                  <p:stCondLst>
                                    <p:cond delay="0"/>
                                  </p:stCondLst>
                                  <p:childTnLst>
                                    <p:set>
                                      <p:cBhvr>
                                        <p:cTn id="578" dur="1" fill="hold">
                                          <p:stCondLst>
                                            <p:cond delay="0"/>
                                          </p:stCondLst>
                                        </p:cTn>
                                        <p:tgtEl>
                                          <p:spTgt spid="250">
                                            <p:txEl>
                                              <p:pRg st="4" end="4"/>
                                            </p:txEl>
                                          </p:spTgt>
                                        </p:tgtEl>
                                        <p:attrNameLst>
                                          <p:attrName>style.visibility</p:attrName>
                                        </p:attrNameLst>
                                      </p:cBhvr>
                                      <p:to>
                                        <p:strVal val="visible"/>
                                      </p:to>
                                    </p:set>
                                  </p:childTnLst>
                                </p:cTn>
                              </p:par>
                            </p:childTnLst>
                          </p:cTn>
                        </p:par>
                      </p:childTnLst>
                    </p:cTn>
                  </p:par>
                  <p:par>
                    <p:cTn id="579" fill="hold">
                      <p:stCondLst>
                        <p:cond delay="indefinite"/>
                      </p:stCondLst>
                      <p:childTnLst>
                        <p:par>
                          <p:cTn id="580" fill="hold">
                            <p:stCondLst>
                              <p:cond delay="0"/>
                            </p:stCondLst>
                            <p:childTnLst>
                              <p:par>
                                <p:cTn id="581" nodeType="clickEffect" fill="hold" presetClass="entr" presetID="1">
                                  <p:stCondLst>
                                    <p:cond delay="0"/>
                                  </p:stCondLst>
                                  <p:childTnLst>
                                    <p:set>
                                      <p:cBhvr>
                                        <p:cTn id="582" dur="1" fill="hold">
                                          <p:stCondLst>
                                            <p:cond delay="0"/>
                                          </p:stCondLst>
                                        </p:cTn>
                                        <p:tgtEl>
                                          <p:spTgt spid="250">
                                            <p:txEl>
                                              <p:pRg st="5" end="5"/>
                                            </p:txEl>
                                          </p:spTgt>
                                        </p:tgtEl>
                                        <p:attrNameLst>
                                          <p:attrName>style.visibility</p:attrName>
                                        </p:attrNameLst>
                                      </p:cBhvr>
                                      <p:to>
                                        <p:strVal val="visible"/>
                                      </p:to>
                                    </p:set>
                                  </p:childTnLst>
                                </p:cTn>
                              </p:par>
                              <p:par>
                                <p:cTn id="583" nodeType="withEffect" fill="hold" presetClass="entr" presetID="1">
                                  <p:stCondLst>
                                    <p:cond delay="0"/>
                                  </p:stCondLst>
                                  <p:childTnLst>
                                    <p:set>
                                      <p:cBhvr>
                                        <p:cTn id="584" dur="1" fill="hold">
                                          <p:stCondLst>
                                            <p:cond delay="0"/>
                                          </p:stCondLst>
                                        </p:cTn>
                                        <p:tgtEl>
                                          <p:spTgt spid="250">
                                            <p:txEl>
                                              <p:pRg st="6" end="6"/>
                                            </p:txEl>
                                          </p:spTgt>
                                        </p:tgtEl>
                                        <p:attrNameLst>
                                          <p:attrName>style.visibility</p:attrName>
                                        </p:attrNameLst>
                                      </p:cBhvr>
                                      <p:to>
                                        <p:strVal val="visible"/>
                                      </p:to>
                                    </p:set>
                                  </p:childTnLst>
                                </p:cTn>
                              </p:par>
                            </p:childTnLst>
                          </p:cTn>
                        </p:par>
                      </p:childTnLst>
                    </p:cTn>
                  </p:par>
                  <p:par>
                    <p:cTn id="585" fill="hold">
                      <p:stCondLst>
                        <p:cond delay="indefinite"/>
                      </p:stCondLst>
                      <p:childTnLst>
                        <p:par>
                          <p:cTn id="586" fill="hold">
                            <p:stCondLst>
                              <p:cond delay="0"/>
                            </p:stCondLst>
                            <p:childTnLst>
                              <p:par>
                                <p:cTn id="587" nodeType="clickEffect" fill="hold" presetClass="entr" presetID="1">
                                  <p:stCondLst>
                                    <p:cond delay="0"/>
                                  </p:stCondLst>
                                  <p:childTnLst>
                                    <p:set>
                                      <p:cBhvr>
                                        <p:cTn id="588" dur="1" fill="hold">
                                          <p:stCondLst>
                                            <p:cond delay="0"/>
                                          </p:stCondLst>
                                        </p:cTn>
                                        <p:tgtEl>
                                          <p:spTgt spid="250">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1" name="TextShape 1"/>
          <p:cNvSpPr txBox="1"/>
          <p:nvPr/>
        </p:nvSpPr>
        <p:spPr>
          <a:xfrm>
            <a:off x="323640" y="404280"/>
            <a:ext cx="7543800" cy="9306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Riconfigurare la valutazione</a:t>
            </a:r>
            <a:endParaRPr b="1" lang="it-IT" sz="3900" spc="-1" strike="noStrike">
              <a:solidFill>
                <a:srgbClr val="330066"/>
              </a:solidFill>
              <a:latin typeface="Arial"/>
            </a:endParaRPr>
          </a:p>
        </p:txBody>
      </p:sp>
      <p:sp>
        <p:nvSpPr>
          <p:cNvPr id="252"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La valutazione deve mettere in risalto le capacità concettuali (creazione di connessioni) piuttosto che la semplice acquisizione di dati</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Conta di più “l’eleganza dell’approccio”, la correttezza delle procedure (Landow) che le “risposte quantitative”</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spTree>
  </p:cSld>
  <p:transition>
    <p:wedge/>
  </p:transition>
  <p:timing>
    <p:tnLst>
      <p:par>
        <p:cTn id="589" dur="indefinite" restart="never" nodeType="tmRoot">
          <p:childTnLst>
            <p:seq>
              <p:cTn id="590" dur="indefinite" nodeType="mainSeq">
                <p:childTnLst>
                  <p:par>
                    <p:cTn id="591" fill="hold">
                      <p:stCondLst>
                        <p:cond delay="0"/>
                      </p:stCondLst>
                      <p:childTnLst>
                        <p:par>
                          <p:cTn id="592" fill="hold">
                            <p:stCondLst>
                              <p:cond delay="0"/>
                            </p:stCondLst>
                            <p:childTnLst>
                              <p:par>
                                <p:cTn id="593" nodeType="afterEffect" fill="hold" presetClass="entr" presetID="24">
                                  <p:stCondLst>
                                    <p:cond delay="0"/>
                                  </p:stCondLst>
                                  <p:childTnLst>
                                    <p:set>
                                      <p:cBhvr>
                                        <p:cTn id="594" dur="1" fill="hold">
                                          <p:stCondLst>
                                            <p:cond delay="0"/>
                                          </p:stCondLst>
                                        </p:cTn>
                                        <p:tgtEl>
                                          <p:spTgt spid="251"/>
                                        </p:tgtEl>
                                        <p:attrNameLst>
                                          <p:attrName>style.visibility</p:attrName>
                                        </p:attrNameLst>
                                      </p:cBhvr>
                                      <p:to>
                                        <p:strVal val="visible"/>
                                      </p:to>
                                    </p:set>
                                    <p:animEffect filter="wipe(right)" transition="in">
                                      <p:cBhvr additive="repl">
                                        <p:cTn id="595" dur="500"/>
                                        <p:tgtEl>
                                          <p:spTgt spid="251"/>
                                        </p:tgtEl>
                                      </p:cBhvr>
                                    </p:animEffect>
                                  </p:childTnLst>
                                </p:cTn>
                              </p:par>
                            </p:childTnLst>
                          </p:cTn>
                        </p:par>
                      </p:childTnLst>
                    </p:cTn>
                  </p:par>
                  <p:par>
                    <p:cTn id="596" fill="hold">
                      <p:stCondLst>
                        <p:cond delay="indefinite"/>
                      </p:stCondLst>
                      <p:childTnLst>
                        <p:par>
                          <p:cTn id="597" fill="hold">
                            <p:stCondLst>
                              <p:cond delay="0"/>
                            </p:stCondLst>
                            <p:childTnLst>
                              <p:par>
                                <p:cTn id="598" nodeType="clickEffect" fill="hold" presetClass="entr" presetID="1">
                                  <p:stCondLst>
                                    <p:cond delay="0"/>
                                  </p:stCondLst>
                                  <p:childTnLst>
                                    <p:set>
                                      <p:cBhvr>
                                        <p:cTn id="599"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600" fill="hold">
                      <p:stCondLst>
                        <p:cond delay="indefinite"/>
                      </p:stCondLst>
                      <p:childTnLst>
                        <p:par>
                          <p:cTn id="601" fill="hold">
                            <p:stCondLst>
                              <p:cond delay="0"/>
                            </p:stCondLst>
                            <p:childTnLst>
                              <p:par>
                                <p:cTn id="602" nodeType="clickEffect" fill="hold" presetClass="entr" presetID="1">
                                  <p:stCondLst>
                                    <p:cond delay="0"/>
                                  </p:stCondLst>
                                  <p:childTnLst>
                                    <p:set>
                                      <p:cBhvr>
                                        <p:cTn id="603"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3" name="TextShape 1"/>
          <p:cNvSpPr txBox="1"/>
          <p:nvPr/>
        </p:nvSpPr>
        <p:spPr>
          <a:xfrm>
            <a:off x="323640" y="3429000"/>
            <a:ext cx="6841800" cy="1550880"/>
          </a:xfrm>
          <a:prstGeom prst="rect">
            <a:avLst/>
          </a:prstGeom>
          <a:noFill/>
          <a:ln w="0">
            <a:noFill/>
          </a:ln>
        </p:spPr>
        <p:txBody>
          <a:bodyPr lIns="90000" rIns="90000" tIns="46800" bIns="4680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La scrivania elettronica</a:t>
            </a:r>
            <a:endParaRPr b="1" lang="it-IT" sz="4800" spc="-1" strike="noStrike">
              <a:solidFill>
                <a:srgbClr val="330066"/>
              </a:solidFill>
              <a:latin typeface="Arial"/>
            </a:endParaRPr>
          </a:p>
        </p:txBody>
      </p:sp>
      <p:pic>
        <p:nvPicPr>
          <p:cNvPr id="254" name="" descr=""/>
          <p:cNvPicPr/>
          <p:nvPr/>
        </p:nvPicPr>
        <p:blipFill>
          <a:blip r:embed="rId1"/>
          <a:stretch/>
        </p:blipFill>
        <p:spPr>
          <a:xfrm>
            <a:off x="5580000" y="692280"/>
            <a:ext cx="1451160" cy="1869840"/>
          </a:xfrm>
          <a:prstGeom prst="rect">
            <a:avLst/>
          </a:prstGeom>
          <a:ln w="0">
            <a:noFill/>
          </a:ln>
        </p:spPr>
      </p:pic>
    </p:spTree>
  </p:cSld>
  <p:transition>
    <p:wedge/>
  </p:transition>
  <p:timing>
    <p:tnLst>
      <p:par>
        <p:cTn id="604" dur="indefinite" restart="never" nodeType="tmRoot">
          <p:childTnLst>
            <p:seq>
              <p:cTn id="605" dur="indefinite" nodeType="mainSeq">
                <p:childTnLst>
                  <p:par>
                    <p:cTn id="606" fill="hold">
                      <p:stCondLst>
                        <p:cond delay="0"/>
                      </p:stCondLst>
                      <p:childTnLst>
                        <p:par>
                          <p:cTn id="607" fill="hold">
                            <p:stCondLst>
                              <p:cond delay="0"/>
                            </p:stCondLst>
                            <p:childTnLst>
                              <p:par>
                                <p:cTn id="608" nodeType="afterEffect" fill="hold" presetClass="entr" presetID="1">
                                  <p:stCondLst>
                                    <p:cond delay="0"/>
                                  </p:stCondLst>
                                  <p:childTnLst>
                                    <p:set>
                                      <p:cBhvr>
                                        <p:cTn id="609"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La scrivania elettronica…</a:t>
            </a:r>
            <a:endParaRPr b="1" lang="it-IT" sz="3900" spc="-1" strike="noStrike">
              <a:solidFill>
                <a:srgbClr val="330066"/>
              </a:solidFill>
              <a:latin typeface="Arial"/>
            </a:endParaRPr>
          </a:p>
        </p:txBody>
      </p:sp>
      <p:sp>
        <p:nvSpPr>
          <p:cNvPr id="256" name="TextShape 2"/>
          <p:cNvSpPr txBox="1"/>
          <p:nvPr/>
        </p:nvSpPr>
        <p:spPr>
          <a:xfrm>
            <a:off x="457200" y="1719360"/>
            <a:ext cx="4038480" cy="4411440"/>
          </a:xfrm>
          <a:prstGeom prst="rect">
            <a:avLst/>
          </a:prstGeom>
          <a:noFill/>
          <a:ln w="0">
            <a:noFill/>
          </a:ln>
        </p:spPr>
        <p:txBody>
          <a:bodyPr lIns="90000" rIns="90000" tIns="46800" bIns="46800">
            <a:normAutofit fontScale="88000"/>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Strumenti per scrivere</a:t>
            </a: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Penne e fogli elettronici:</a:t>
            </a:r>
            <a:endParaRPr b="0" lang="it-IT" sz="2200" spc="-1" strike="noStrike">
              <a:solidFill>
                <a:srgbClr val="ff6600"/>
              </a:solidFill>
              <a:latin typeface="Arial"/>
            </a:endParaRPr>
          </a:p>
          <a:p>
            <a:pPr lvl="2" marL="987120" indent="-293400">
              <a:spcBef>
                <a:spcPts val="5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Word</a:t>
            </a:r>
            <a:endParaRPr b="0" lang="it-IT" sz="2100" spc="-1" strike="noStrike">
              <a:solidFill>
                <a:srgbClr val="ff6600"/>
              </a:solidFill>
              <a:latin typeface="Arial"/>
            </a:endParaRPr>
          </a:p>
          <a:p>
            <a:pPr lvl="2" marL="987120" indent="-293400">
              <a:spcBef>
                <a:spcPts val="5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WMap</a:t>
            </a:r>
            <a:endParaRPr b="0" lang="it-IT" sz="2100" spc="-1" strike="noStrike">
              <a:solidFill>
                <a:srgbClr val="ff6600"/>
              </a:solidFill>
              <a:latin typeface="Arial"/>
            </a:endParaRPr>
          </a:p>
          <a:p>
            <a:pPr lvl="3" marL="1280880" indent="-291960">
              <a:spcBef>
                <a:spcPts val="448"/>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ff6600"/>
                </a:solidFill>
                <a:latin typeface="Arial"/>
              </a:rPr>
              <a:t>I caratteri greci</a:t>
            </a:r>
            <a:endParaRPr b="0" lang="it-IT" sz="18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Strumenti per leggere </a:t>
            </a: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Un’intera biblioteca “di plastica”</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I vocabolari</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Le enciclopedie e i libri di consultazione</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Libri multimediali </a:t>
            </a:r>
            <a:endParaRPr b="0" lang="it-IT" sz="22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008080"/>
              </a:solidFill>
              <a:latin typeface="Arial"/>
            </a:endParaRPr>
          </a:p>
        </p:txBody>
      </p:sp>
    </p:spTree>
  </p:cSld>
  <p:transition>
    <p:wedge/>
  </p:transition>
  <p:timing>
    <p:tnLst>
      <p:par>
        <p:cTn id="610" dur="indefinite" restart="never" nodeType="tmRoot">
          <p:childTnLst>
            <p:seq>
              <p:cTn id="611" dur="indefinite" nodeType="mainSeq">
                <p:childTnLst>
                  <p:par>
                    <p:cTn id="612" fill="hold">
                      <p:stCondLst>
                        <p:cond delay="0"/>
                      </p:stCondLst>
                      <p:childTnLst>
                        <p:par>
                          <p:cTn id="613" fill="hold">
                            <p:stCondLst>
                              <p:cond delay="0"/>
                            </p:stCondLst>
                            <p:childTnLst>
                              <p:par>
                                <p:cTn id="614" nodeType="afterEffect" fill="hold" presetClass="entr" presetID="24">
                                  <p:stCondLst>
                                    <p:cond delay="0"/>
                                  </p:stCondLst>
                                  <p:childTnLst>
                                    <p:set>
                                      <p:cBhvr>
                                        <p:cTn id="615" dur="1" fill="hold">
                                          <p:stCondLst>
                                            <p:cond delay="0"/>
                                          </p:stCondLst>
                                        </p:cTn>
                                        <p:tgtEl>
                                          <p:spTgt spid="255"/>
                                        </p:tgtEl>
                                        <p:attrNameLst>
                                          <p:attrName>style.visibility</p:attrName>
                                        </p:attrNameLst>
                                      </p:cBhvr>
                                      <p:to>
                                        <p:strVal val="visible"/>
                                      </p:to>
                                    </p:set>
                                    <p:animEffect filter="fade" transition="in">
                                      <p:cBhvr additive="repl">
                                        <p:cTn id="616" dur="1000"/>
                                        <p:tgtEl>
                                          <p:spTgt spid="255"/>
                                        </p:tgtEl>
                                      </p:cBhvr>
                                    </p:animEffect>
                                    <p:anim calcmode="lin" valueType="num">
                                      <p:cBhvr additive="repl">
                                        <p:cTn id="617" dur="1000" fill="hold"/>
                                        <p:tgtEl>
                                          <p:spTgt spid="255"/>
                                        </p:tgtEl>
                                        <p:attrNameLst>
                                          <p:attrName>ppt_x</p:attrName>
                                        </p:attrNameLst>
                                      </p:cBhvr>
                                      <p:tavLst>
                                        <p:tav tm="0">
                                          <p:val>
                                            <p:strVal val="#ppt_x"/>
                                          </p:val>
                                        </p:tav>
                                        <p:tav tm="100000">
                                          <p:val>
                                            <p:strVal val="#ppt_x"/>
                                          </p:val>
                                        </p:tav>
                                      </p:tavLst>
                                    </p:anim>
                                    <p:anim calcmode="lin" valueType="num">
                                      <p:cBhvr additive="repl">
                                        <p:cTn id="618" dur="900" fill="hold"/>
                                        <p:tgtEl>
                                          <p:spTgt spid="255"/>
                                        </p:tgtEl>
                                        <p:attrNameLst>
                                          <p:attrName>ppt_y</p:attrName>
                                        </p:attrNameLst>
                                      </p:cBhvr>
                                      <p:tavLst>
                                        <p:tav tm="0">
                                          <p:val>
                                            <p:strVal val="#ppt_y+1"/>
                                          </p:val>
                                        </p:tav>
                                        <p:tav tm="100000">
                                          <p:val>
                                            <p:strVal val="#ppt_y-.03"/>
                                          </p:val>
                                        </p:tav>
                                      </p:tavLst>
                                    </p:anim>
                                    <p:anim calcmode="lin" valueType="num">
                                      <p:cBhvr additive="repl">
                                        <p:cTn id="619" dur="100" fill="hold">
                                          <p:stCondLst>
                                            <p:cond delay="900"/>
                                          </p:stCondLst>
                                        </p:cTn>
                                        <p:tgtEl>
                                          <p:spTgt spid="255"/>
                                        </p:tgtEl>
                                        <p:attrNameLst>
                                          <p:attrName>ppt_y</p:attrName>
                                        </p:attrNameLst>
                                      </p:cBhvr>
                                      <p:tavLst>
                                        <p:tav tm="0">
                                          <p:val>
                                            <p:strVal val="#ppt_y-.03"/>
                                          </p:val>
                                        </p:tav>
                                        <p:tav tm="100000">
                                          <p:val>
                                            <p:strVal val="#ppt_y"/>
                                          </p:val>
                                        </p:tav>
                                      </p:tavLst>
                                    </p:anim>
                                  </p:childTnLst>
                                </p:cTn>
                              </p:par>
                            </p:childTnLst>
                          </p:cTn>
                        </p:par>
                      </p:childTnLst>
                    </p:cTn>
                  </p:par>
                  <p:par>
                    <p:cTn id="620" fill="hold">
                      <p:stCondLst>
                        <p:cond delay="indefinite"/>
                      </p:stCondLst>
                      <p:childTnLst>
                        <p:par>
                          <p:cTn id="621" fill="hold">
                            <p:stCondLst>
                              <p:cond delay="0"/>
                            </p:stCondLst>
                            <p:childTnLst>
                              <p:par>
                                <p:cTn id="622" nodeType="clickEffect" fill="hold" presetClass="entr" presetID="1">
                                  <p:stCondLst>
                                    <p:cond delay="0"/>
                                  </p:stCondLst>
                                  <p:childTnLst>
                                    <p:set>
                                      <p:cBhvr>
                                        <p:cTn id="623" dur="1" fill="hold">
                                          <p:stCondLst>
                                            <p:cond delay="0"/>
                                          </p:stCondLst>
                                        </p:cTn>
                                        <p:tgtEl>
                                          <p:spTgt spid="256">
                                            <p:txEl>
                                              <p:pRg st="0" end="0"/>
                                            </p:txEl>
                                          </p:spTgt>
                                        </p:tgtEl>
                                        <p:attrNameLst>
                                          <p:attrName>style.visibility</p:attrName>
                                        </p:attrNameLst>
                                      </p:cBhvr>
                                      <p:to>
                                        <p:strVal val="visible"/>
                                      </p:to>
                                    </p:set>
                                  </p:childTnLst>
                                </p:cTn>
                              </p:par>
                            </p:childTnLst>
                          </p:cTn>
                        </p:par>
                      </p:childTnLst>
                    </p:cTn>
                  </p:par>
                  <p:par>
                    <p:cTn id="624" fill="hold">
                      <p:stCondLst>
                        <p:cond delay="indefinite"/>
                      </p:stCondLst>
                      <p:childTnLst>
                        <p:par>
                          <p:cTn id="625" fill="hold">
                            <p:stCondLst>
                              <p:cond delay="0"/>
                            </p:stCondLst>
                            <p:childTnLst>
                              <p:par>
                                <p:cTn id="626" nodeType="clickEffect" fill="hold" presetClass="entr" presetID="1">
                                  <p:stCondLst>
                                    <p:cond delay="0"/>
                                  </p:stCondLst>
                                  <p:childTnLst>
                                    <p:set>
                                      <p:cBhvr>
                                        <p:cTn id="627" dur="1" fill="hold">
                                          <p:stCondLst>
                                            <p:cond delay="0"/>
                                          </p:stCondLst>
                                        </p:cTn>
                                        <p:tgtEl>
                                          <p:spTgt spid="256">
                                            <p:txEl>
                                              <p:pRg st="1" end="1"/>
                                            </p:txEl>
                                          </p:spTgt>
                                        </p:tgtEl>
                                        <p:attrNameLst>
                                          <p:attrName>style.visibility</p:attrName>
                                        </p:attrNameLst>
                                      </p:cBhvr>
                                      <p:to>
                                        <p:strVal val="visible"/>
                                      </p:to>
                                    </p:set>
                                  </p:childTnLst>
                                </p:cTn>
                              </p:par>
                              <p:par>
                                <p:cTn id="628" nodeType="withEffect" fill="hold" presetClass="entr" presetID="1">
                                  <p:stCondLst>
                                    <p:cond delay="0"/>
                                  </p:stCondLst>
                                  <p:childTnLst>
                                    <p:set>
                                      <p:cBhvr>
                                        <p:cTn id="629" dur="1" fill="hold">
                                          <p:stCondLst>
                                            <p:cond delay="0"/>
                                          </p:stCondLst>
                                        </p:cTn>
                                        <p:tgtEl>
                                          <p:spTgt spid="256">
                                            <p:txEl>
                                              <p:pRg st="2" end="2"/>
                                            </p:txEl>
                                          </p:spTgt>
                                        </p:tgtEl>
                                        <p:attrNameLst>
                                          <p:attrName>style.visibility</p:attrName>
                                        </p:attrNameLst>
                                      </p:cBhvr>
                                      <p:to>
                                        <p:strVal val="visible"/>
                                      </p:to>
                                    </p:set>
                                  </p:childTnLst>
                                </p:cTn>
                              </p:par>
                              <p:par>
                                <p:cTn id="630" nodeType="withEffect" fill="hold" presetClass="entr" presetID="1">
                                  <p:stCondLst>
                                    <p:cond delay="0"/>
                                  </p:stCondLst>
                                  <p:childTnLst>
                                    <p:set>
                                      <p:cBhvr>
                                        <p:cTn id="631" dur="1" fill="hold">
                                          <p:stCondLst>
                                            <p:cond delay="0"/>
                                          </p:stCondLst>
                                        </p:cTn>
                                        <p:tgtEl>
                                          <p:spTgt spid="256">
                                            <p:txEl>
                                              <p:pRg st="3" end="3"/>
                                            </p:txEl>
                                          </p:spTgt>
                                        </p:tgtEl>
                                        <p:attrNameLst>
                                          <p:attrName>style.visibility</p:attrName>
                                        </p:attrNameLst>
                                      </p:cBhvr>
                                      <p:to>
                                        <p:strVal val="visible"/>
                                      </p:to>
                                    </p:set>
                                  </p:childTnLst>
                                </p:cTn>
                              </p:par>
                              <p:par>
                                <p:cTn id="632" nodeType="withEffect" fill="hold" presetClass="entr" presetID="1">
                                  <p:stCondLst>
                                    <p:cond delay="0"/>
                                  </p:stCondLst>
                                  <p:childTnLst>
                                    <p:set>
                                      <p:cBhvr>
                                        <p:cTn id="633" dur="1" fill="hold">
                                          <p:stCondLst>
                                            <p:cond delay="0"/>
                                          </p:stCondLst>
                                        </p:cTn>
                                        <p:tgtEl>
                                          <p:spTgt spid="256">
                                            <p:txEl>
                                              <p:pRg st="4" end="4"/>
                                            </p:txEl>
                                          </p:spTgt>
                                        </p:tgtEl>
                                        <p:attrNameLst>
                                          <p:attrName>style.visibility</p:attrName>
                                        </p:attrNameLst>
                                      </p:cBhvr>
                                      <p:to>
                                        <p:strVal val="visible"/>
                                      </p:to>
                                    </p:set>
                                  </p:childTnLst>
                                </p:cTn>
                              </p:par>
                            </p:childTnLst>
                          </p:cTn>
                        </p:par>
                      </p:childTnLst>
                    </p:cTn>
                  </p:par>
                  <p:par>
                    <p:cTn id="634" fill="hold">
                      <p:stCondLst>
                        <p:cond delay="indefinite"/>
                      </p:stCondLst>
                      <p:childTnLst>
                        <p:par>
                          <p:cTn id="635" fill="hold">
                            <p:stCondLst>
                              <p:cond delay="0"/>
                            </p:stCondLst>
                            <p:childTnLst>
                              <p:par>
                                <p:cTn id="636" nodeType="clickEffect" fill="hold" presetClass="entr" presetID="1">
                                  <p:stCondLst>
                                    <p:cond delay="0"/>
                                  </p:stCondLst>
                                  <p:childTnLst>
                                    <p:set>
                                      <p:cBhvr>
                                        <p:cTn id="637" dur="1" fill="hold">
                                          <p:stCondLst>
                                            <p:cond delay="0"/>
                                          </p:stCondLst>
                                        </p:cTn>
                                        <p:tgtEl>
                                          <p:spTgt spid="256">
                                            <p:txEl>
                                              <p:pRg st="5" end="5"/>
                                            </p:txEl>
                                          </p:spTgt>
                                        </p:tgtEl>
                                        <p:attrNameLst>
                                          <p:attrName>style.visibility</p:attrName>
                                        </p:attrNameLst>
                                      </p:cBhvr>
                                      <p:to>
                                        <p:strVal val="visible"/>
                                      </p:to>
                                    </p:set>
                                  </p:childTnLst>
                                </p:cTn>
                              </p:par>
                              <p:par>
                                <p:cTn id="638" nodeType="withEffect" fill="hold" presetClass="entr" presetID="1">
                                  <p:stCondLst>
                                    <p:cond delay="0"/>
                                  </p:stCondLst>
                                  <p:childTnLst>
                                    <p:set>
                                      <p:cBhvr>
                                        <p:cTn id="639" dur="1" fill="hold">
                                          <p:stCondLst>
                                            <p:cond delay="0"/>
                                          </p:stCondLst>
                                        </p:cTn>
                                        <p:tgtEl>
                                          <p:spTgt spid="256">
                                            <p:txEl>
                                              <p:pRg st="6" end="6"/>
                                            </p:txEl>
                                          </p:spTgt>
                                        </p:tgtEl>
                                        <p:attrNameLst>
                                          <p:attrName>style.visibility</p:attrName>
                                        </p:attrNameLst>
                                      </p:cBhvr>
                                      <p:to>
                                        <p:strVal val="visible"/>
                                      </p:to>
                                    </p:set>
                                  </p:childTnLst>
                                </p:cTn>
                              </p:par>
                              <p:par>
                                <p:cTn id="640" nodeType="withEffect" fill="hold" presetClass="entr" presetID="1">
                                  <p:stCondLst>
                                    <p:cond delay="0"/>
                                  </p:stCondLst>
                                  <p:childTnLst>
                                    <p:set>
                                      <p:cBhvr>
                                        <p:cTn id="641" dur="1" fill="hold">
                                          <p:stCondLst>
                                            <p:cond delay="0"/>
                                          </p:stCondLst>
                                        </p:cTn>
                                        <p:tgtEl>
                                          <p:spTgt spid="256">
                                            <p:txEl>
                                              <p:pRg st="7" end="7"/>
                                            </p:txEl>
                                          </p:spTgt>
                                        </p:tgtEl>
                                        <p:attrNameLst>
                                          <p:attrName>style.visibility</p:attrName>
                                        </p:attrNameLst>
                                      </p:cBhvr>
                                      <p:to>
                                        <p:strVal val="visible"/>
                                      </p:to>
                                    </p:set>
                                  </p:childTnLst>
                                </p:cTn>
                              </p:par>
                              <p:par>
                                <p:cTn id="642" nodeType="withEffect" fill="hold" presetClass="entr" presetID="1">
                                  <p:stCondLst>
                                    <p:cond delay="0"/>
                                  </p:stCondLst>
                                  <p:childTnLst>
                                    <p:set>
                                      <p:cBhvr>
                                        <p:cTn id="643" dur="1" fill="hold">
                                          <p:stCondLst>
                                            <p:cond delay="0"/>
                                          </p:stCondLst>
                                        </p:cTn>
                                        <p:tgtEl>
                                          <p:spTgt spid="256">
                                            <p:txEl>
                                              <p:pRg st="8" end="8"/>
                                            </p:txEl>
                                          </p:spTgt>
                                        </p:tgtEl>
                                        <p:attrNameLst>
                                          <p:attrName>style.visibility</p:attrName>
                                        </p:attrNameLst>
                                      </p:cBhvr>
                                      <p:to>
                                        <p:strVal val="visible"/>
                                      </p:to>
                                    </p:set>
                                  </p:childTnLst>
                                </p:cTn>
                              </p:par>
                              <p:par>
                                <p:cTn id="644" nodeType="withEffect" fill="hold" presetClass="entr" presetID="1">
                                  <p:stCondLst>
                                    <p:cond delay="0"/>
                                  </p:stCondLst>
                                  <p:childTnLst>
                                    <p:set>
                                      <p:cBhvr>
                                        <p:cTn id="645" dur="1" fill="hold">
                                          <p:stCondLst>
                                            <p:cond delay="0"/>
                                          </p:stCondLst>
                                        </p:cTn>
                                        <p:tgtEl>
                                          <p:spTgt spid="256">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7" name="TextShape 1"/>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Il sistema BetaCode </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E’ basato su una </a:t>
            </a:r>
            <a:r>
              <a:rPr b="0" lang="it-IT" sz="2600" spc="-1" strike="noStrike" u="sng">
                <a:solidFill>
                  <a:srgbClr val="ff6600"/>
                </a:solidFill>
                <a:uFillTx/>
                <a:latin typeface="Arial"/>
              </a:rPr>
              <a:t>tabella di corrispondenza</a:t>
            </a:r>
            <a:r>
              <a:rPr b="0" lang="it-IT" sz="2600" spc="-1" strike="noStrike">
                <a:solidFill>
                  <a:srgbClr val="ff6600"/>
                </a:solidFill>
                <a:latin typeface="Arial"/>
              </a:rPr>
              <a:t>: si scrive il testo usando l’alfabeto latino e vi si applica poi il carattere (</a:t>
            </a:r>
            <a:r>
              <a:rPr b="0" i="1" lang="it-IT" sz="2600" spc="-1" strike="noStrike">
                <a:solidFill>
                  <a:srgbClr val="ff6600"/>
                </a:solidFill>
                <a:latin typeface="Arial"/>
              </a:rPr>
              <a:t>Sgreek</a:t>
            </a:r>
            <a:r>
              <a:rPr b="0" lang="it-IT" sz="2600" spc="-1" strike="noStrike">
                <a:solidFill>
                  <a:srgbClr val="ff6600"/>
                </a:solidFill>
                <a:latin typeface="Arial"/>
              </a:rPr>
              <a:t> o </a:t>
            </a:r>
            <a:r>
              <a:rPr b="0" i="1" lang="it-IT" sz="2600" spc="-1" strike="noStrike">
                <a:solidFill>
                  <a:srgbClr val="ff6600"/>
                </a:solidFill>
                <a:latin typeface="Arial"/>
              </a:rPr>
              <a:t>SPIonic).</a:t>
            </a:r>
            <a:endParaRPr b="0" lang="it-IT" sz="2600" spc="-1" strike="noStrike">
              <a:solidFill>
                <a:srgbClr val="ff660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Il sistema Unicode</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Sistema più recente che permette di visualizzare e stampare tutti gli alfabeti noti (65536 caratteri)</a:t>
            </a:r>
            <a:endParaRPr b="0" lang="it-IT" sz="2600" spc="-1" strike="noStrike">
              <a:solidFill>
                <a:srgbClr val="ff6600"/>
              </a:solidFill>
              <a:latin typeface="Arial"/>
            </a:endParaRPr>
          </a:p>
          <a:p>
            <a:pPr lvl="2" marL="987120" indent="-293400">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a:solidFill>
                  <a:srgbClr val="ff6600"/>
                </a:solidFill>
                <a:latin typeface="Arial"/>
              </a:rPr>
              <a:t>Notizie reperibili Unicode Polytonic Greek  for the WWWW</a:t>
            </a:r>
            <a:endParaRPr b="0" lang="it-IT" sz="2300" spc="-1" strike="noStrike">
              <a:solidFill>
                <a:srgbClr val="ff6600"/>
              </a:solidFill>
              <a:latin typeface="Arial"/>
            </a:endParaRPr>
          </a:p>
        </p:txBody>
      </p:sp>
      <p:sp>
        <p:nvSpPr>
          <p:cNvPr id="258" name="TextShape 2"/>
          <p:cNvSpPr txBox="1"/>
          <p:nvPr/>
        </p:nvSpPr>
        <p:spPr>
          <a:xfrm>
            <a:off x="456840" y="122400"/>
            <a:ext cx="7543800" cy="1295280"/>
          </a:xfrm>
          <a:prstGeom prst="rect">
            <a:avLst/>
          </a:prstGeom>
          <a:noFill/>
          <a:ln w="0">
            <a:noFill/>
          </a:ln>
        </p:spPr>
        <p:txBody>
          <a:bodyPr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Scrivere in greco antico</a:t>
            </a:r>
            <a:endParaRPr b="1" lang="it-IT" sz="3900" spc="-1" strike="noStrike">
              <a:solidFill>
                <a:srgbClr val="330066"/>
              </a:solidFill>
              <a:latin typeface="Arial"/>
            </a:endParaRPr>
          </a:p>
        </p:txBody>
      </p:sp>
    </p:spTree>
  </p:cSld>
  <p:transition>
    <p:wedge/>
  </p:transition>
  <p:timing>
    <p:tnLst>
      <p:par>
        <p:cTn id="646" dur="indefinite" restart="never" nodeType="tmRoot">
          <p:childTnLst>
            <p:seq>
              <p:cTn id="647" dur="indefinite" nodeType="mainSeq">
                <p:childTnLst>
                  <p:par>
                    <p:cTn id="648" fill="hold">
                      <p:stCondLst>
                        <p:cond delay="0"/>
                      </p:stCondLst>
                      <p:childTnLst>
                        <p:par>
                          <p:cTn id="649" fill="hold">
                            <p:stCondLst>
                              <p:cond delay="0"/>
                            </p:stCondLst>
                            <p:childTnLst>
                              <p:par>
                                <p:cTn id="650" nodeType="afterEffect" fill="hold" presetClass="entr" presetID="24">
                                  <p:stCondLst>
                                    <p:cond delay="0"/>
                                  </p:stCondLst>
                                  <p:childTnLst>
                                    <p:set>
                                      <p:cBhvr>
                                        <p:cTn id="651" dur="1" fill="hold">
                                          <p:stCondLst>
                                            <p:cond delay="0"/>
                                          </p:stCondLst>
                                        </p:cTn>
                                        <p:tgtEl>
                                          <p:spTgt spid="258"/>
                                        </p:tgtEl>
                                        <p:attrNameLst>
                                          <p:attrName>style.visibility</p:attrName>
                                        </p:attrNameLst>
                                      </p:cBhvr>
                                      <p:to>
                                        <p:strVal val="visible"/>
                                      </p:to>
                                    </p:set>
                                    <p:anim calcmode="lin" valueType="num">
                                      <p:cBhvr additive="repl">
                                        <p:cTn id="652" dur="1000" fill="hold"/>
                                        <p:tgtEl>
                                          <p:spTgt spid="258"/>
                                        </p:tgtEl>
                                        <p:attrNameLst>
                                          <p:attrName>r</p:attrName>
                                        </p:attrNameLst>
                                      </p:cBhvr>
                                      <p:tavLst>
                                        <p:tav tm="0">
                                          <p:val>
                                            <p:strVal val="90"/>
                                          </p:val>
                                        </p:tav>
                                        <p:tav tm="80000">
                                          <p:val>
                                            <p:strVal val="90"/>
                                          </p:val>
                                        </p:tav>
                                        <p:tav tm="80000">
                                          <p:val>
                                            <p:strVal val="90"/>
                                          </p:val>
                                        </p:tav>
                                        <p:tav tm="100000">
                                          <p:val>
                                            <p:strVal val="0"/>
                                          </p:val>
                                        </p:tav>
                                      </p:tavLst>
                                    </p:anim>
                                    <p:anim calcmode="lin" valueType="num">
                                      <p:cBhvr additive="repl">
                                        <p:cTn id="653" dur="1000" fill="hold"/>
                                        <p:tgtEl>
                                          <p:spTgt spid="258"/>
                                        </p:tgtEl>
                                        <p:attrNameLst>
                                          <p:attrName>ppt_x</p:attrName>
                                        </p:attrNameLst>
                                      </p:cBhvr>
                                      <p:tavLst>
                                        <p:tav tm="0">
                                          <p:val>
                                            <p:strVal val="-1"/>
                                          </p:val>
                                        </p:tav>
                                        <p:tav tm="50000">
                                          <p:val>
                                            <p:strVal val="0.949999988079071"/>
                                          </p:val>
                                        </p:tav>
                                        <p:tav tm="100000">
                                          <p:val>
                                            <p:strVal val="#ppt_x"/>
                                          </p:val>
                                        </p:tav>
                                      </p:tavLst>
                                    </p:anim>
                                    <p:anim calcmode="lin" valueType="num">
                                      <p:cBhvr additive="repl">
                                        <p:cTn id="654" dur="1000" fill="hold"/>
                                        <p:tgtEl>
                                          <p:spTgt spid="258"/>
                                        </p:tgtEl>
                                        <p:attrNameLst>
                                          <p:attrName>ppt_y</p:attrName>
                                        </p:attrNameLst>
                                      </p:cBhvr>
                                      <p:tavLst>
                                        <p:tav tm="0">
                                          <p:val>
                                            <p:strVal val="#ppt_y"/>
                                          </p:val>
                                        </p:tav>
                                        <p:tav tm="100000">
                                          <p:val>
                                            <p:strVal val="#ppt_y"/>
                                          </p:val>
                                        </p:tav>
                                      </p:tavLst>
                                    </p:anim>
                                    <p:animEffect filter="fade" transition="in">
                                      <p:cBhvr additive="repl">
                                        <p:cTn id="655" dur="1000"/>
                                        <p:tgtEl>
                                          <p:spTgt spid="258"/>
                                        </p:tgtEl>
                                      </p:cBhvr>
                                    </p:animEffect>
                                  </p:childTnLst>
                                </p:cTn>
                              </p:par>
                            </p:childTnLst>
                          </p:cTn>
                        </p:par>
                      </p:childTnLst>
                    </p:cTn>
                  </p:par>
                  <p:par>
                    <p:cTn id="656" fill="hold">
                      <p:stCondLst>
                        <p:cond delay="indefinite"/>
                      </p:stCondLst>
                      <p:childTnLst>
                        <p:par>
                          <p:cTn id="657" fill="hold">
                            <p:stCondLst>
                              <p:cond delay="0"/>
                            </p:stCondLst>
                            <p:childTnLst>
                              <p:par>
                                <p:cTn id="658" nodeType="clickEffect" fill="hold" presetClass="entr" presetID="1">
                                  <p:stCondLst>
                                    <p:cond delay="0"/>
                                  </p:stCondLst>
                                  <p:childTnLst>
                                    <p:set>
                                      <p:cBhvr>
                                        <p:cTn id="659" dur="1" fill="hold">
                                          <p:stCondLst>
                                            <p:cond delay="0"/>
                                          </p:stCondLst>
                                        </p:cTn>
                                        <p:tgtEl>
                                          <p:spTgt spid="257">
                                            <p:txEl>
                                              <p:pRg st="0" end="0"/>
                                            </p:txEl>
                                          </p:spTgt>
                                        </p:tgtEl>
                                        <p:attrNameLst>
                                          <p:attrName>style.visibility</p:attrName>
                                        </p:attrNameLst>
                                      </p:cBhvr>
                                      <p:to>
                                        <p:strVal val="visible"/>
                                      </p:to>
                                    </p:set>
                                  </p:childTnLst>
                                </p:cTn>
                              </p:par>
                            </p:childTnLst>
                          </p:cTn>
                        </p:par>
                      </p:childTnLst>
                    </p:cTn>
                  </p:par>
                  <p:par>
                    <p:cTn id="660" fill="hold">
                      <p:stCondLst>
                        <p:cond delay="indefinite"/>
                      </p:stCondLst>
                      <p:childTnLst>
                        <p:par>
                          <p:cTn id="661" fill="hold">
                            <p:stCondLst>
                              <p:cond delay="0"/>
                            </p:stCondLst>
                            <p:childTnLst>
                              <p:par>
                                <p:cTn id="662" nodeType="clickEffect" fill="hold" presetClass="entr" presetID="1">
                                  <p:stCondLst>
                                    <p:cond delay="0"/>
                                  </p:stCondLst>
                                  <p:childTnLst>
                                    <p:set>
                                      <p:cBhvr>
                                        <p:cTn id="663" dur="1" fill="hold">
                                          <p:stCondLst>
                                            <p:cond delay="0"/>
                                          </p:stCondLst>
                                        </p:cTn>
                                        <p:tgtEl>
                                          <p:spTgt spid="257">
                                            <p:txEl>
                                              <p:pRg st="1" end="1"/>
                                            </p:txEl>
                                          </p:spTgt>
                                        </p:tgtEl>
                                        <p:attrNameLst>
                                          <p:attrName>style.visibility</p:attrName>
                                        </p:attrNameLst>
                                      </p:cBhvr>
                                      <p:to>
                                        <p:strVal val="visible"/>
                                      </p:to>
                                    </p:set>
                                  </p:childTnLst>
                                </p:cTn>
                              </p:par>
                            </p:childTnLst>
                          </p:cTn>
                        </p:par>
                      </p:childTnLst>
                    </p:cTn>
                  </p:par>
                  <p:par>
                    <p:cTn id="664" fill="hold">
                      <p:stCondLst>
                        <p:cond delay="indefinite"/>
                      </p:stCondLst>
                      <p:childTnLst>
                        <p:par>
                          <p:cTn id="665" fill="hold">
                            <p:stCondLst>
                              <p:cond delay="0"/>
                            </p:stCondLst>
                            <p:childTnLst>
                              <p:par>
                                <p:cTn id="666" nodeType="clickEffect" fill="hold" presetClass="entr" presetID="1">
                                  <p:stCondLst>
                                    <p:cond delay="0"/>
                                  </p:stCondLst>
                                  <p:childTnLst>
                                    <p:set>
                                      <p:cBhvr>
                                        <p:cTn id="667" dur="1" fill="hold">
                                          <p:stCondLst>
                                            <p:cond delay="0"/>
                                          </p:stCondLst>
                                        </p:cTn>
                                        <p:tgtEl>
                                          <p:spTgt spid="257">
                                            <p:txEl>
                                              <p:pRg st="2" end="2"/>
                                            </p:txEl>
                                          </p:spTgt>
                                        </p:tgtEl>
                                        <p:attrNameLst>
                                          <p:attrName>style.visibility</p:attrName>
                                        </p:attrNameLst>
                                      </p:cBhvr>
                                      <p:to>
                                        <p:strVal val="visible"/>
                                      </p:to>
                                    </p:set>
                                  </p:childTnLst>
                                </p:cTn>
                              </p:par>
                              <p:par>
                                <p:cTn id="668" nodeType="withEffect" fill="hold" presetClass="entr" presetID="1">
                                  <p:stCondLst>
                                    <p:cond delay="0"/>
                                  </p:stCondLst>
                                  <p:childTnLst>
                                    <p:set>
                                      <p:cBhvr>
                                        <p:cTn id="669" dur="1" fill="hold">
                                          <p:stCondLst>
                                            <p:cond delay="0"/>
                                          </p:stCondLst>
                                        </p:cTn>
                                        <p:tgtEl>
                                          <p:spTgt spid="257">
                                            <p:txEl>
                                              <p:pRg st="3" end="3"/>
                                            </p:txEl>
                                          </p:spTgt>
                                        </p:tgtEl>
                                        <p:attrNameLst>
                                          <p:attrName>style.visibility</p:attrName>
                                        </p:attrNameLst>
                                      </p:cBhvr>
                                      <p:to>
                                        <p:strVal val="visible"/>
                                      </p:to>
                                    </p:set>
                                  </p:childTnLst>
                                </p:cTn>
                              </p:par>
                              <p:par>
                                <p:cTn id="670" nodeType="withEffect" fill="hold" presetClass="entr" presetID="1">
                                  <p:stCondLst>
                                    <p:cond delay="0"/>
                                  </p:stCondLst>
                                  <p:childTnLst>
                                    <p:set>
                                      <p:cBhvr>
                                        <p:cTn id="671" dur="1" fill="hold">
                                          <p:stCondLst>
                                            <p:cond delay="0"/>
                                          </p:stCondLst>
                                        </p:cTn>
                                        <p:tgtEl>
                                          <p:spTgt spid="25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9" name="TextShape 1"/>
          <p:cNvSpPr txBox="1"/>
          <p:nvPr/>
        </p:nvSpPr>
        <p:spPr>
          <a:xfrm>
            <a:off x="324000" y="0"/>
            <a:ext cx="7788240" cy="719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Tabella di corrispondenza</a:t>
            </a:r>
            <a:endParaRPr b="1" lang="it-IT" sz="3900" spc="-1" strike="noStrike">
              <a:solidFill>
                <a:srgbClr val="330066"/>
              </a:solidFill>
              <a:latin typeface="Arial"/>
            </a:endParaRPr>
          </a:p>
        </p:txBody>
      </p:sp>
      <p:pic>
        <p:nvPicPr>
          <p:cNvPr id="260" name="" descr=""/>
          <p:cNvPicPr/>
          <p:nvPr/>
        </p:nvPicPr>
        <p:blipFill>
          <a:blip r:embed="rId1"/>
          <a:stretch/>
        </p:blipFill>
        <p:spPr>
          <a:xfrm>
            <a:off x="1258920" y="765000"/>
            <a:ext cx="5675400" cy="6048720"/>
          </a:xfrm>
          <a:prstGeom prst="rect">
            <a:avLst/>
          </a:prstGeom>
          <a:ln w="0">
            <a:noFill/>
          </a:ln>
        </p:spPr>
      </p:pic>
    </p:spTree>
  </p:cSld>
  <p:transition>
    <p:wedge/>
  </p:transition>
  <p:timing>
    <p:tnLst>
      <p:par>
        <p:cTn id="672" dur="indefinite" restart="never" nodeType="tmRoot">
          <p:childTnLst>
            <p:seq>
              <p:cTn id="673" dur="indefinite" nodeType="mainSeq">
                <p:childTnLst>
                  <p:par>
                    <p:cTn id="674" fill="hold">
                      <p:stCondLst>
                        <p:cond delay="0"/>
                      </p:stCondLst>
                      <p:childTnLst>
                        <p:par>
                          <p:cTn id="675" fill="hold">
                            <p:stCondLst>
                              <p:cond delay="0"/>
                            </p:stCondLst>
                            <p:childTnLst>
                              <p:par>
                                <p:cTn id="676" nodeType="afterEffect" fill="hold" presetClass="entr" presetID="24">
                                  <p:stCondLst>
                                    <p:cond delay="0"/>
                                  </p:stCondLst>
                                  <p:childTnLst>
                                    <p:set>
                                      <p:cBhvr>
                                        <p:cTn id="677" dur="1" fill="hold">
                                          <p:stCondLst>
                                            <p:cond delay="0"/>
                                          </p:stCondLst>
                                        </p:cTn>
                                        <p:tgtEl>
                                          <p:spTgt spid="259"/>
                                        </p:tgtEl>
                                        <p:attrNameLst>
                                          <p:attrName>style.visibility</p:attrName>
                                        </p:attrNameLst>
                                      </p:cBhvr>
                                      <p:to>
                                        <p:strVal val="visible"/>
                                      </p:to>
                                    </p:set>
                                    <p:animEffect filter="fade" transition="in">
                                      <p:cBhvr additive="repl">
                                        <p:cTn id="678" dur="2000"/>
                                        <p:tgtEl>
                                          <p:spTgt spid="259"/>
                                        </p:tgtEl>
                                      </p:cBhvr>
                                    </p:animEffect>
                                  </p:childTnLst>
                                </p:cTn>
                              </p:par>
                            </p:childTnLst>
                          </p:cTn>
                        </p:par>
                      </p:childTnLst>
                    </p:cTn>
                  </p:par>
                  <p:par>
                    <p:cTn id="679" fill="hold">
                      <p:stCondLst>
                        <p:cond delay="indefinite"/>
                      </p:stCondLst>
                      <p:childTnLst>
                        <p:par>
                          <p:cTn id="680" fill="hold">
                            <p:stCondLst>
                              <p:cond delay="0"/>
                            </p:stCondLst>
                            <p:childTnLst>
                              <p:par>
                                <p:cTn id="681" nodeType="clickEffect" fill="hold" presetClass="entr" presetID="1">
                                  <p:stCondLst>
                                    <p:cond delay="0"/>
                                  </p:stCondLst>
                                  <p:childTnLst>
                                    <p:set>
                                      <p:cBhvr>
                                        <p:cTn id="682"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cc00"/>
        </a:solidFill>
      </p:bgPr>
    </p:bg>
    <p:spTree>
      <p:nvGrpSpPr>
        <p:cNvPr id="1" name=""/>
        <p:cNvGrpSpPr/>
        <p:nvPr/>
      </p:nvGrpSpPr>
      <p:grpSpPr>
        <a:xfrm>
          <a:off x="0" y="0"/>
          <a:ext cx="0" cy="0"/>
          <a:chOff x="0" y="0"/>
          <a:chExt cx="0" cy="0"/>
        </a:xfrm>
      </p:grpSpPr>
      <p:sp>
        <p:nvSpPr>
          <p:cNvPr id="133" name="TextShape 1"/>
          <p:cNvSpPr txBox="1"/>
          <p:nvPr/>
        </p:nvSpPr>
        <p:spPr>
          <a:xfrm>
            <a:off x="316080" y="466200"/>
            <a:ext cx="6781680" cy="2133720"/>
          </a:xfrm>
          <a:prstGeom prst="rect">
            <a:avLst/>
          </a:prstGeom>
          <a:noFill/>
          <a:ln w="0">
            <a:noFill/>
          </a:ln>
        </p:spPr>
        <p:txBody>
          <a:bodyPr lIns="90000" rIns="90000" tIns="46800" bIns="4680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Premessa</a:t>
            </a:r>
            <a:endParaRPr b="1" lang="it-IT" sz="4800" spc="-1" strike="noStrike">
              <a:solidFill>
                <a:srgbClr val="330066"/>
              </a:solidFill>
              <a:latin typeface="Arial"/>
            </a:endParaRPr>
          </a:p>
        </p:txBody>
      </p:sp>
      <p:sp>
        <p:nvSpPr>
          <p:cNvPr id="134" name="TextShape 2"/>
          <p:cNvSpPr txBox="1"/>
          <p:nvPr/>
        </p:nvSpPr>
        <p:spPr>
          <a:xfrm>
            <a:off x="250920" y="3141360"/>
            <a:ext cx="6697440" cy="2306520"/>
          </a:xfrm>
          <a:prstGeom prst="rect">
            <a:avLst/>
          </a:prstGeom>
          <a:noFill/>
          <a:ln w="0">
            <a:noFill/>
          </a:ln>
        </p:spPr>
        <p:txBody>
          <a:bodyPr lIns="90000" rIns="90000" tIns="46800" bIns="46800">
            <a:noAutofit/>
          </a:bodyPr>
          <a:p>
            <a:pPr algn="r">
              <a:lnSpc>
                <a:spcPct val="80000"/>
              </a:lnSpc>
              <a:spcBef>
                <a:spcPts val="8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300" spc="-1" strike="noStrike">
                <a:solidFill>
                  <a:srgbClr val="330066"/>
                </a:solidFill>
                <a:latin typeface="Garamond"/>
              </a:rPr>
              <a:t>IL MODELLO IPERTESTUALE</a:t>
            </a:r>
            <a:endParaRPr b="0" lang="it-IT" sz="3300" spc="-1" strike="noStrike">
              <a:solidFill>
                <a:srgbClr val="008080"/>
              </a:solidFill>
              <a:latin typeface="Arial"/>
            </a:endParaRPr>
          </a:p>
          <a:p>
            <a:pPr algn="r">
              <a:lnSpc>
                <a:spcPct val="80000"/>
              </a:lnSpc>
              <a:spcBef>
                <a:spcPts val="8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300" spc="-1" strike="noStrike">
                <a:solidFill>
                  <a:srgbClr val="330066"/>
                </a:solidFill>
                <a:latin typeface="Garamond"/>
              </a:rPr>
              <a:t>UN NUOVO PARADIGMA COGNITIVO</a:t>
            </a:r>
            <a:endParaRPr b="0" lang="it-IT" sz="3300" spc="-1" strike="noStrike">
              <a:solidFill>
                <a:srgbClr val="008080"/>
              </a:solidFill>
              <a:latin typeface="Arial"/>
            </a:endParaRPr>
          </a:p>
          <a:p>
            <a:pPr algn="r">
              <a:lnSpc>
                <a:spcPct val="80000"/>
              </a:lnSpc>
              <a:spcBef>
                <a:spcPts val="8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300" spc="-1" strike="noStrike">
                <a:solidFill>
                  <a:srgbClr val="330066"/>
                </a:solidFill>
                <a:latin typeface="Garamond"/>
              </a:rPr>
              <a:t>PROBLEMI E PROSPETTIVE</a:t>
            </a:r>
            <a:endParaRPr b="0" lang="it-IT" sz="3300" spc="-1" strike="noStrike">
              <a:solidFill>
                <a:srgbClr val="008080"/>
              </a:solidFill>
              <a:latin typeface="Arial"/>
            </a:endParaRPr>
          </a:p>
          <a:p>
            <a:pPr algn="r">
              <a:lnSpc>
                <a:spcPct val="80000"/>
              </a:lnSpc>
              <a:spcBef>
                <a:spcPts val="8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300" spc="-1" strike="noStrike">
              <a:solidFill>
                <a:srgbClr val="008080"/>
              </a:solidFill>
              <a:latin typeface="Arial"/>
            </a:endParaRPr>
          </a:p>
        </p:txBody>
      </p:sp>
      <p:pic>
        <p:nvPicPr>
          <p:cNvPr id="135" name="" descr=""/>
          <p:cNvPicPr/>
          <p:nvPr/>
        </p:nvPicPr>
        <p:blipFill>
          <a:blip r:embed="rId1"/>
          <a:stretch/>
        </p:blipFill>
        <p:spPr>
          <a:xfrm>
            <a:off x="6084720" y="333360"/>
            <a:ext cx="2108520" cy="2155680"/>
          </a:xfrm>
          <a:prstGeom prst="rect">
            <a:avLst/>
          </a:prstGeom>
          <a:ln w="0">
            <a:noFill/>
          </a:ln>
        </p:spPr>
      </p:pic>
    </p:spTree>
  </p:cSld>
  <p:transition>
    <p:wedge/>
  </p:transition>
  <p:timing>
    <p:tnLst>
      <p:par>
        <p:cTn id="25" dur="indefinite" restart="never" nodeType="tmRoot">
          <p:childTnLst>
            <p:seq>
              <p:cTn id="26" dur="indefinite" nodeType="mainSeq">
                <p:childTnLst>
                  <p:par>
                    <p:cTn id="27" fill="hold">
                      <p:stCondLst>
                        <p:cond delay="0"/>
                      </p:stCondLst>
                      <p:childTnLst>
                        <p:par>
                          <p:cTn id="28" fill="hold">
                            <p:stCondLst>
                              <p:cond delay="0"/>
                            </p:stCondLst>
                            <p:childTnLst>
                              <p:par>
                                <p:cTn id="29" nodeType="afterEffect" fill="hold" presetClass="entr" presetID="1">
                                  <p:stCondLst>
                                    <p:cond delay="0"/>
                                  </p:stCondLst>
                                  <p:childTnLst>
                                    <p:set>
                                      <p:cBhvr>
                                        <p:cTn id="30" dur="1" fill="hold">
                                          <p:stCondLst>
                                            <p:cond delay="0"/>
                                          </p:stCondLst>
                                        </p:cTn>
                                        <p:tgtEl>
                                          <p:spTgt spid="1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1"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Esempio</a:t>
            </a:r>
            <a:endParaRPr b="1" lang="it-IT" sz="3900" spc="-1" strike="noStrike">
              <a:solidFill>
                <a:srgbClr val="330066"/>
              </a:solidFill>
              <a:latin typeface="Arial"/>
            </a:endParaRPr>
          </a:p>
        </p:txBody>
      </p:sp>
      <p:sp>
        <p:nvSpPr>
          <p:cNvPr id="262"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Iliade, I, 1</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Mh=nin a)/eide qea\ Phli+a\dew )Axilh=oj</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Convertito nel carattere “SGreek”</a:t>
            </a:r>
            <a:endParaRPr b="0" lang="it-IT" sz="3000" spc="-1" strike="noStrike">
              <a:solidFill>
                <a:srgbClr val="008080"/>
              </a:solidFill>
              <a:latin typeface="Arial"/>
            </a:endParaRPr>
          </a:p>
          <a:p>
            <a:pPr marL="342720" indent="-342720">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lgn="ctr">
              <a:lnSpc>
                <a:spcPct val="100000"/>
              </a:lnSpc>
              <a:spcBef>
                <a:spcPts val="8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3400" spc="-1" strike="noStrike">
                <a:solidFill>
                  <a:srgbClr val="008080"/>
                </a:solidFill>
                <a:latin typeface="Sgreek"/>
              </a:rPr>
              <a:t>Mh=nin a)/eide qea\ Phli+a\dew )Axilh=oj</a:t>
            </a:r>
            <a:endParaRPr b="0" lang="it-IT" sz="3400" spc="-1" strike="noStrike">
              <a:solidFill>
                <a:srgbClr val="008080"/>
              </a:solidFill>
              <a:latin typeface="Arial"/>
            </a:endParaRPr>
          </a:p>
        </p:txBody>
      </p:sp>
    </p:spTree>
  </p:cSld>
  <p:transition>
    <p:wedge/>
  </p:transition>
  <p:timing>
    <p:tnLst>
      <p:par>
        <p:cTn id="683" dur="indefinite" restart="never" nodeType="tmRoot">
          <p:childTnLst>
            <p:seq>
              <p:cTn id="684" dur="indefinite" nodeType="mainSeq">
                <p:childTnLst>
                  <p:par>
                    <p:cTn id="685" fill="hold">
                      <p:stCondLst>
                        <p:cond delay="0"/>
                      </p:stCondLst>
                      <p:childTnLst>
                        <p:par>
                          <p:cTn id="686" fill="hold">
                            <p:stCondLst>
                              <p:cond delay="0"/>
                            </p:stCondLst>
                            <p:childTnLst>
                              <p:par>
                                <p:cTn id="687" nodeType="afterEffect" fill="hold" presetClass="entr" presetID="24">
                                  <p:stCondLst>
                                    <p:cond delay="0"/>
                                  </p:stCondLst>
                                  <p:childTnLst>
                                    <p:set>
                                      <p:cBhvr>
                                        <p:cTn id="688" dur="1" fill="hold">
                                          <p:stCondLst>
                                            <p:cond delay="0"/>
                                          </p:stCondLst>
                                        </p:cTn>
                                        <p:tgtEl>
                                          <p:spTgt spid="261"/>
                                        </p:tgtEl>
                                        <p:attrNameLst>
                                          <p:attrName>style.visibility</p:attrName>
                                        </p:attrNameLst>
                                      </p:cBhvr>
                                      <p:to>
                                        <p:strVal val="visible"/>
                                      </p:to>
                                    </p:set>
                                    <p:anim calcmode="lin" valueType="num">
                                      <p:cBhvr additive="repl">
                                        <p:cTn id="689" dur="500" fill="hold"/>
                                        <p:tgtEl>
                                          <p:spTgt spid="261"/>
                                        </p:tgtEl>
                                        <p:attrNameLst>
                                          <p:attrName>ppt_w</p:attrName>
                                        </p:attrNameLst>
                                      </p:cBhvr>
                                      <p:tavLst>
                                        <p:tav tm="0">
                                          <p:val>
                                            <p:strVal val="#ppt_w"/>
                                          </p:val>
                                        </p:tav>
                                        <p:tav tm="100000">
                                          <p:val>
                                            <p:strVal val="#ppt_w"/>
                                          </p:val>
                                        </p:tav>
                                      </p:tavLst>
                                    </p:anim>
                                    <p:anim calcmode="lin" valueType="num">
                                      <p:cBhvr additive="repl">
                                        <p:cTn id="690" dur="500" fill="hold"/>
                                        <p:tgtEl>
                                          <p:spTgt spid="261"/>
                                        </p:tgtEl>
                                        <p:attrNameLst>
                                          <p:attrName>ppt_h</p:attrName>
                                        </p:attrNameLst>
                                      </p:cBhvr>
                                      <p:tavLst>
                                        <p:tav tm="0">
                                          <p:val>
                                            <p:strVal val="0"/>
                                          </p:val>
                                        </p:tav>
                                        <p:tav tm="100000">
                                          <p:val>
                                            <p:strVal val="#ppt_h"/>
                                          </p:val>
                                        </p:tav>
                                      </p:tavLst>
                                    </p:anim>
                                  </p:childTnLst>
                                </p:cTn>
                              </p:par>
                            </p:childTnLst>
                          </p:cTn>
                        </p:par>
                      </p:childTnLst>
                    </p:cTn>
                  </p:par>
                  <p:par>
                    <p:cTn id="691" fill="hold">
                      <p:stCondLst>
                        <p:cond delay="indefinite"/>
                      </p:stCondLst>
                      <p:childTnLst>
                        <p:par>
                          <p:cTn id="692" fill="hold">
                            <p:stCondLst>
                              <p:cond delay="0"/>
                            </p:stCondLst>
                            <p:childTnLst>
                              <p:par>
                                <p:cTn id="693" nodeType="clickEffect" fill="hold" presetClass="entr" presetID="1">
                                  <p:stCondLst>
                                    <p:cond delay="0"/>
                                  </p:stCondLst>
                                  <p:childTnLst>
                                    <p:set>
                                      <p:cBhvr>
                                        <p:cTn id="694" dur="1" fill="hold">
                                          <p:stCondLst>
                                            <p:cond delay="0"/>
                                          </p:stCondLst>
                                        </p:cTn>
                                        <p:tgtEl>
                                          <p:spTgt spid="262">
                                            <p:txEl>
                                              <p:pRg st="0" end="0"/>
                                            </p:txEl>
                                          </p:spTgt>
                                        </p:tgtEl>
                                        <p:attrNameLst>
                                          <p:attrName>style.visibility</p:attrName>
                                        </p:attrNameLst>
                                      </p:cBhvr>
                                      <p:to>
                                        <p:strVal val="visible"/>
                                      </p:to>
                                    </p:set>
                                  </p:childTnLst>
                                </p:cTn>
                              </p:par>
                            </p:childTnLst>
                          </p:cTn>
                        </p:par>
                      </p:childTnLst>
                    </p:cTn>
                  </p:par>
                  <p:par>
                    <p:cTn id="695" fill="hold">
                      <p:stCondLst>
                        <p:cond delay="indefinite"/>
                      </p:stCondLst>
                      <p:childTnLst>
                        <p:par>
                          <p:cTn id="696" fill="hold">
                            <p:stCondLst>
                              <p:cond delay="0"/>
                            </p:stCondLst>
                            <p:childTnLst>
                              <p:par>
                                <p:cTn id="697" nodeType="clickEffect" fill="hold" presetClass="entr" presetID="1">
                                  <p:stCondLst>
                                    <p:cond delay="0"/>
                                  </p:stCondLst>
                                  <p:childTnLst>
                                    <p:set>
                                      <p:cBhvr>
                                        <p:cTn id="698" dur="1" fill="hold">
                                          <p:stCondLst>
                                            <p:cond delay="0"/>
                                          </p:stCondLst>
                                        </p:cTn>
                                        <p:tgtEl>
                                          <p:spTgt spid="262">
                                            <p:txEl>
                                              <p:pRg st="2" end="2"/>
                                            </p:txEl>
                                          </p:spTgt>
                                        </p:tgtEl>
                                        <p:attrNameLst>
                                          <p:attrName>style.visibility</p:attrName>
                                        </p:attrNameLst>
                                      </p:cBhvr>
                                      <p:to>
                                        <p:strVal val="visible"/>
                                      </p:to>
                                    </p:set>
                                  </p:childTnLst>
                                </p:cTn>
                              </p:par>
                            </p:childTnLst>
                          </p:cTn>
                        </p:par>
                      </p:childTnLst>
                    </p:cTn>
                  </p:par>
                  <p:par>
                    <p:cTn id="699" fill="hold">
                      <p:stCondLst>
                        <p:cond delay="indefinite"/>
                      </p:stCondLst>
                      <p:childTnLst>
                        <p:par>
                          <p:cTn id="700" fill="hold">
                            <p:stCondLst>
                              <p:cond delay="0"/>
                            </p:stCondLst>
                            <p:childTnLst>
                              <p:par>
                                <p:cTn id="701" nodeType="clickEffect" fill="hold" presetClass="entr" presetID="1">
                                  <p:stCondLst>
                                    <p:cond delay="0"/>
                                  </p:stCondLst>
                                  <p:childTnLst>
                                    <p:set>
                                      <p:cBhvr>
                                        <p:cTn id="702" dur="1" fill="hold">
                                          <p:stCondLst>
                                            <p:cond delay="0"/>
                                          </p:stCondLst>
                                        </p:cTn>
                                        <p:tgtEl>
                                          <p:spTgt spid="262">
                                            <p:txEl>
                                              <p:pRg st="4" end="4"/>
                                            </p:txEl>
                                          </p:spTgt>
                                        </p:tgtEl>
                                        <p:attrNameLst>
                                          <p:attrName>style.visibility</p:attrName>
                                        </p:attrNameLst>
                                      </p:cBhvr>
                                      <p:to>
                                        <p:strVal val="visible"/>
                                      </p:to>
                                    </p:set>
                                  </p:childTnLst>
                                </p:cTn>
                              </p:par>
                            </p:childTnLst>
                          </p:cTn>
                        </p:par>
                      </p:childTnLst>
                    </p:cTn>
                  </p:par>
                  <p:par>
                    <p:cTn id="703" fill="hold">
                      <p:stCondLst>
                        <p:cond delay="indefinite"/>
                      </p:stCondLst>
                      <p:childTnLst>
                        <p:par>
                          <p:cTn id="704" fill="hold">
                            <p:stCondLst>
                              <p:cond delay="0"/>
                            </p:stCondLst>
                            <p:childTnLst>
                              <p:par>
                                <p:cTn id="705" nodeType="clickEffect" fill="hold" presetClass="entr" presetID="1">
                                  <p:stCondLst>
                                    <p:cond delay="0"/>
                                  </p:stCondLst>
                                  <p:childTnLst>
                                    <p:set>
                                      <p:cBhvr>
                                        <p:cTn id="706" dur="1" fill="hold">
                                          <p:stCondLst>
                                            <p:cond delay="0"/>
                                          </p:stCondLst>
                                        </p:cTn>
                                        <p:tgtEl>
                                          <p:spTgt spid="26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Dove reperire i caratteri greci</a:t>
            </a:r>
            <a:endParaRPr b="1" lang="it-IT" sz="3900" spc="-1" strike="noStrike">
              <a:solidFill>
                <a:srgbClr val="330066"/>
              </a:solidFill>
              <a:latin typeface="Arial"/>
            </a:endParaRPr>
          </a:p>
        </p:txBody>
      </p:sp>
      <p:sp>
        <p:nvSpPr>
          <p:cNvPr id="264" name="TextShape 2"/>
          <p:cNvSpPr txBox="1"/>
          <p:nvPr/>
        </p:nvSpPr>
        <p:spPr>
          <a:xfrm>
            <a:off x="457200" y="1719360"/>
            <a:ext cx="4330800" cy="127800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Per il carattere Sgreek da Silver Mountain</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pic>
        <p:nvPicPr>
          <p:cNvPr id="265" name="" descr="The Codex Vaticanus open, showing that each leaf has its original shape"/>
          <p:cNvPicPr/>
          <p:nvPr/>
        </p:nvPicPr>
        <p:blipFill>
          <a:blip r:embed="rId1"/>
          <a:stretch/>
        </p:blipFill>
        <p:spPr>
          <a:xfrm>
            <a:off x="5148360" y="1484280"/>
            <a:ext cx="2376360" cy="1297080"/>
          </a:xfrm>
          <a:prstGeom prst="rect">
            <a:avLst/>
          </a:prstGeom>
          <a:ln w="0">
            <a:noFill/>
          </a:ln>
        </p:spPr>
      </p:pic>
      <p:pic>
        <p:nvPicPr>
          <p:cNvPr id="266" name="" descr="Bibliorum Sacrorum Graecorum Codex Vaticanus B in its Plexiglas case"/>
          <p:cNvPicPr/>
          <p:nvPr/>
        </p:nvPicPr>
        <p:blipFill>
          <a:blip r:embed="rId2"/>
          <a:stretch/>
        </p:blipFill>
        <p:spPr>
          <a:xfrm>
            <a:off x="1042920" y="2781360"/>
            <a:ext cx="1514520" cy="1727280"/>
          </a:xfrm>
          <a:prstGeom prst="rect">
            <a:avLst/>
          </a:prstGeom>
          <a:ln w="0">
            <a:noFill/>
          </a:ln>
        </p:spPr>
      </p:pic>
      <p:sp>
        <p:nvSpPr>
          <p:cNvPr id="267" name="CustomShape 3"/>
          <p:cNvSpPr/>
          <p:nvPr/>
        </p:nvSpPr>
        <p:spPr>
          <a:xfrm>
            <a:off x="3635280" y="2924280"/>
            <a:ext cx="4572000" cy="2136960"/>
          </a:xfrm>
          <a:prstGeom prst="rect">
            <a:avLst/>
          </a:prstGeom>
          <a:noFill/>
          <a:ln w="0">
            <a:noFill/>
          </a:ln>
        </p:spPr>
        <p:style>
          <a:lnRef idx="0"/>
          <a:fillRef idx="0"/>
          <a:effectRef idx="0"/>
          <a:fontRef idx="minor"/>
        </p:style>
        <p:txBody>
          <a:bodyPr lIns="90000" rIns="90000" tIns="46800" bIns="46800">
            <a:spAutoFit/>
          </a:bodyPr>
          <a:p>
            <a:pPr marL="342720" indent="-342720">
              <a:lnSpc>
                <a:spcPct val="9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ea typeface="Arial"/>
              </a:rPr>
              <a:t>Molti caratteri si possono scaricare da Linguist’s Software </a:t>
            </a:r>
            <a:endParaRPr b="0" lang="it-IT" sz="2600" spc="-1" strike="noStrike">
              <a:solidFill>
                <a:srgbClr val="000000"/>
              </a:solidFill>
              <a:latin typeface="Times New Roman"/>
            </a:endParaRPr>
          </a:p>
          <a:p>
            <a:pPr marL="342720" indent="-342720">
              <a:lnSpc>
                <a:spcPct val="90000"/>
              </a:lnSpc>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ea typeface="Arial"/>
              </a:rPr>
              <a:t>(che commercializza fonts per 1.900 lingue e  vari sistemi di simboli metrici)</a:t>
            </a:r>
            <a:endParaRPr b="0" lang="it-IT" sz="2200" spc="-1" strike="noStrike">
              <a:solidFill>
                <a:srgbClr val="000000"/>
              </a:solidFill>
              <a:latin typeface="Times New Roman"/>
            </a:endParaRPr>
          </a:p>
        </p:txBody>
      </p:sp>
      <p:sp>
        <p:nvSpPr>
          <p:cNvPr id="268" name="CustomShape 4"/>
          <p:cNvSpPr/>
          <p:nvPr/>
        </p:nvSpPr>
        <p:spPr>
          <a:xfrm>
            <a:off x="324000" y="5516640"/>
            <a:ext cx="7777080" cy="546120"/>
          </a:xfrm>
          <a:prstGeom prst="rect">
            <a:avLst/>
          </a:prstGeom>
          <a:noFill/>
          <a:ln w="0">
            <a:noFill/>
          </a:ln>
        </p:spPr>
        <p:style>
          <a:lnRef idx="0"/>
          <a:fillRef idx="0"/>
          <a:effectRef idx="0"/>
          <a:fontRef idx="minor"/>
        </p:style>
        <p:txBody>
          <a:bodyPr lIns="90000" rIns="90000" tIns="46800" bIns="46800">
            <a:spAutoFit/>
          </a:bodyPr>
          <a:p>
            <a:pPr marL="342720" indent="-342720">
              <a:lnSpc>
                <a:spcPct val="90000"/>
              </a:lnSpc>
              <a:spcBef>
                <a:spcPts val="8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3300" spc="-1" strike="noStrike">
                <a:solidFill>
                  <a:srgbClr val="008080"/>
                </a:solidFill>
                <a:latin typeface="Bodoni MT"/>
                <a:ea typeface="Arial"/>
              </a:rPr>
              <a:t>Dienneti: Cultura e lingue classiche</a:t>
            </a:r>
            <a:endParaRPr b="0" lang="it-IT" sz="3300" spc="-1" strike="noStrike">
              <a:solidFill>
                <a:srgbClr val="000000"/>
              </a:solidFill>
              <a:latin typeface="Times New Roman"/>
            </a:endParaRPr>
          </a:p>
        </p:txBody>
      </p:sp>
    </p:spTree>
  </p:cSld>
  <p:transition>
    <p:wedge/>
  </p:transition>
  <p:timing>
    <p:tnLst>
      <p:par>
        <p:cTn id="707" dur="indefinite" restart="never" nodeType="tmRoot">
          <p:childTnLst>
            <p:seq>
              <p:cTn id="708" dur="indefinite" nodeType="mainSeq">
                <p:childTnLst>
                  <p:par>
                    <p:cTn id="709" fill="hold">
                      <p:stCondLst>
                        <p:cond delay="0"/>
                      </p:stCondLst>
                      <p:childTnLst>
                        <p:par>
                          <p:cTn id="710" fill="hold">
                            <p:stCondLst>
                              <p:cond delay="0"/>
                            </p:stCondLst>
                            <p:childTnLst>
                              <p:par>
                                <p:cTn id="711" nodeType="withEffect" fill="hold" presetClass="entr" presetID="51">
                                  <p:stCondLst>
                                    <p:cond delay="0"/>
                                  </p:stCondLst>
                                  <p:childTnLst>
                                    <p:set>
                                      <p:cBhvr>
                                        <p:cTn id="712" dur="1" fill="hold">
                                          <p:stCondLst>
                                            <p:cond delay="0"/>
                                          </p:stCondLst>
                                        </p:cTn>
                                        <p:tgtEl>
                                          <p:spTgt spid="263"/>
                                        </p:tgtEl>
                                        <p:attrNameLst>
                                          <p:attrName>style.visibility</p:attrName>
                                        </p:attrNameLst>
                                      </p:cBhvr>
                                      <p:to>
                                        <p:strVal val="visible"/>
                                      </p:to>
                                    </p:set>
                                    <p:animEffect filter="fade" transition="in">
                                      <p:cBhvr additive="repl">
                                        <p:cTn id="713" dur="768"/>
                                        <p:tgtEl>
                                          <p:spTgt spid="263"/>
                                        </p:tgtEl>
                                      </p:cBhvr>
                                    </p:animEffect>
                                    <p:animScale>
                                      <p:cBhvr>
                                        <p:cTn id="714" dur="768" fill="hold"/>
                                        <p:tgtEl>
                                          <p:spTgt spid="263"/>
                                        </p:tgtEl>
                                      </p:cBhvr>
                                      <p:from x="10000" y="10000"/>
                                      <p:to x="200000" y="450000"/>
                                    </p:animScale>
                                    <p:animScale>
                                      <p:cBhvr>
                                        <p:cTn id="715" dur="1230" fill="hold">
                                          <p:stCondLst>
                                            <p:cond delay="768"/>
                                          </p:stCondLst>
                                        </p:cTn>
                                        <p:tgtEl>
                                          <p:spTgt spid="263"/>
                                        </p:tgtEl>
                                      </p:cBhvr>
                                      <p:from x="200000" y="450000"/>
                                      <p:to x="100000" y="100000"/>
                                    </p:animScale>
                                    <p:set>
                                      <p:cBhvr>
                                        <p:cTn id="716" dur="768" fill="hold"/>
                                        <p:tgtEl>
                                          <p:spTgt spid="263"/>
                                        </p:tgtEl>
                                        <p:attrNameLst>
                                          <p:attrName>ppt_x</p:attrName>
                                        </p:attrNameLst>
                                      </p:cBhvr>
                                      <p:to>
                                        <p:strVal val="(0.5)"/>
                                      </p:to>
                                    </p:set>
                                    <p:anim calcmode="lin" valueType="num" from="(0.5)" to="(#ppt_x)">
                                      <p:cBhvr additive="repl">
                                        <p:cTn id="717" dur="1230" fill="hold">
                                          <p:stCondLst>
                                            <p:cond delay="768"/>
                                          </p:stCondLst>
                                        </p:cTn>
                                        <p:tgtEl>
                                          <p:spTgt spid="263"/>
                                        </p:tgtEl>
                                        <p:attrNameLst>
                                          <p:attrName>ppt_x</p:attrName>
                                        </p:attrNameLst>
                                      </p:cBhvr>
                                    </p:anim>
                                    <p:set>
                                      <p:cBhvr>
                                        <p:cTn id="718" dur="768" fill="hold"/>
                                        <p:tgtEl>
                                          <p:spTgt spid="263"/>
                                        </p:tgtEl>
                                        <p:attrNameLst>
                                          <p:attrName>ppt_y</p:attrName>
                                        </p:attrNameLst>
                                      </p:cBhvr>
                                      <p:to>
                                        <p:strVal val="(#ppt_y+0.4)"/>
                                      </p:to>
                                    </p:set>
                                    <p:anim calcmode="lin" valueType="num" from="(#ppt_y+0.4)" to="(#ppt_y)">
                                      <p:cBhvr additive="repl">
                                        <p:cTn id="719" dur="1230" fill="hold">
                                          <p:stCondLst>
                                            <p:cond delay="768"/>
                                          </p:stCondLst>
                                        </p:cTn>
                                        <p:tgtEl>
                                          <p:spTgt spid="263"/>
                                        </p:tgtEl>
                                        <p:attrNameLst>
                                          <p:attrName>ppt_y</p:attrName>
                                        </p:attrNameLst>
                                      </p:cBhvr>
                                    </p:anim>
                                  </p:childTnLst>
                                </p:cTn>
                              </p:par>
                            </p:childTnLst>
                          </p:cTn>
                        </p:par>
                      </p:childTnLst>
                    </p:cTn>
                  </p:par>
                  <p:par>
                    <p:cTn id="720" fill="hold">
                      <p:stCondLst>
                        <p:cond delay="indefinite"/>
                      </p:stCondLst>
                      <p:childTnLst>
                        <p:par>
                          <p:cTn id="721" fill="hold">
                            <p:stCondLst>
                              <p:cond delay="0"/>
                            </p:stCondLst>
                            <p:childTnLst>
                              <p:par>
                                <p:cTn id="722" nodeType="clickEffect" fill="hold" presetClass="entr" presetID="53">
                                  <p:stCondLst>
                                    <p:cond delay="0"/>
                                  </p:stCondLst>
                                  <p:childTnLst>
                                    <p:set>
                                      <p:cBhvr>
                                        <p:cTn id="723" dur="1" fill="hold">
                                          <p:stCondLst>
                                            <p:cond delay="0"/>
                                          </p:stCondLst>
                                        </p:cTn>
                                        <p:tgtEl>
                                          <p:spTgt spid="265"/>
                                        </p:tgtEl>
                                        <p:attrNameLst>
                                          <p:attrName>style.visibility</p:attrName>
                                        </p:attrNameLst>
                                      </p:cBhvr>
                                      <p:to>
                                        <p:strVal val="visible"/>
                                      </p:to>
                                    </p:set>
                                    <p:anim calcmode="lin" valueType="num">
                                      <p:cBhvr additive="repl">
                                        <p:cTn id="724" dur="500" fill="hold"/>
                                        <p:tgtEl>
                                          <p:spTgt spid="265"/>
                                        </p:tgtEl>
                                        <p:attrNameLst>
                                          <p:attrName>ppt_w</p:attrName>
                                        </p:attrNameLst>
                                      </p:cBhvr>
                                      <p:tavLst>
                                        <p:tav tm="0">
                                          <p:val>
                                            <p:fltVal val="0"/>
                                          </p:val>
                                        </p:tav>
                                        <p:tav tm="100000">
                                          <p:val>
                                            <p:strVal val="#ppt_w"/>
                                          </p:val>
                                        </p:tav>
                                      </p:tavLst>
                                    </p:anim>
                                    <p:anim calcmode="lin" valueType="num">
                                      <p:cBhvr additive="repl">
                                        <p:cTn id="725" dur="500" fill="hold"/>
                                        <p:tgtEl>
                                          <p:spTgt spid="265"/>
                                        </p:tgtEl>
                                        <p:attrNameLst>
                                          <p:attrName>ppt_h</p:attrName>
                                        </p:attrNameLst>
                                      </p:cBhvr>
                                      <p:tavLst>
                                        <p:tav tm="0">
                                          <p:val>
                                            <p:fltVal val="0"/>
                                          </p:val>
                                        </p:tav>
                                        <p:tav tm="100000">
                                          <p:val>
                                            <p:strVal val="#ppt_h"/>
                                          </p:val>
                                        </p:tav>
                                      </p:tavLst>
                                    </p:anim>
                                    <p:animEffect filter="fade" transition="in">
                                      <p:cBhvr additive="repl">
                                        <p:cTn id="726" dur="500"/>
                                        <p:tgtEl>
                                          <p:spTgt spid="265"/>
                                        </p:tgtEl>
                                      </p:cBhvr>
                                    </p:animEffect>
                                  </p:childTnLst>
                                </p:cTn>
                              </p:par>
                            </p:childTnLst>
                          </p:cTn>
                        </p:par>
                      </p:childTnLst>
                    </p:cTn>
                  </p:par>
                  <p:par>
                    <p:cTn id="727" fill="hold">
                      <p:stCondLst>
                        <p:cond delay="indefinite"/>
                      </p:stCondLst>
                      <p:childTnLst>
                        <p:par>
                          <p:cTn id="728" fill="hold">
                            <p:stCondLst>
                              <p:cond delay="0"/>
                            </p:stCondLst>
                            <p:childTnLst>
                              <p:par>
                                <p:cTn id="729" nodeType="clickEffect" fill="hold" presetClass="entr" presetID="53">
                                  <p:stCondLst>
                                    <p:cond delay="0"/>
                                  </p:stCondLst>
                                  <p:childTnLst>
                                    <p:set>
                                      <p:cBhvr>
                                        <p:cTn id="730" dur="1" fill="hold">
                                          <p:stCondLst>
                                            <p:cond delay="0"/>
                                          </p:stCondLst>
                                        </p:cTn>
                                        <p:tgtEl>
                                          <p:spTgt spid="264">
                                            <p:txEl>
                                              <p:pRg st="0" end="0"/>
                                            </p:txEl>
                                          </p:spTgt>
                                        </p:tgtEl>
                                        <p:attrNameLst>
                                          <p:attrName>style.visibility</p:attrName>
                                        </p:attrNameLst>
                                      </p:cBhvr>
                                      <p:to>
                                        <p:strVal val="visible"/>
                                      </p:to>
                                    </p:set>
                                    <p:anim calcmode="lin" valueType="num">
                                      <p:cBhvr additive="repl">
                                        <p:cTn id="731" dur="500" fill="hold"/>
                                        <p:tgtEl>
                                          <p:spTgt spid="264">
                                            <p:txEl>
                                              <p:pRg st="0" end="0"/>
                                            </p:txEl>
                                          </p:spTgt>
                                        </p:tgtEl>
                                        <p:attrNameLst>
                                          <p:attrName>ppt_w</p:attrName>
                                        </p:attrNameLst>
                                      </p:cBhvr>
                                      <p:tavLst>
                                        <p:tav tm="0">
                                          <p:val>
                                            <p:fltVal val="0"/>
                                          </p:val>
                                        </p:tav>
                                        <p:tav tm="100000">
                                          <p:val>
                                            <p:strVal val="#ppt_w"/>
                                          </p:val>
                                        </p:tav>
                                      </p:tavLst>
                                    </p:anim>
                                    <p:anim calcmode="lin" valueType="num">
                                      <p:cBhvr additive="repl">
                                        <p:cTn id="732" dur="500" fill="hold"/>
                                        <p:tgtEl>
                                          <p:spTgt spid="264">
                                            <p:txEl>
                                              <p:pRg st="0" end="0"/>
                                            </p:txEl>
                                          </p:spTgt>
                                        </p:tgtEl>
                                        <p:attrNameLst>
                                          <p:attrName>ppt_h</p:attrName>
                                        </p:attrNameLst>
                                      </p:cBhvr>
                                      <p:tavLst>
                                        <p:tav tm="0">
                                          <p:val>
                                            <p:fltVal val="0"/>
                                          </p:val>
                                        </p:tav>
                                        <p:tav tm="100000">
                                          <p:val>
                                            <p:strVal val="#ppt_h"/>
                                          </p:val>
                                        </p:tav>
                                      </p:tavLst>
                                    </p:anim>
                                    <p:animEffect filter="fade" transition="in">
                                      <p:cBhvr additive="repl">
                                        <p:cTn id="733" dur="500"/>
                                        <p:tgtEl>
                                          <p:spTgt spid="264">
                                            <p:txEl>
                                              <p:pRg st="0" end="0"/>
                                            </p:txEl>
                                          </p:spTgt>
                                        </p:tgtEl>
                                      </p:cBhvr>
                                    </p:animEffect>
                                  </p:childTnLst>
                                </p:cTn>
                              </p:par>
                            </p:childTnLst>
                          </p:cTn>
                        </p:par>
                      </p:childTnLst>
                    </p:cTn>
                  </p:par>
                  <p:par>
                    <p:cTn id="734" fill="hold">
                      <p:stCondLst>
                        <p:cond delay="indefinite"/>
                      </p:stCondLst>
                      <p:childTnLst>
                        <p:par>
                          <p:cTn id="735" fill="hold">
                            <p:stCondLst>
                              <p:cond delay="0"/>
                            </p:stCondLst>
                            <p:childTnLst>
                              <p:par>
                                <p:cTn id="736" nodeType="clickEffect" fill="hold" presetClass="entr" presetID="53">
                                  <p:stCondLst>
                                    <p:cond delay="0"/>
                                  </p:stCondLst>
                                  <p:childTnLst>
                                    <p:set>
                                      <p:cBhvr>
                                        <p:cTn id="737" dur="1" fill="hold">
                                          <p:stCondLst>
                                            <p:cond delay="0"/>
                                          </p:stCondLst>
                                        </p:cTn>
                                        <p:tgtEl>
                                          <p:spTgt spid="266"/>
                                        </p:tgtEl>
                                        <p:attrNameLst>
                                          <p:attrName>style.visibility</p:attrName>
                                        </p:attrNameLst>
                                      </p:cBhvr>
                                      <p:to>
                                        <p:strVal val="visible"/>
                                      </p:to>
                                    </p:set>
                                    <p:anim calcmode="lin" valueType="num">
                                      <p:cBhvr additive="repl">
                                        <p:cTn id="738" dur="500" fill="hold"/>
                                        <p:tgtEl>
                                          <p:spTgt spid="266"/>
                                        </p:tgtEl>
                                        <p:attrNameLst>
                                          <p:attrName>ppt_w</p:attrName>
                                        </p:attrNameLst>
                                      </p:cBhvr>
                                      <p:tavLst>
                                        <p:tav tm="0">
                                          <p:val>
                                            <p:fltVal val="0"/>
                                          </p:val>
                                        </p:tav>
                                        <p:tav tm="100000">
                                          <p:val>
                                            <p:strVal val="#ppt_w"/>
                                          </p:val>
                                        </p:tav>
                                      </p:tavLst>
                                    </p:anim>
                                    <p:anim calcmode="lin" valueType="num">
                                      <p:cBhvr additive="repl">
                                        <p:cTn id="739" dur="500" fill="hold"/>
                                        <p:tgtEl>
                                          <p:spTgt spid="266"/>
                                        </p:tgtEl>
                                        <p:attrNameLst>
                                          <p:attrName>ppt_h</p:attrName>
                                        </p:attrNameLst>
                                      </p:cBhvr>
                                      <p:tavLst>
                                        <p:tav tm="0">
                                          <p:val>
                                            <p:fltVal val="0"/>
                                          </p:val>
                                        </p:tav>
                                        <p:tav tm="100000">
                                          <p:val>
                                            <p:strVal val="#ppt_h"/>
                                          </p:val>
                                        </p:tav>
                                      </p:tavLst>
                                    </p:anim>
                                    <p:animEffect filter="fade" transition="in">
                                      <p:cBhvr additive="repl">
                                        <p:cTn id="740" dur="500"/>
                                        <p:tgtEl>
                                          <p:spTgt spid="266"/>
                                        </p:tgtEl>
                                      </p:cBhvr>
                                    </p:animEffect>
                                  </p:childTnLst>
                                </p:cTn>
                              </p:par>
                            </p:childTnLst>
                          </p:cTn>
                        </p:par>
                      </p:childTnLst>
                    </p:cTn>
                  </p:par>
                  <p:par>
                    <p:cTn id="741" fill="hold">
                      <p:stCondLst>
                        <p:cond delay="indefinite"/>
                      </p:stCondLst>
                      <p:childTnLst>
                        <p:par>
                          <p:cTn id="742" fill="hold">
                            <p:stCondLst>
                              <p:cond delay="0"/>
                            </p:stCondLst>
                            <p:childTnLst>
                              <p:par>
                                <p:cTn id="743" nodeType="clickEffect" fill="hold" presetClass="entr" presetID="29">
                                  <p:stCondLst>
                                    <p:cond delay="0"/>
                                  </p:stCondLst>
                                  <p:childTnLst>
                                    <p:set>
                                      <p:cBhvr>
                                        <p:cTn id="744" dur="1" fill="hold">
                                          <p:stCondLst>
                                            <p:cond delay="0"/>
                                          </p:stCondLst>
                                        </p:cTn>
                                        <p:tgtEl>
                                          <p:spTgt spid="268"/>
                                        </p:tgtEl>
                                        <p:attrNameLst>
                                          <p:attrName>style.visibility</p:attrName>
                                        </p:attrNameLst>
                                      </p:cBhvr>
                                      <p:to>
                                        <p:strVal val="visible"/>
                                      </p:to>
                                    </p:set>
                                    <p:anim calcmode="lin" valueType="num">
                                      <p:cBhvr additive="repl">
                                        <p:cTn id="745" dur="1000" fill="hold"/>
                                        <p:tgtEl>
                                          <p:spTgt spid="268"/>
                                        </p:tgtEl>
                                        <p:attrNameLst>
                                          <p:attrName>ppt_x</p:attrName>
                                        </p:attrNameLst>
                                      </p:cBhvr>
                                      <p:tavLst>
                                        <p:tav tm="0">
                                          <p:val>
                                            <p:strVal val="#ppt_x-.2"/>
                                          </p:val>
                                        </p:tav>
                                        <p:tav tm="100000">
                                          <p:val>
                                            <p:strVal val="#ppt_x"/>
                                          </p:val>
                                        </p:tav>
                                      </p:tavLst>
                                    </p:anim>
                                    <p:anim calcmode="lin" valueType="num">
                                      <p:cBhvr additive="repl">
                                        <p:cTn id="746" dur="1000" fill="hold"/>
                                        <p:tgtEl>
                                          <p:spTgt spid="268"/>
                                        </p:tgtEl>
                                        <p:attrNameLst>
                                          <p:attrName>ppt_y</p:attrName>
                                        </p:attrNameLst>
                                      </p:cBhvr>
                                      <p:tavLst>
                                        <p:tav tm="0">
                                          <p:val>
                                            <p:strVal val="#ppt_y"/>
                                          </p:val>
                                        </p:tav>
                                        <p:tav tm="100000">
                                          <p:val>
                                            <p:strVal val="#ppt_y"/>
                                          </p:val>
                                        </p:tav>
                                      </p:tavLst>
                                    </p:anim>
                                    <p:animEffect filter="wipe(right)" transition="in">
                                      <p:cBhvr additive="repl">
                                        <p:cTn id="747"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cc00"/>
        </a:solidFill>
      </p:bgPr>
    </p:bg>
    <p:spTree>
      <p:nvGrpSpPr>
        <p:cNvPr id="1" name=""/>
        <p:cNvGrpSpPr/>
        <p:nvPr/>
      </p:nvGrpSpPr>
      <p:grpSpPr>
        <a:xfrm>
          <a:off x="0" y="0"/>
          <a:ext cx="0" cy="0"/>
          <a:chOff x="0" y="0"/>
          <a:chExt cx="0" cy="0"/>
        </a:xfrm>
      </p:grpSpPr>
      <p:sp>
        <p:nvSpPr>
          <p:cNvPr id="269" name="TextShape 1"/>
          <p:cNvSpPr txBox="1"/>
          <p:nvPr/>
        </p:nvSpPr>
        <p:spPr>
          <a:xfrm>
            <a:off x="2515680" y="-360"/>
            <a:ext cx="6627960" cy="1523880"/>
          </a:xfrm>
          <a:prstGeom prst="rect">
            <a:avLst/>
          </a:prstGeom>
          <a:noFill/>
          <a:ln w="0">
            <a:noFill/>
          </a:ln>
        </p:spPr>
        <p:txBody>
          <a:bodyPr lIns="90000" rIns="90000" tIns="46800" bIns="4680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SEZIONE II</a:t>
            </a:r>
            <a:endParaRPr b="1" lang="it-IT" sz="4800" spc="-1" strike="noStrike">
              <a:solidFill>
                <a:srgbClr val="330066"/>
              </a:solidFill>
              <a:latin typeface="Arial"/>
            </a:endParaRPr>
          </a:p>
        </p:txBody>
      </p:sp>
      <p:sp>
        <p:nvSpPr>
          <p:cNvPr id="270" name="TextShape 2"/>
          <p:cNvSpPr txBox="1"/>
          <p:nvPr/>
        </p:nvSpPr>
        <p:spPr>
          <a:xfrm>
            <a:off x="323640" y="1557360"/>
            <a:ext cx="8135640" cy="4968720"/>
          </a:xfrm>
          <a:prstGeom prst="rect">
            <a:avLst/>
          </a:prstGeom>
          <a:noFill/>
          <a:ln w="0">
            <a:noFill/>
          </a:ln>
        </p:spPr>
        <p:txBody>
          <a:bodyPr lIns="90000" rIns="90000" tIns="46800" bIns="46800">
            <a:noAutofit/>
          </a:bodyPr>
          <a:p>
            <a:pP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600" spc="-1" strike="noStrike">
                <a:solidFill>
                  <a:srgbClr val="008080"/>
                </a:solidFill>
                <a:latin typeface="Arial"/>
              </a:rPr>
              <a:t>LE RISORSE OFF LINE</a:t>
            </a:r>
            <a:endParaRPr b="0" lang="it-IT" sz="3600" spc="-1" strike="noStrike">
              <a:solidFill>
                <a:srgbClr val="008080"/>
              </a:solidFill>
              <a:latin typeface="Arial"/>
            </a:endParaRPr>
          </a:p>
          <a:p>
            <a:pPr algn="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600" spc="-1" strike="noStrike">
              <a:solidFill>
                <a:srgbClr val="008080"/>
              </a:solidFill>
              <a:latin typeface="Arial"/>
            </a:endParaRPr>
          </a:p>
          <a:p>
            <a:pP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600" spc="-1" strike="noStrike">
                <a:solidFill>
                  <a:srgbClr val="008080"/>
                </a:solidFill>
                <a:latin typeface="Arial"/>
              </a:rPr>
              <a:t>Vocabolari elettronici</a:t>
            </a:r>
            <a:endParaRPr b="0" lang="it-IT" sz="3600" spc="-1" strike="noStrike">
              <a:solidFill>
                <a:srgbClr val="008080"/>
              </a:solidFill>
              <a:latin typeface="Arial"/>
            </a:endParaRPr>
          </a:p>
          <a:p>
            <a:pP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600" spc="-1" strike="noStrike">
                <a:solidFill>
                  <a:srgbClr val="008080"/>
                </a:solidFill>
                <a:latin typeface="Arial"/>
              </a:rPr>
              <a:t>Database testuali </a:t>
            </a:r>
            <a:br/>
            <a:r>
              <a:rPr b="1" lang="it-IT" sz="3600" spc="-1" strike="noStrike">
                <a:solidFill>
                  <a:srgbClr val="008080"/>
                </a:solidFill>
                <a:latin typeface="Arial"/>
              </a:rPr>
              <a:t>Software per la consultazione</a:t>
            </a:r>
            <a:endParaRPr b="0" lang="it-IT" sz="3600" spc="-1" strike="noStrike">
              <a:solidFill>
                <a:srgbClr val="008080"/>
              </a:solidFill>
              <a:latin typeface="Arial"/>
            </a:endParaRPr>
          </a:p>
          <a:p>
            <a:pP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600" spc="-1" strike="noStrike">
                <a:solidFill>
                  <a:srgbClr val="008080"/>
                </a:solidFill>
                <a:latin typeface="Arial"/>
              </a:rPr>
              <a:t>Iperlibri multimediali</a:t>
            </a:r>
            <a:endParaRPr b="0" lang="it-IT" sz="3600" spc="-1" strike="noStrike">
              <a:solidFill>
                <a:srgbClr val="008080"/>
              </a:solidFill>
              <a:latin typeface="Arial"/>
            </a:endParaRPr>
          </a:p>
          <a:p>
            <a:pP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600" spc="-1" strike="noStrike">
                <a:solidFill>
                  <a:srgbClr val="008080"/>
                </a:solidFill>
                <a:latin typeface="Arial"/>
              </a:rPr>
              <a:t>Sussidi</a:t>
            </a:r>
            <a:endParaRPr b="0" lang="it-IT" sz="3600" spc="-1" strike="noStrike">
              <a:solidFill>
                <a:srgbClr val="008080"/>
              </a:solidFill>
              <a:latin typeface="Arial"/>
            </a:endParaRPr>
          </a:p>
          <a:p>
            <a:pPr algn="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600" spc="-1" strike="noStrike">
              <a:solidFill>
                <a:srgbClr val="008080"/>
              </a:solidFill>
              <a:latin typeface="Arial"/>
            </a:endParaRPr>
          </a:p>
        </p:txBody>
      </p:sp>
    </p:spTree>
  </p:cSld>
  <p:transition>
    <p:wedge/>
  </p:transition>
  <p:timing>
    <p:tnLst>
      <p:par>
        <p:cTn id="748" dur="indefinite" restart="never" nodeType="tmRoot">
          <p:childTnLst>
            <p:seq>
              <p:cTn id="749" dur="indefinite" nodeType="mainSeq">
                <p:childTnLst>
                  <p:par>
                    <p:cTn id="750" fill="hold">
                      <p:stCondLst>
                        <p:cond delay="0"/>
                      </p:stCondLst>
                      <p:childTnLst>
                        <p:par>
                          <p:cTn id="751" fill="hold">
                            <p:stCondLst>
                              <p:cond delay="0"/>
                            </p:stCondLst>
                            <p:childTnLst>
                              <p:par>
                                <p:cTn id="752" nodeType="afterEffect" fill="hold" presetClass="entr" presetID="1">
                                  <p:stCondLst>
                                    <p:cond delay="0"/>
                                  </p:stCondLst>
                                  <p:childTnLst>
                                    <p:set>
                                      <p:cBhvr>
                                        <p:cTn id="753" dur="1" fill="hold">
                                          <p:stCondLst>
                                            <p:cond delay="0"/>
                                          </p:stCondLst>
                                        </p:cTn>
                                        <p:tgtEl>
                                          <p:spTgt spid="269"/>
                                        </p:tgtEl>
                                        <p:attrNameLst>
                                          <p:attrName>style.visibility</p:attrName>
                                        </p:attrNameLst>
                                      </p:cBhvr>
                                      <p:to>
                                        <p:strVal val="visible"/>
                                      </p:to>
                                    </p:set>
                                  </p:childTnLst>
                                </p:cTn>
                              </p:par>
                            </p:childTnLst>
                          </p:cTn>
                        </p:par>
                      </p:childTnLst>
                    </p:cTn>
                  </p:par>
                  <p:par>
                    <p:cTn id="754" fill="hold">
                      <p:stCondLst>
                        <p:cond delay="indefinite"/>
                      </p:stCondLst>
                      <p:childTnLst>
                        <p:par>
                          <p:cTn id="755" fill="hold">
                            <p:stCondLst>
                              <p:cond delay="0"/>
                            </p:stCondLst>
                            <p:childTnLst>
                              <p:par>
                                <p:cTn id="756" nodeType="clickEffect" fill="hold" presetClass="entr" presetID="1">
                                  <p:stCondLst>
                                    <p:cond delay="0"/>
                                  </p:stCondLst>
                                  <p:childTnLst>
                                    <p:set>
                                      <p:cBhvr>
                                        <p:cTn id="757" dur="1" fill="hold">
                                          <p:stCondLst>
                                            <p:cond delay="0"/>
                                          </p:stCondLst>
                                        </p:cTn>
                                        <p:tgtEl>
                                          <p:spTgt spid="270">
                                            <p:txEl>
                                              <p:pRg st="0" end="0"/>
                                            </p:txEl>
                                          </p:spTgt>
                                        </p:tgtEl>
                                        <p:attrNameLst>
                                          <p:attrName>style.visibility</p:attrName>
                                        </p:attrNameLst>
                                      </p:cBhvr>
                                      <p:to>
                                        <p:strVal val="visible"/>
                                      </p:to>
                                    </p:set>
                                  </p:childTnLst>
                                </p:cTn>
                              </p:par>
                            </p:childTnLst>
                          </p:cTn>
                        </p:par>
                      </p:childTnLst>
                    </p:cTn>
                  </p:par>
                  <p:par>
                    <p:cTn id="758" fill="hold">
                      <p:stCondLst>
                        <p:cond delay="indefinite"/>
                      </p:stCondLst>
                      <p:childTnLst>
                        <p:par>
                          <p:cTn id="759" fill="hold">
                            <p:stCondLst>
                              <p:cond delay="0"/>
                            </p:stCondLst>
                            <p:childTnLst>
                              <p:par>
                                <p:cTn id="760" nodeType="clickEffect" fill="hold" presetClass="entr" presetID="1">
                                  <p:stCondLst>
                                    <p:cond delay="0"/>
                                  </p:stCondLst>
                                  <p:childTnLst>
                                    <p:set>
                                      <p:cBhvr>
                                        <p:cTn id="761" dur="1" fill="hold">
                                          <p:stCondLst>
                                            <p:cond delay="0"/>
                                          </p:stCondLst>
                                        </p:cTn>
                                        <p:tgtEl>
                                          <p:spTgt spid="270">
                                            <p:txEl>
                                              <p:pRg st="2" end="2"/>
                                            </p:txEl>
                                          </p:spTgt>
                                        </p:tgtEl>
                                        <p:attrNameLst>
                                          <p:attrName>style.visibility</p:attrName>
                                        </p:attrNameLst>
                                      </p:cBhvr>
                                      <p:to>
                                        <p:strVal val="visible"/>
                                      </p:to>
                                    </p:set>
                                  </p:childTnLst>
                                </p:cTn>
                              </p:par>
                            </p:childTnLst>
                          </p:cTn>
                        </p:par>
                      </p:childTnLst>
                    </p:cTn>
                  </p:par>
                  <p:par>
                    <p:cTn id="762" fill="hold">
                      <p:stCondLst>
                        <p:cond delay="indefinite"/>
                      </p:stCondLst>
                      <p:childTnLst>
                        <p:par>
                          <p:cTn id="763" fill="hold">
                            <p:stCondLst>
                              <p:cond delay="0"/>
                            </p:stCondLst>
                            <p:childTnLst>
                              <p:par>
                                <p:cTn id="764" nodeType="clickEffect" fill="hold" presetClass="entr" presetID="1">
                                  <p:stCondLst>
                                    <p:cond delay="0"/>
                                  </p:stCondLst>
                                  <p:childTnLst>
                                    <p:set>
                                      <p:cBhvr>
                                        <p:cTn id="765" dur="1" fill="hold">
                                          <p:stCondLst>
                                            <p:cond delay="0"/>
                                          </p:stCondLst>
                                        </p:cTn>
                                        <p:tgtEl>
                                          <p:spTgt spid="270">
                                            <p:txEl>
                                              <p:pRg st="3" end="3"/>
                                            </p:txEl>
                                          </p:spTgt>
                                        </p:tgtEl>
                                        <p:attrNameLst>
                                          <p:attrName>style.visibility</p:attrName>
                                        </p:attrNameLst>
                                      </p:cBhvr>
                                      <p:to>
                                        <p:strVal val="visible"/>
                                      </p:to>
                                    </p:set>
                                  </p:childTnLst>
                                </p:cTn>
                              </p:par>
                            </p:childTnLst>
                          </p:cTn>
                        </p:par>
                      </p:childTnLst>
                    </p:cTn>
                  </p:par>
                  <p:par>
                    <p:cTn id="766" fill="hold">
                      <p:stCondLst>
                        <p:cond delay="indefinite"/>
                      </p:stCondLst>
                      <p:childTnLst>
                        <p:par>
                          <p:cTn id="767" fill="hold">
                            <p:stCondLst>
                              <p:cond delay="0"/>
                            </p:stCondLst>
                            <p:childTnLst>
                              <p:par>
                                <p:cTn id="768" nodeType="clickEffect" fill="hold" presetClass="entr" presetID="1">
                                  <p:stCondLst>
                                    <p:cond delay="0"/>
                                  </p:stCondLst>
                                  <p:childTnLst>
                                    <p:set>
                                      <p:cBhvr>
                                        <p:cTn id="769" dur="1" fill="hold">
                                          <p:stCondLst>
                                            <p:cond delay="0"/>
                                          </p:stCondLst>
                                        </p:cTn>
                                        <p:tgtEl>
                                          <p:spTgt spid="270">
                                            <p:txEl>
                                              <p:pRg st="4" end="4"/>
                                            </p:txEl>
                                          </p:spTgt>
                                        </p:tgtEl>
                                        <p:attrNameLst>
                                          <p:attrName>style.visibility</p:attrName>
                                        </p:attrNameLst>
                                      </p:cBhvr>
                                      <p:to>
                                        <p:strVal val="visible"/>
                                      </p:to>
                                    </p:set>
                                  </p:childTnLst>
                                </p:cTn>
                              </p:par>
                            </p:childTnLst>
                          </p:cTn>
                        </p:par>
                      </p:childTnLst>
                    </p:cTn>
                  </p:par>
                  <p:par>
                    <p:cTn id="770" fill="hold">
                      <p:stCondLst>
                        <p:cond delay="indefinite"/>
                      </p:stCondLst>
                      <p:childTnLst>
                        <p:par>
                          <p:cTn id="771" fill="hold">
                            <p:stCondLst>
                              <p:cond delay="0"/>
                            </p:stCondLst>
                            <p:childTnLst>
                              <p:par>
                                <p:cTn id="772" nodeType="clickEffect" fill="hold" presetClass="entr" presetID="1">
                                  <p:stCondLst>
                                    <p:cond delay="0"/>
                                  </p:stCondLst>
                                  <p:childTnLst>
                                    <p:set>
                                      <p:cBhvr>
                                        <p:cTn id="773" dur="1" fill="hold">
                                          <p:stCondLst>
                                            <p:cond delay="0"/>
                                          </p:stCondLst>
                                        </p:cTn>
                                        <p:tgtEl>
                                          <p:spTgt spid="27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1" name="CustomShape 1"/>
          <p:cNvSpPr/>
          <p:nvPr/>
        </p:nvSpPr>
        <p:spPr>
          <a:xfrm>
            <a:off x="324000" y="333360"/>
            <a:ext cx="7056360" cy="6638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marL="342720" indent="-342720">
              <a:lnSpc>
                <a:spcPct val="60000"/>
              </a:lnSpc>
              <a:spcBef>
                <a:spcPts val="181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2900" spc="-1" strike="noStrike">
                <a:solidFill>
                  <a:srgbClr val="008080"/>
                </a:solidFill>
                <a:latin typeface="Arial"/>
                <a:ea typeface="Arial"/>
              </a:rPr>
              <a:t>Un rondinotto</a:t>
            </a:r>
            <a:endParaRPr b="0" lang="it-IT" sz="29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9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ea typeface="Arial"/>
              </a:rPr>
              <a:t>E’ ben altro. Alle prese col destino</a:t>
            </a:r>
            <a:endParaRPr b="0" lang="it-IT" sz="25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ea typeface="Arial"/>
              </a:rPr>
              <a:t>veglia un ragazzo che con gesti rari</a:t>
            </a:r>
            <a:endParaRPr b="0" lang="it-IT" sz="25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ea typeface="Arial"/>
              </a:rPr>
              <a:t>fila un suo lungo penso di latino.</a:t>
            </a:r>
            <a:endParaRPr b="0" lang="it-IT" sz="25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5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ea typeface="Arial"/>
              </a:rPr>
              <a:t>Il capo ad ora ad ora egli solleva</a:t>
            </a:r>
            <a:endParaRPr b="0" lang="it-IT" sz="25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ea typeface="Arial"/>
              </a:rPr>
              <a:t>dalla catasta dei vocabolari,</a:t>
            </a:r>
            <a:endParaRPr b="0" lang="it-IT" sz="25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ea typeface="Arial"/>
              </a:rPr>
              <a:t>come un galletto garrulo che beva.</a:t>
            </a:r>
            <a:endParaRPr b="0" lang="it-IT" sz="25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5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ea typeface="Arial"/>
              </a:rPr>
              <a:t>Povero bimbo! Di tra i libri via</a:t>
            </a:r>
            <a:endParaRPr b="0" lang="it-IT" sz="25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ea typeface="Arial"/>
              </a:rPr>
              <a:t>appare il bruno capo tuo, scompare:</a:t>
            </a:r>
            <a:endParaRPr b="0" lang="it-IT" sz="25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ea typeface="Arial"/>
              </a:rPr>
              <a:t>come d’un rondinotto, quando spia</a:t>
            </a:r>
            <a:endParaRPr b="0" lang="it-IT" sz="25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ea typeface="Arial"/>
              </a:rPr>
              <a:t>se torna mamma e porta le zanzare</a:t>
            </a:r>
            <a:endParaRPr b="0" lang="it-IT" sz="2500" spc="-1" strike="noStrike">
              <a:solidFill>
                <a:srgbClr val="000000"/>
              </a:solidFill>
              <a:latin typeface="Times New Roman"/>
            </a:endParaRPr>
          </a:p>
          <a:p>
            <a:pPr marL="342720" indent="-342720">
              <a:lnSpc>
                <a:spcPct val="6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500" spc="-1" strike="noStrike">
              <a:solidFill>
                <a:srgbClr val="000000"/>
              </a:solidFill>
              <a:latin typeface="Times New Roman"/>
            </a:endParaRPr>
          </a:p>
          <a:p>
            <a:pPr marL="342720" indent="-342720" algn="r">
              <a:lnSpc>
                <a:spcPct val="60000"/>
              </a:lnSpc>
              <a:spcBef>
                <a:spcPts val="112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008080"/>
                </a:solidFill>
                <a:latin typeface="Arial"/>
                <a:ea typeface="Arial"/>
              </a:rPr>
              <a:t>Giovanni Pascoli, 1894</a:t>
            </a:r>
            <a:endParaRPr b="0" lang="it-IT" sz="1800" spc="-1" strike="noStrike">
              <a:solidFill>
                <a:srgbClr val="000000"/>
              </a:solidFill>
              <a:latin typeface="Times New Roman"/>
            </a:endParaRPr>
          </a:p>
        </p:txBody>
      </p:sp>
      <p:pic>
        <p:nvPicPr>
          <p:cNvPr id="272" name="" descr=""/>
          <p:cNvPicPr/>
          <p:nvPr/>
        </p:nvPicPr>
        <p:blipFill>
          <a:blip r:embed="rId1"/>
          <a:stretch/>
        </p:blipFill>
        <p:spPr>
          <a:xfrm>
            <a:off x="5867280" y="2205000"/>
            <a:ext cx="1997280" cy="2670120"/>
          </a:xfrm>
          <a:prstGeom prst="rect">
            <a:avLst/>
          </a:prstGeom>
          <a:ln w="0">
            <a:noFill/>
          </a:ln>
        </p:spPr>
      </p:pic>
    </p:spTree>
  </p:cSld>
  <p:transition>
    <p:wedge/>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3" name="TextShape 1"/>
          <p:cNvSpPr txBox="1"/>
          <p:nvPr/>
        </p:nvSpPr>
        <p:spPr>
          <a:xfrm>
            <a:off x="323640" y="333360"/>
            <a:ext cx="7543800" cy="79704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Vocabolari e lessici elettronici</a:t>
            </a:r>
            <a:endParaRPr b="1" lang="it-IT" sz="3900" spc="-1" strike="noStrike">
              <a:solidFill>
                <a:srgbClr val="330066"/>
              </a:solidFill>
              <a:latin typeface="Arial"/>
            </a:endParaRPr>
          </a:p>
        </p:txBody>
      </p:sp>
      <p:sp>
        <p:nvSpPr>
          <p:cNvPr id="274" name="TextShape 2"/>
          <p:cNvSpPr txBox="1"/>
          <p:nvPr/>
        </p:nvSpPr>
        <p:spPr>
          <a:xfrm>
            <a:off x="468360" y="1196640"/>
            <a:ext cx="8229600" cy="4824360"/>
          </a:xfrm>
          <a:prstGeom prst="rect">
            <a:avLst/>
          </a:prstGeom>
          <a:noFill/>
          <a:ln w="0">
            <a:noFill/>
          </a:ln>
        </p:spPr>
        <p:txBody>
          <a:bodyPr lIns="90000" rIns="90000" tIns="46800" bIns="46800">
            <a:normAutofit fontScale="97000"/>
          </a:bodyPr>
          <a:p>
            <a:pPr marL="342720" indent="-342720">
              <a:lnSpc>
                <a:spcPct val="90000"/>
              </a:lnSpc>
              <a:spcBef>
                <a:spcPts val="8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400" spc="-1" strike="noStrike">
                <a:solidFill>
                  <a:srgbClr val="008080"/>
                </a:solidFill>
                <a:latin typeface="Arial"/>
              </a:rPr>
              <a:t>Latino</a:t>
            </a:r>
            <a:endParaRPr b="0" lang="it-IT" sz="3400" spc="-1" strike="noStrike">
              <a:solidFill>
                <a:srgbClr val="008080"/>
              </a:solidFill>
              <a:latin typeface="Arial"/>
            </a:endParaRPr>
          </a:p>
          <a:p>
            <a:pPr lvl="1" marL="691920" indent="-347760">
              <a:lnSpc>
                <a:spcPct val="90000"/>
              </a:lnSpc>
              <a:spcBef>
                <a:spcPts val="74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ff6600"/>
                </a:solidFill>
                <a:latin typeface="Arial"/>
              </a:rPr>
              <a:t>Il vocabolario della lingua latina in CD-ROM</a:t>
            </a:r>
            <a:endParaRPr b="0" lang="it-IT" sz="3000" spc="-1" strike="noStrike">
              <a:solidFill>
                <a:srgbClr val="ff6600"/>
              </a:solidFill>
              <a:latin typeface="Arial"/>
            </a:endParaRPr>
          </a:p>
          <a:p>
            <a:pPr lvl="1" marL="691920" indent="-347760">
              <a:lnSpc>
                <a:spcPct val="90000"/>
              </a:lnSpc>
              <a:spcBef>
                <a:spcPts val="74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1"/>
              </a:rPr>
              <a:t>Nomen</a:t>
            </a:r>
            <a:r>
              <a:rPr b="0" lang="it-IT" sz="3000" spc="-1" strike="noStrike" u="sng">
                <a:solidFill>
                  <a:srgbClr val="7e9ce8"/>
                </a:solidFill>
                <a:uFillTx/>
                <a:latin typeface="Arial"/>
                <a:hlinkClick r:id="rId2"/>
              </a:rPr>
              <a:t>. Dizionario della lingua latina</a:t>
            </a:r>
            <a:endParaRPr b="0" lang="it-IT" sz="3000" spc="-1" strike="noStrike">
              <a:solidFill>
                <a:srgbClr val="ff6600"/>
              </a:solidFill>
              <a:latin typeface="Arial"/>
            </a:endParaRPr>
          </a:p>
          <a:p>
            <a:pPr lvl="1" marL="691920" indent="-347760">
              <a:lnSpc>
                <a:spcPct val="90000"/>
              </a:lnSpc>
              <a:spcBef>
                <a:spcPts val="74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ff6600"/>
                </a:solidFill>
                <a:latin typeface="Arial"/>
                <a:ea typeface="SimSun"/>
              </a:rPr>
              <a:t>Il vocabolario di latino Mabilia Mastandrea</a:t>
            </a:r>
            <a:endParaRPr b="0" lang="it-IT" sz="3000" spc="-1" strike="noStrike">
              <a:solidFill>
                <a:srgbClr val="ff6600"/>
              </a:solidFill>
              <a:latin typeface="Arial"/>
            </a:endParaRPr>
          </a:p>
          <a:p>
            <a:pPr lvl="1" marL="691920" indent="-347760">
              <a:lnSpc>
                <a:spcPct val="90000"/>
              </a:lnSpc>
              <a:spcBef>
                <a:spcPts val="74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ff6600"/>
                </a:solidFill>
                <a:latin typeface="Arial"/>
                <a:ea typeface="SimSun"/>
              </a:rPr>
              <a:t>Il vocabolario di Conte, Pianezzola, Ranucci</a:t>
            </a:r>
            <a:endParaRPr b="0" lang="it-IT" sz="3000" spc="-1" strike="noStrike">
              <a:solidFill>
                <a:srgbClr val="ff6600"/>
              </a:solidFill>
              <a:latin typeface="Arial"/>
            </a:endParaRPr>
          </a:p>
          <a:p>
            <a:pPr lvl="1" marL="691920" indent="-34776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Il </a:t>
            </a:r>
            <a:r>
              <a:rPr b="0" i="1" lang="it-IT" sz="2600" spc="-1" strike="noStrike">
                <a:solidFill>
                  <a:srgbClr val="ff6600"/>
                </a:solidFill>
                <a:latin typeface="Arial"/>
              </a:rPr>
              <a:t>Thesaurus Linguae Latinae</a:t>
            </a:r>
            <a:endParaRPr b="0" lang="it-IT" sz="2600" spc="-1" strike="noStrike">
              <a:solidFill>
                <a:srgbClr val="ff660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3000" spc="-1" strike="noStrike">
                <a:solidFill>
                  <a:srgbClr val="008080"/>
                </a:solidFill>
                <a:latin typeface="Arial"/>
              </a:rPr>
              <a:t>Greco</a:t>
            </a:r>
            <a:endParaRPr b="0" lang="it-IT" sz="3000" spc="-1" strike="noStrike">
              <a:solidFill>
                <a:srgbClr val="008080"/>
              </a:solidFill>
              <a:latin typeface="Arial"/>
            </a:endParaRPr>
          </a:p>
          <a:p>
            <a:pPr lvl="1" marL="691920" indent="-347760">
              <a:lnSpc>
                <a:spcPct val="90000"/>
              </a:lnSpc>
              <a:spcBef>
                <a:spcPts val="74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ff6600"/>
                </a:solidFill>
                <a:latin typeface="Arial"/>
              </a:rPr>
              <a:t>GI. Vocabolario greco-italiano in cd-rom</a:t>
            </a:r>
            <a:endParaRPr b="0" lang="it-IT" sz="3000" spc="-1" strike="noStrike">
              <a:solidFill>
                <a:srgbClr val="ff660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spTree>
  </p:cSld>
  <p:transition>
    <p:wedge/>
  </p:transition>
  <p:timing>
    <p:tnLst>
      <p:par>
        <p:cTn id="774" dur="indefinite" restart="never" nodeType="tmRoot">
          <p:childTnLst>
            <p:seq>
              <p:cTn id="775" dur="indefinite" nodeType="mainSeq">
                <p:childTnLst>
                  <p:par>
                    <p:cTn id="776" fill="hold">
                      <p:stCondLst>
                        <p:cond delay="0"/>
                      </p:stCondLst>
                      <p:childTnLst>
                        <p:par>
                          <p:cTn id="777" fill="hold">
                            <p:stCondLst>
                              <p:cond delay="0"/>
                            </p:stCondLst>
                            <p:childTnLst>
                              <p:par>
                                <p:cTn id="778" nodeType="afterEffect" fill="hold" presetClass="entr" presetID="24">
                                  <p:stCondLst>
                                    <p:cond delay="0"/>
                                  </p:stCondLst>
                                  <p:childTnLst>
                                    <p:set>
                                      <p:cBhvr>
                                        <p:cTn id="779" dur="1" fill="hold">
                                          <p:stCondLst>
                                            <p:cond delay="0"/>
                                          </p:stCondLst>
                                        </p:cTn>
                                        <p:tgtEl>
                                          <p:spTgt spid="273"/>
                                        </p:tgtEl>
                                        <p:attrNameLst>
                                          <p:attrName>style.visibility</p:attrName>
                                        </p:attrNameLst>
                                      </p:cBhvr>
                                      <p:to>
                                        <p:strVal val="visible"/>
                                      </p:to>
                                    </p:set>
                                    <p:animEffect filter="randombar(horizontal)" transition="in">
                                      <p:cBhvr additive="repl">
                                        <p:cTn id="780" dur="500"/>
                                        <p:tgtEl>
                                          <p:spTgt spid="273"/>
                                        </p:tgtEl>
                                      </p:cBhvr>
                                    </p:animEffect>
                                  </p:childTnLst>
                                </p:cTn>
                              </p:par>
                            </p:childTnLst>
                          </p:cTn>
                        </p:par>
                      </p:childTnLst>
                    </p:cTn>
                  </p:par>
                  <p:par>
                    <p:cTn id="781" fill="hold">
                      <p:stCondLst>
                        <p:cond delay="indefinite"/>
                      </p:stCondLst>
                      <p:childTnLst>
                        <p:par>
                          <p:cTn id="782" fill="hold">
                            <p:stCondLst>
                              <p:cond delay="0"/>
                            </p:stCondLst>
                            <p:childTnLst>
                              <p:par>
                                <p:cTn id="783" nodeType="clickEffect" fill="hold" presetClass="entr" presetID="1">
                                  <p:stCondLst>
                                    <p:cond delay="0"/>
                                  </p:stCondLst>
                                  <p:childTnLst>
                                    <p:set>
                                      <p:cBhvr>
                                        <p:cTn id="784" dur="1" fill="hold">
                                          <p:stCondLst>
                                            <p:cond delay="0"/>
                                          </p:stCondLst>
                                        </p:cTn>
                                        <p:tgtEl>
                                          <p:spTgt spid="274">
                                            <p:txEl>
                                              <p:pRg st="0" end="0"/>
                                            </p:txEl>
                                          </p:spTgt>
                                        </p:tgtEl>
                                        <p:attrNameLst>
                                          <p:attrName>style.visibility</p:attrName>
                                        </p:attrNameLst>
                                      </p:cBhvr>
                                      <p:to>
                                        <p:strVal val="visible"/>
                                      </p:to>
                                    </p:set>
                                  </p:childTnLst>
                                </p:cTn>
                              </p:par>
                            </p:childTnLst>
                          </p:cTn>
                        </p:par>
                      </p:childTnLst>
                    </p:cTn>
                  </p:par>
                  <p:par>
                    <p:cTn id="785" fill="hold">
                      <p:stCondLst>
                        <p:cond delay="indefinite"/>
                      </p:stCondLst>
                      <p:childTnLst>
                        <p:par>
                          <p:cTn id="786" fill="hold">
                            <p:stCondLst>
                              <p:cond delay="0"/>
                            </p:stCondLst>
                            <p:childTnLst>
                              <p:par>
                                <p:cTn id="787" nodeType="clickEffect" fill="hold" presetClass="entr" presetID="1">
                                  <p:stCondLst>
                                    <p:cond delay="0"/>
                                  </p:stCondLst>
                                  <p:childTnLst>
                                    <p:set>
                                      <p:cBhvr>
                                        <p:cTn id="788" dur="1" fill="hold">
                                          <p:stCondLst>
                                            <p:cond delay="0"/>
                                          </p:stCondLst>
                                        </p:cTn>
                                        <p:tgtEl>
                                          <p:spTgt spid="274">
                                            <p:txEl>
                                              <p:pRg st="1" end="1"/>
                                            </p:txEl>
                                          </p:spTgt>
                                        </p:tgtEl>
                                        <p:attrNameLst>
                                          <p:attrName>style.visibility</p:attrName>
                                        </p:attrNameLst>
                                      </p:cBhvr>
                                      <p:to>
                                        <p:strVal val="visible"/>
                                      </p:to>
                                    </p:set>
                                  </p:childTnLst>
                                </p:cTn>
                              </p:par>
                              <p:par>
                                <p:cTn id="789" nodeType="withEffect" fill="hold" presetClass="entr" presetID="1">
                                  <p:stCondLst>
                                    <p:cond delay="0"/>
                                  </p:stCondLst>
                                  <p:childTnLst>
                                    <p:set>
                                      <p:cBhvr>
                                        <p:cTn id="790" dur="1" fill="hold">
                                          <p:stCondLst>
                                            <p:cond delay="0"/>
                                          </p:stCondLst>
                                        </p:cTn>
                                        <p:tgtEl>
                                          <p:spTgt spid="274">
                                            <p:txEl>
                                              <p:pRg st="2" end="2"/>
                                            </p:txEl>
                                          </p:spTgt>
                                        </p:tgtEl>
                                        <p:attrNameLst>
                                          <p:attrName>style.visibility</p:attrName>
                                        </p:attrNameLst>
                                      </p:cBhvr>
                                      <p:to>
                                        <p:strVal val="visible"/>
                                      </p:to>
                                    </p:set>
                                  </p:childTnLst>
                                </p:cTn>
                              </p:par>
                              <p:par>
                                <p:cTn id="791" nodeType="withEffect" fill="hold" presetClass="entr" presetID="1">
                                  <p:stCondLst>
                                    <p:cond delay="0"/>
                                  </p:stCondLst>
                                  <p:childTnLst>
                                    <p:set>
                                      <p:cBhvr>
                                        <p:cTn id="792" dur="1" fill="hold">
                                          <p:stCondLst>
                                            <p:cond delay="0"/>
                                          </p:stCondLst>
                                        </p:cTn>
                                        <p:tgtEl>
                                          <p:spTgt spid="274">
                                            <p:txEl>
                                              <p:pRg st="3" end="3"/>
                                            </p:txEl>
                                          </p:spTgt>
                                        </p:tgtEl>
                                        <p:attrNameLst>
                                          <p:attrName>style.visibility</p:attrName>
                                        </p:attrNameLst>
                                      </p:cBhvr>
                                      <p:to>
                                        <p:strVal val="visible"/>
                                      </p:to>
                                    </p:set>
                                  </p:childTnLst>
                                </p:cTn>
                              </p:par>
                              <p:par>
                                <p:cTn id="793" nodeType="withEffect" fill="hold" presetClass="entr" presetID="1">
                                  <p:stCondLst>
                                    <p:cond delay="0"/>
                                  </p:stCondLst>
                                  <p:childTnLst>
                                    <p:set>
                                      <p:cBhvr>
                                        <p:cTn id="794" dur="1" fill="hold">
                                          <p:stCondLst>
                                            <p:cond delay="0"/>
                                          </p:stCondLst>
                                        </p:cTn>
                                        <p:tgtEl>
                                          <p:spTgt spid="274">
                                            <p:txEl>
                                              <p:pRg st="4" end="4"/>
                                            </p:txEl>
                                          </p:spTgt>
                                        </p:tgtEl>
                                        <p:attrNameLst>
                                          <p:attrName>style.visibility</p:attrName>
                                        </p:attrNameLst>
                                      </p:cBhvr>
                                      <p:to>
                                        <p:strVal val="visible"/>
                                      </p:to>
                                    </p:set>
                                  </p:childTnLst>
                                </p:cTn>
                              </p:par>
                              <p:par>
                                <p:cTn id="795" nodeType="withEffect" fill="hold" presetClass="entr" presetID="1">
                                  <p:stCondLst>
                                    <p:cond delay="0"/>
                                  </p:stCondLst>
                                  <p:childTnLst>
                                    <p:set>
                                      <p:cBhvr>
                                        <p:cTn id="796" dur="1" fill="hold">
                                          <p:stCondLst>
                                            <p:cond delay="0"/>
                                          </p:stCondLst>
                                        </p:cTn>
                                        <p:tgtEl>
                                          <p:spTgt spid="274">
                                            <p:txEl>
                                              <p:pRg st="5" end="5"/>
                                            </p:txEl>
                                          </p:spTgt>
                                        </p:tgtEl>
                                        <p:attrNameLst>
                                          <p:attrName>style.visibility</p:attrName>
                                        </p:attrNameLst>
                                      </p:cBhvr>
                                      <p:to>
                                        <p:strVal val="visible"/>
                                      </p:to>
                                    </p:set>
                                  </p:childTnLst>
                                </p:cTn>
                              </p:par>
                            </p:childTnLst>
                          </p:cTn>
                        </p:par>
                      </p:childTnLst>
                    </p:cTn>
                  </p:par>
                  <p:par>
                    <p:cTn id="797" fill="hold">
                      <p:stCondLst>
                        <p:cond delay="indefinite"/>
                      </p:stCondLst>
                      <p:childTnLst>
                        <p:par>
                          <p:cTn id="798" fill="hold">
                            <p:stCondLst>
                              <p:cond delay="0"/>
                            </p:stCondLst>
                            <p:childTnLst>
                              <p:par>
                                <p:cTn id="799" nodeType="clickEffect" fill="hold" presetClass="entr" presetID="1">
                                  <p:stCondLst>
                                    <p:cond delay="0"/>
                                  </p:stCondLst>
                                  <p:childTnLst>
                                    <p:set>
                                      <p:cBhvr>
                                        <p:cTn id="800" dur="1" fill="hold">
                                          <p:stCondLst>
                                            <p:cond delay="0"/>
                                          </p:stCondLst>
                                        </p:cTn>
                                        <p:tgtEl>
                                          <p:spTgt spid="274">
                                            <p:txEl>
                                              <p:pRg st="6" end="6"/>
                                            </p:txEl>
                                          </p:spTgt>
                                        </p:tgtEl>
                                        <p:attrNameLst>
                                          <p:attrName>style.visibility</p:attrName>
                                        </p:attrNameLst>
                                      </p:cBhvr>
                                      <p:to>
                                        <p:strVal val="visible"/>
                                      </p:to>
                                    </p:set>
                                  </p:childTnLst>
                                </p:cTn>
                              </p:par>
                              <p:par>
                                <p:cTn id="801" nodeType="withEffect" fill="hold" presetClass="entr" presetID="1">
                                  <p:stCondLst>
                                    <p:cond delay="0"/>
                                  </p:stCondLst>
                                  <p:childTnLst>
                                    <p:set>
                                      <p:cBhvr>
                                        <p:cTn id="802" dur="1" fill="hold">
                                          <p:stCondLst>
                                            <p:cond delay="0"/>
                                          </p:stCondLst>
                                        </p:cTn>
                                        <p:tgtEl>
                                          <p:spTgt spid="274">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IL cd-rom di Castiglioni - Mariotti</a:t>
            </a:r>
            <a:endParaRPr b="1" lang="it-IT" sz="3900" spc="-1" strike="noStrike">
              <a:solidFill>
                <a:srgbClr val="330066"/>
              </a:solidFill>
              <a:latin typeface="Arial"/>
            </a:endParaRPr>
          </a:p>
        </p:txBody>
      </p:sp>
      <p:sp>
        <p:nvSpPr>
          <p:cNvPr id="276" name="TextShape 2"/>
          <p:cNvSpPr txBox="1"/>
          <p:nvPr/>
        </p:nvSpPr>
        <p:spPr>
          <a:xfrm>
            <a:off x="457200" y="1719360"/>
            <a:ext cx="4038480" cy="4411440"/>
          </a:xfrm>
          <a:prstGeom prst="rect">
            <a:avLst/>
          </a:prstGeom>
          <a:noFill/>
          <a:ln w="0">
            <a:noFill/>
          </a:ln>
        </p:spPr>
        <p:txBody>
          <a:bodyPr lIns="90000" rIns="90000" tIns="46800" bIns="46800">
            <a:normAutofit/>
          </a:bodyPr>
          <a:p>
            <a:pPr marL="571320" indent="-5713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Tipi di ricerche</a:t>
            </a:r>
            <a:endParaRPr b="0" lang="it-IT" sz="2100" spc="-1" strike="noStrike">
              <a:solidFill>
                <a:srgbClr val="008080"/>
              </a:solidFill>
              <a:latin typeface="Arial"/>
            </a:endParaRPr>
          </a:p>
          <a:p>
            <a:pPr lvl="1" marL="839520" indent="-4953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a:t>
            </a:r>
            <a:r>
              <a:rPr b="0" lang="it-IT" sz="1900" spc="-1" strike="noStrike">
                <a:solidFill>
                  <a:srgbClr val="ff6600"/>
                </a:solidFill>
                <a:latin typeface="Arial"/>
              </a:rPr>
              <a:t>A tutto testo”</a:t>
            </a:r>
            <a:endParaRPr b="0" lang="it-IT" sz="1900" spc="-1" strike="noStrike">
              <a:solidFill>
                <a:srgbClr val="ff6600"/>
              </a:solidFill>
              <a:latin typeface="Arial"/>
            </a:endParaRPr>
          </a:p>
          <a:p>
            <a:pPr lvl="1" marL="839520" indent="-4953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Per lemma</a:t>
            </a:r>
            <a:endParaRPr b="0" lang="it-IT" sz="1900" spc="-1" strike="noStrike">
              <a:solidFill>
                <a:srgbClr val="ff6600"/>
              </a:solidFill>
              <a:latin typeface="Arial"/>
            </a:endParaRPr>
          </a:p>
          <a:p>
            <a:pPr lvl="1" marL="839520" indent="-4953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Nei traducenti</a:t>
            </a:r>
            <a:endParaRPr b="0" lang="it-IT" sz="1900" spc="-1" strike="noStrike">
              <a:solidFill>
                <a:srgbClr val="ff6600"/>
              </a:solidFill>
              <a:latin typeface="Arial"/>
            </a:endParaRPr>
          </a:p>
          <a:p>
            <a:pPr lvl="1" marL="839520" indent="-4953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Nelle traduzioni</a:t>
            </a:r>
            <a:endParaRPr b="0" lang="it-IT" sz="1900" spc="-1" strike="noStrike">
              <a:solidFill>
                <a:srgbClr val="ff6600"/>
              </a:solidFill>
              <a:latin typeface="Arial"/>
            </a:endParaRPr>
          </a:p>
          <a:p>
            <a:pPr lvl="1" marL="839520" indent="-4953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Negli esempi</a:t>
            </a:r>
            <a:endParaRPr b="0" lang="it-IT" sz="1900" spc="-1" strike="noStrike">
              <a:solidFill>
                <a:srgbClr val="ff6600"/>
              </a:solidFill>
              <a:latin typeface="Arial"/>
            </a:endParaRPr>
          </a:p>
          <a:p>
            <a:pPr lvl="1" marL="839520" indent="-4953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900" spc="-1" strike="noStrike">
              <a:solidFill>
                <a:srgbClr val="ff6600"/>
              </a:solidFill>
              <a:latin typeface="Arial"/>
            </a:endParaRPr>
          </a:p>
          <a:p>
            <a:pPr marL="571320" indent="-5713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Funzioni notevoli</a:t>
            </a:r>
            <a:endParaRPr b="0" lang="it-IT" sz="2100" spc="-1" strike="noStrike">
              <a:solidFill>
                <a:srgbClr val="008080"/>
              </a:solidFill>
              <a:latin typeface="Arial"/>
            </a:endParaRPr>
          </a:p>
          <a:p>
            <a:pPr lvl="1" marL="839520" indent="-4953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Il riconoscimento delle forme flesse</a:t>
            </a:r>
            <a:endParaRPr b="0" lang="it-IT" sz="1900" spc="-1" strike="noStrike">
              <a:solidFill>
                <a:srgbClr val="ff6600"/>
              </a:solidFill>
              <a:latin typeface="Arial"/>
            </a:endParaRPr>
          </a:p>
          <a:p>
            <a:pPr lvl="1" marL="839520" indent="-4953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Il lessico</a:t>
            </a:r>
            <a:endParaRPr b="0" lang="it-IT" sz="1900" spc="-1" strike="noStrike">
              <a:solidFill>
                <a:srgbClr val="ff6600"/>
              </a:solidFill>
              <a:latin typeface="Arial"/>
            </a:endParaRPr>
          </a:p>
          <a:p>
            <a:pPr lvl="1" marL="839520" indent="-4953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Le etimologie. </a:t>
            </a:r>
            <a:endParaRPr b="0" lang="it-IT" sz="1900" spc="-1" strike="noStrike">
              <a:solidFill>
                <a:srgbClr val="ff6600"/>
              </a:solidFill>
              <a:latin typeface="Arial"/>
            </a:endParaRPr>
          </a:p>
          <a:p>
            <a:pPr lvl="1" marL="839520" indent="-4953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La grammatica.</a:t>
            </a:r>
            <a:endParaRPr b="0" lang="it-IT" sz="1900" spc="-1" strike="noStrike">
              <a:solidFill>
                <a:srgbClr val="ff6600"/>
              </a:solidFill>
              <a:latin typeface="Arial"/>
            </a:endParaRPr>
          </a:p>
          <a:p>
            <a:pPr lvl="1" marL="839520" indent="-4953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Il navigatore ipertestuale</a:t>
            </a:r>
            <a:endParaRPr b="0" lang="it-IT" sz="1900" spc="-1" strike="noStrike">
              <a:solidFill>
                <a:srgbClr val="ff6600"/>
              </a:solidFill>
              <a:latin typeface="Arial"/>
            </a:endParaRPr>
          </a:p>
        </p:txBody>
      </p:sp>
      <p:sp>
        <p:nvSpPr>
          <p:cNvPr id="277" name="CustomShape 3"/>
          <p:cNvSpPr/>
          <p:nvPr/>
        </p:nvSpPr>
        <p:spPr>
          <a:xfrm>
            <a:off x="6877080" y="5157720"/>
            <a:ext cx="1441440" cy="719280"/>
          </a:xfrm>
          <a:custGeom>
            <a:avLst/>
            <a:gdLst/>
            <a:ahLst/>
            <a:rect l="0" t="0" r="r" b="b"/>
            <a:pathLst>
              <a:path w="4006" h="2000">
                <a:moveTo>
                  <a:pt x="0" y="0"/>
                </a:moveTo>
                <a:lnTo>
                  <a:pt x="4005" y="0"/>
                </a:lnTo>
                <a:lnTo>
                  <a:pt x="4005" y="1999"/>
                </a:lnTo>
                <a:lnTo>
                  <a:pt x="0" y="1999"/>
                </a:lnTo>
                <a:lnTo>
                  <a:pt x="0" y="0"/>
                </a:lnTo>
                <a:moveTo>
                  <a:pt x="0" y="0"/>
                </a:moveTo>
                <a:lnTo>
                  <a:pt x="4005" y="0"/>
                </a:lnTo>
                <a:lnTo>
                  <a:pt x="3875" y="129"/>
                </a:lnTo>
                <a:lnTo>
                  <a:pt x="129" y="129"/>
                </a:lnTo>
                <a:lnTo>
                  <a:pt x="0" y="0"/>
                </a:lnTo>
                <a:moveTo>
                  <a:pt x="4005" y="0"/>
                </a:moveTo>
                <a:lnTo>
                  <a:pt x="4005" y="1999"/>
                </a:lnTo>
                <a:lnTo>
                  <a:pt x="3875" y="1869"/>
                </a:lnTo>
                <a:lnTo>
                  <a:pt x="3875" y="129"/>
                </a:lnTo>
                <a:lnTo>
                  <a:pt x="4005" y="0"/>
                </a:lnTo>
                <a:moveTo>
                  <a:pt x="4005" y="1999"/>
                </a:moveTo>
                <a:lnTo>
                  <a:pt x="0" y="1999"/>
                </a:lnTo>
                <a:lnTo>
                  <a:pt x="129" y="1869"/>
                </a:lnTo>
                <a:lnTo>
                  <a:pt x="3875" y="1869"/>
                </a:lnTo>
                <a:lnTo>
                  <a:pt x="4005" y="1999"/>
                </a:lnTo>
                <a:moveTo>
                  <a:pt x="0" y="1999"/>
                </a:moveTo>
                <a:lnTo>
                  <a:pt x="0" y="0"/>
                </a:lnTo>
                <a:lnTo>
                  <a:pt x="129" y="129"/>
                </a:lnTo>
                <a:lnTo>
                  <a:pt x="129" y="1869"/>
                </a:lnTo>
                <a:lnTo>
                  <a:pt x="0" y="1999"/>
                </a:lnTo>
              </a:path>
            </a:pathLst>
          </a:custGeom>
          <a:solidFill>
            <a:srgbClr val="cccc00"/>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000000"/>
                </a:solidFill>
                <a:latin typeface="Arial"/>
              </a:rPr>
              <a:t>Consulta IL</a:t>
            </a:r>
            <a:endParaRPr b="0" lang="it-IT" sz="1800" spc="-1" strike="noStrike">
              <a:solidFill>
                <a:srgbClr val="000000"/>
              </a:solidFill>
              <a:latin typeface="Times New Roman"/>
            </a:endParaRPr>
          </a:p>
        </p:txBody>
      </p:sp>
      <p:pic>
        <p:nvPicPr>
          <p:cNvPr id="278" name="" descr=""/>
          <p:cNvPicPr/>
          <p:nvPr/>
        </p:nvPicPr>
        <p:blipFill>
          <a:blip r:embed="rId1"/>
          <a:stretch/>
        </p:blipFill>
        <p:spPr>
          <a:xfrm>
            <a:off x="4356000" y="1413000"/>
            <a:ext cx="4038840" cy="3230280"/>
          </a:xfrm>
          <a:prstGeom prst="rect">
            <a:avLst/>
          </a:prstGeom>
          <a:ln w="0">
            <a:noFill/>
          </a:ln>
        </p:spPr>
      </p:pic>
    </p:spTree>
  </p:cSld>
  <p:transition>
    <p:wedge/>
  </p:transition>
  <p:timing>
    <p:tnLst>
      <p:par>
        <p:cTn id="803" dur="indefinite" restart="never" nodeType="tmRoot">
          <p:childTnLst>
            <p:seq>
              <p:cTn id="804" dur="indefinite" nodeType="mainSeq">
                <p:childTnLst>
                  <p:par>
                    <p:cTn id="805" fill="hold">
                      <p:stCondLst>
                        <p:cond delay="0"/>
                      </p:stCondLst>
                      <p:childTnLst>
                        <p:par>
                          <p:cTn id="806" fill="hold">
                            <p:stCondLst>
                              <p:cond delay="0"/>
                            </p:stCondLst>
                            <p:childTnLst>
                              <p:par>
                                <p:cTn id="807" nodeType="afterEffect" fill="hold" presetClass="entr" presetID="24">
                                  <p:stCondLst>
                                    <p:cond delay="0"/>
                                  </p:stCondLst>
                                  <p:childTnLst>
                                    <p:set>
                                      <p:cBhvr>
                                        <p:cTn id="808" dur="1" fill="hold">
                                          <p:stCondLst>
                                            <p:cond delay="0"/>
                                          </p:stCondLst>
                                        </p:cTn>
                                        <p:tgtEl>
                                          <p:spTgt spid="275"/>
                                        </p:tgtEl>
                                        <p:attrNameLst>
                                          <p:attrName>style.visibility</p:attrName>
                                        </p:attrNameLst>
                                      </p:cBhvr>
                                      <p:to>
                                        <p:strVal val="visible"/>
                                      </p:to>
                                    </p:set>
                                    <p:animEffect filter="circle(in)" transition="in">
                                      <p:cBhvr additive="repl">
                                        <p:cTn id="809" dur="2000"/>
                                        <p:tgtEl>
                                          <p:spTgt spid="275"/>
                                        </p:tgtEl>
                                      </p:cBhvr>
                                    </p:animEffect>
                                  </p:childTnLst>
                                </p:cTn>
                              </p:par>
                            </p:childTnLst>
                          </p:cTn>
                        </p:par>
                      </p:childTnLst>
                    </p:cTn>
                  </p:par>
                  <p:par>
                    <p:cTn id="810" fill="hold">
                      <p:stCondLst>
                        <p:cond delay="indefinite"/>
                      </p:stCondLst>
                      <p:childTnLst>
                        <p:par>
                          <p:cTn id="811" fill="hold">
                            <p:stCondLst>
                              <p:cond delay="0"/>
                            </p:stCondLst>
                            <p:childTnLst>
                              <p:par>
                                <p:cTn id="812" nodeType="clickEffect" fill="hold" presetClass="entr" presetID="1">
                                  <p:stCondLst>
                                    <p:cond delay="0"/>
                                  </p:stCondLst>
                                  <p:childTnLst>
                                    <p:set>
                                      <p:cBhvr>
                                        <p:cTn id="813" dur="1" fill="hold">
                                          <p:stCondLst>
                                            <p:cond delay="0"/>
                                          </p:stCondLst>
                                        </p:cTn>
                                        <p:tgtEl>
                                          <p:spTgt spid="276">
                                            <p:txEl>
                                              <p:pRg st="0" end="0"/>
                                            </p:txEl>
                                          </p:spTgt>
                                        </p:tgtEl>
                                        <p:attrNameLst>
                                          <p:attrName>style.visibility</p:attrName>
                                        </p:attrNameLst>
                                      </p:cBhvr>
                                      <p:to>
                                        <p:strVal val="visible"/>
                                      </p:to>
                                    </p:set>
                                  </p:childTnLst>
                                </p:cTn>
                              </p:par>
                            </p:childTnLst>
                          </p:cTn>
                        </p:par>
                      </p:childTnLst>
                    </p:cTn>
                  </p:par>
                  <p:par>
                    <p:cTn id="814" fill="hold">
                      <p:stCondLst>
                        <p:cond delay="indefinite"/>
                      </p:stCondLst>
                      <p:childTnLst>
                        <p:par>
                          <p:cTn id="815" fill="hold">
                            <p:stCondLst>
                              <p:cond delay="0"/>
                            </p:stCondLst>
                            <p:childTnLst>
                              <p:par>
                                <p:cTn id="816" nodeType="clickEffect" fill="hold" presetClass="entr" presetID="1">
                                  <p:stCondLst>
                                    <p:cond delay="0"/>
                                  </p:stCondLst>
                                  <p:childTnLst>
                                    <p:set>
                                      <p:cBhvr>
                                        <p:cTn id="817" dur="1" fill="hold">
                                          <p:stCondLst>
                                            <p:cond delay="0"/>
                                          </p:stCondLst>
                                        </p:cTn>
                                        <p:tgtEl>
                                          <p:spTgt spid="276">
                                            <p:txEl>
                                              <p:pRg st="1" end="1"/>
                                            </p:txEl>
                                          </p:spTgt>
                                        </p:tgtEl>
                                        <p:attrNameLst>
                                          <p:attrName>style.visibility</p:attrName>
                                        </p:attrNameLst>
                                      </p:cBhvr>
                                      <p:to>
                                        <p:strVal val="visible"/>
                                      </p:to>
                                    </p:set>
                                  </p:childTnLst>
                                </p:cTn>
                              </p:par>
                              <p:par>
                                <p:cTn id="818" nodeType="withEffect" fill="hold" presetClass="entr" presetID="1">
                                  <p:stCondLst>
                                    <p:cond delay="0"/>
                                  </p:stCondLst>
                                  <p:childTnLst>
                                    <p:set>
                                      <p:cBhvr>
                                        <p:cTn id="819" dur="1" fill="hold">
                                          <p:stCondLst>
                                            <p:cond delay="0"/>
                                          </p:stCondLst>
                                        </p:cTn>
                                        <p:tgtEl>
                                          <p:spTgt spid="276">
                                            <p:txEl>
                                              <p:pRg st="2" end="2"/>
                                            </p:txEl>
                                          </p:spTgt>
                                        </p:tgtEl>
                                        <p:attrNameLst>
                                          <p:attrName>style.visibility</p:attrName>
                                        </p:attrNameLst>
                                      </p:cBhvr>
                                      <p:to>
                                        <p:strVal val="visible"/>
                                      </p:to>
                                    </p:set>
                                  </p:childTnLst>
                                </p:cTn>
                              </p:par>
                              <p:par>
                                <p:cTn id="820" nodeType="withEffect" fill="hold" presetClass="entr" presetID="1">
                                  <p:stCondLst>
                                    <p:cond delay="0"/>
                                  </p:stCondLst>
                                  <p:childTnLst>
                                    <p:set>
                                      <p:cBhvr>
                                        <p:cTn id="821" dur="1" fill="hold">
                                          <p:stCondLst>
                                            <p:cond delay="0"/>
                                          </p:stCondLst>
                                        </p:cTn>
                                        <p:tgtEl>
                                          <p:spTgt spid="276">
                                            <p:txEl>
                                              <p:pRg st="3" end="3"/>
                                            </p:txEl>
                                          </p:spTgt>
                                        </p:tgtEl>
                                        <p:attrNameLst>
                                          <p:attrName>style.visibility</p:attrName>
                                        </p:attrNameLst>
                                      </p:cBhvr>
                                      <p:to>
                                        <p:strVal val="visible"/>
                                      </p:to>
                                    </p:set>
                                  </p:childTnLst>
                                </p:cTn>
                              </p:par>
                              <p:par>
                                <p:cTn id="822" nodeType="withEffect" fill="hold" presetClass="entr" presetID="1">
                                  <p:stCondLst>
                                    <p:cond delay="0"/>
                                  </p:stCondLst>
                                  <p:childTnLst>
                                    <p:set>
                                      <p:cBhvr>
                                        <p:cTn id="823" dur="1" fill="hold">
                                          <p:stCondLst>
                                            <p:cond delay="0"/>
                                          </p:stCondLst>
                                        </p:cTn>
                                        <p:tgtEl>
                                          <p:spTgt spid="276">
                                            <p:txEl>
                                              <p:pRg st="4" end="4"/>
                                            </p:txEl>
                                          </p:spTgt>
                                        </p:tgtEl>
                                        <p:attrNameLst>
                                          <p:attrName>style.visibility</p:attrName>
                                        </p:attrNameLst>
                                      </p:cBhvr>
                                      <p:to>
                                        <p:strVal val="visible"/>
                                      </p:to>
                                    </p:set>
                                  </p:childTnLst>
                                </p:cTn>
                              </p:par>
                              <p:par>
                                <p:cTn id="824" nodeType="withEffect" fill="hold" presetClass="entr" presetID="1">
                                  <p:stCondLst>
                                    <p:cond delay="0"/>
                                  </p:stCondLst>
                                  <p:childTnLst>
                                    <p:set>
                                      <p:cBhvr>
                                        <p:cTn id="825" dur="1" fill="hold">
                                          <p:stCondLst>
                                            <p:cond delay="0"/>
                                          </p:stCondLst>
                                        </p:cTn>
                                        <p:tgtEl>
                                          <p:spTgt spid="276">
                                            <p:txEl>
                                              <p:pRg st="5" end="5"/>
                                            </p:txEl>
                                          </p:spTgt>
                                        </p:tgtEl>
                                        <p:attrNameLst>
                                          <p:attrName>style.visibility</p:attrName>
                                        </p:attrNameLst>
                                      </p:cBhvr>
                                      <p:to>
                                        <p:strVal val="visible"/>
                                      </p:to>
                                    </p:set>
                                  </p:childTnLst>
                                </p:cTn>
                              </p:par>
                            </p:childTnLst>
                          </p:cTn>
                        </p:par>
                      </p:childTnLst>
                    </p:cTn>
                  </p:par>
                  <p:par>
                    <p:cTn id="826" fill="hold">
                      <p:stCondLst>
                        <p:cond delay="indefinite"/>
                      </p:stCondLst>
                      <p:childTnLst>
                        <p:par>
                          <p:cTn id="827" fill="hold">
                            <p:stCondLst>
                              <p:cond delay="0"/>
                            </p:stCondLst>
                            <p:childTnLst>
                              <p:par>
                                <p:cTn id="828" nodeType="clickEffect" fill="hold" presetClass="entr" presetID="1">
                                  <p:stCondLst>
                                    <p:cond delay="0"/>
                                  </p:stCondLst>
                                  <p:childTnLst>
                                    <p:set>
                                      <p:cBhvr>
                                        <p:cTn id="829" dur="1" fill="hold">
                                          <p:stCondLst>
                                            <p:cond delay="0"/>
                                          </p:stCondLst>
                                        </p:cTn>
                                        <p:tgtEl>
                                          <p:spTgt spid="276">
                                            <p:txEl>
                                              <p:pRg st="7" end="7"/>
                                            </p:txEl>
                                          </p:spTgt>
                                        </p:tgtEl>
                                        <p:attrNameLst>
                                          <p:attrName>style.visibility</p:attrName>
                                        </p:attrNameLst>
                                      </p:cBhvr>
                                      <p:to>
                                        <p:strVal val="visible"/>
                                      </p:to>
                                    </p:set>
                                  </p:childTnLst>
                                </p:cTn>
                              </p:par>
                              <p:par>
                                <p:cTn id="830" nodeType="withEffect" fill="hold" presetClass="entr" presetID="1">
                                  <p:stCondLst>
                                    <p:cond delay="0"/>
                                  </p:stCondLst>
                                  <p:childTnLst>
                                    <p:set>
                                      <p:cBhvr>
                                        <p:cTn id="831" dur="1" fill="hold">
                                          <p:stCondLst>
                                            <p:cond delay="0"/>
                                          </p:stCondLst>
                                        </p:cTn>
                                        <p:tgtEl>
                                          <p:spTgt spid="276">
                                            <p:txEl>
                                              <p:pRg st="8" end="8"/>
                                            </p:txEl>
                                          </p:spTgt>
                                        </p:tgtEl>
                                        <p:attrNameLst>
                                          <p:attrName>style.visibility</p:attrName>
                                        </p:attrNameLst>
                                      </p:cBhvr>
                                      <p:to>
                                        <p:strVal val="visible"/>
                                      </p:to>
                                    </p:set>
                                  </p:childTnLst>
                                </p:cTn>
                              </p:par>
                              <p:par>
                                <p:cTn id="832" nodeType="withEffect" fill="hold" presetClass="entr" presetID="1">
                                  <p:stCondLst>
                                    <p:cond delay="0"/>
                                  </p:stCondLst>
                                  <p:childTnLst>
                                    <p:set>
                                      <p:cBhvr>
                                        <p:cTn id="833" dur="1" fill="hold">
                                          <p:stCondLst>
                                            <p:cond delay="0"/>
                                          </p:stCondLst>
                                        </p:cTn>
                                        <p:tgtEl>
                                          <p:spTgt spid="276">
                                            <p:txEl>
                                              <p:pRg st="9" end="9"/>
                                            </p:txEl>
                                          </p:spTgt>
                                        </p:tgtEl>
                                        <p:attrNameLst>
                                          <p:attrName>style.visibility</p:attrName>
                                        </p:attrNameLst>
                                      </p:cBhvr>
                                      <p:to>
                                        <p:strVal val="visible"/>
                                      </p:to>
                                    </p:set>
                                  </p:childTnLst>
                                </p:cTn>
                              </p:par>
                              <p:par>
                                <p:cTn id="834" nodeType="withEffect" fill="hold" presetClass="entr" presetID="1">
                                  <p:stCondLst>
                                    <p:cond delay="0"/>
                                  </p:stCondLst>
                                  <p:childTnLst>
                                    <p:set>
                                      <p:cBhvr>
                                        <p:cTn id="835" dur="1" fill="hold">
                                          <p:stCondLst>
                                            <p:cond delay="0"/>
                                          </p:stCondLst>
                                        </p:cTn>
                                        <p:tgtEl>
                                          <p:spTgt spid="276">
                                            <p:txEl>
                                              <p:pRg st="10" end="10"/>
                                            </p:txEl>
                                          </p:spTgt>
                                        </p:tgtEl>
                                        <p:attrNameLst>
                                          <p:attrName>style.visibility</p:attrName>
                                        </p:attrNameLst>
                                      </p:cBhvr>
                                      <p:to>
                                        <p:strVal val="visible"/>
                                      </p:to>
                                    </p:set>
                                  </p:childTnLst>
                                </p:cTn>
                              </p:par>
                              <p:par>
                                <p:cTn id="836" nodeType="withEffect" fill="hold" presetClass="entr" presetID="1">
                                  <p:stCondLst>
                                    <p:cond delay="0"/>
                                  </p:stCondLst>
                                  <p:childTnLst>
                                    <p:set>
                                      <p:cBhvr>
                                        <p:cTn id="837" dur="1" fill="hold">
                                          <p:stCondLst>
                                            <p:cond delay="0"/>
                                          </p:stCondLst>
                                        </p:cTn>
                                        <p:tgtEl>
                                          <p:spTgt spid="276">
                                            <p:txEl>
                                              <p:pRg st="11" end="11"/>
                                            </p:txEl>
                                          </p:spTgt>
                                        </p:tgtEl>
                                        <p:attrNameLst>
                                          <p:attrName>style.visibility</p:attrName>
                                        </p:attrNameLst>
                                      </p:cBhvr>
                                      <p:to>
                                        <p:strVal val="visible"/>
                                      </p:to>
                                    </p:set>
                                  </p:childTnLst>
                                </p:cTn>
                              </p:par>
                              <p:par>
                                <p:cTn id="838" nodeType="withEffect" fill="hold" presetClass="entr" presetID="1">
                                  <p:stCondLst>
                                    <p:cond delay="0"/>
                                  </p:stCondLst>
                                  <p:childTnLst>
                                    <p:set>
                                      <p:cBhvr>
                                        <p:cTn id="839" dur="1" fill="hold">
                                          <p:stCondLst>
                                            <p:cond delay="0"/>
                                          </p:stCondLst>
                                        </p:cTn>
                                        <p:tgtEl>
                                          <p:spTgt spid="276">
                                            <p:txEl>
                                              <p:pRg st="12" end="12"/>
                                            </p:txEl>
                                          </p:spTgt>
                                        </p:tgtEl>
                                        <p:attrNameLst>
                                          <p:attrName>style.visibility</p:attrName>
                                        </p:attrNameLst>
                                      </p:cBhvr>
                                      <p:to>
                                        <p:strVal val="visible"/>
                                      </p:to>
                                    </p:set>
                                  </p:childTnLst>
                                </p:cTn>
                              </p:par>
                            </p:childTnLst>
                          </p:cTn>
                        </p:par>
                      </p:childTnLst>
                    </p:cTn>
                  </p:par>
                  <p:par>
                    <p:cTn id="840" fill="hold">
                      <p:stCondLst>
                        <p:cond delay="indefinite"/>
                      </p:stCondLst>
                      <p:childTnLst>
                        <p:par>
                          <p:cTn id="841" fill="hold">
                            <p:stCondLst>
                              <p:cond delay="0"/>
                            </p:stCondLst>
                            <p:childTnLst>
                              <p:par>
                                <p:cTn id="842" nodeType="clickEffect" fill="hold" presetClass="entr" presetID="1">
                                  <p:stCondLst>
                                    <p:cond delay="0"/>
                                  </p:stCondLst>
                                  <p:childTnLst>
                                    <p:set>
                                      <p:cBhvr>
                                        <p:cTn id="843"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9"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Nomen. </a:t>
            </a:r>
            <a:r>
              <a:rPr b="0" lang="it-IT" sz="3900" spc="-1" strike="noStrike">
                <a:solidFill>
                  <a:srgbClr val="330066"/>
                </a:solidFill>
                <a:latin typeface="Arial"/>
              </a:rPr>
              <a:t>Dizionario della lingua latina</a:t>
            </a:r>
            <a:r>
              <a:rPr b="1" lang="it-IT" sz="3900" spc="-1" strike="noStrike">
                <a:solidFill>
                  <a:srgbClr val="330066"/>
                </a:solidFill>
                <a:latin typeface="Arial"/>
              </a:rPr>
              <a:t> </a:t>
            </a:r>
            <a:endParaRPr b="1" lang="it-IT" sz="3900" spc="-1" strike="noStrike">
              <a:solidFill>
                <a:srgbClr val="330066"/>
              </a:solidFill>
              <a:latin typeface="Arial"/>
            </a:endParaRPr>
          </a:p>
        </p:txBody>
      </p:sp>
      <p:pic>
        <p:nvPicPr>
          <p:cNvPr id="280" name="" descr=""/>
          <p:cNvPicPr/>
          <p:nvPr/>
        </p:nvPicPr>
        <p:blipFill>
          <a:blip r:embed="rId1"/>
          <a:stretch/>
        </p:blipFill>
        <p:spPr>
          <a:xfrm>
            <a:off x="6161040" y="2239920"/>
            <a:ext cx="2506680" cy="3111480"/>
          </a:xfrm>
          <a:prstGeom prst="rect">
            <a:avLst/>
          </a:prstGeom>
          <a:ln w="0">
            <a:noFill/>
          </a:ln>
        </p:spPr>
      </p:pic>
      <p:sp>
        <p:nvSpPr>
          <p:cNvPr id="281" name="CustomShape 2"/>
          <p:cNvSpPr/>
          <p:nvPr/>
        </p:nvSpPr>
        <p:spPr>
          <a:xfrm>
            <a:off x="468360" y="1557360"/>
            <a:ext cx="5410080" cy="4789440"/>
          </a:xfrm>
          <a:prstGeom prst="rect">
            <a:avLst/>
          </a:prstGeom>
          <a:noFill/>
          <a:ln w="0">
            <a:noFill/>
          </a:ln>
        </p:spPr>
        <p:style>
          <a:lnRef idx="0"/>
          <a:fillRef idx="0"/>
          <a:effectRef idx="0"/>
          <a:fontRef idx="minor"/>
        </p:style>
        <p:txBody>
          <a:bodyPr lIns="90000" rIns="90000" tIns="46800" bIns="46800">
            <a:normAutofit fontScale="91000"/>
          </a:bodyPr>
          <a:p>
            <a:pPr marL="342720" indent="-342720">
              <a:lnSpc>
                <a:spcPct val="90000"/>
              </a:lnSpc>
              <a:spcBef>
                <a:spcPts val="69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008080"/>
                </a:solidFill>
                <a:latin typeface="Arial"/>
                <a:ea typeface="Arial"/>
              </a:rPr>
              <a:t>Caratteristiche e funzioni principali</a:t>
            </a:r>
            <a:endParaRPr b="0" lang="it-IT" sz="2800" spc="-1" strike="noStrike">
              <a:solidFill>
                <a:srgbClr val="000000"/>
              </a:solidFill>
              <a:latin typeface="Times New Roman"/>
            </a:endParaRPr>
          </a:p>
          <a:p>
            <a:pPr marL="342720" indent="-342720">
              <a:lnSpc>
                <a:spcPct val="90000"/>
              </a:lnSpc>
              <a:spcBef>
                <a:spcPts val="697"/>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008080"/>
                </a:solidFill>
                <a:latin typeface="Arial"/>
                <a:ea typeface="Arial"/>
              </a:rPr>
              <a:t>Parte italiano/latino</a:t>
            </a:r>
            <a:endParaRPr b="0" lang="it-IT" sz="2800" spc="-1" strike="noStrike">
              <a:solidFill>
                <a:srgbClr val="000000"/>
              </a:solidFill>
              <a:latin typeface="Times New Roman"/>
            </a:endParaRPr>
          </a:p>
          <a:p>
            <a:pPr marL="342720" indent="-342720">
              <a:lnSpc>
                <a:spcPct val="90000"/>
              </a:lnSpc>
              <a:spcBef>
                <a:spcPts val="697"/>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008080"/>
                </a:solidFill>
                <a:latin typeface="Arial"/>
                <a:ea typeface="Arial"/>
              </a:rPr>
              <a:t>Traduzione assistita</a:t>
            </a:r>
            <a:endParaRPr b="0" lang="it-IT" sz="2800" spc="-1" strike="noStrike">
              <a:solidFill>
                <a:srgbClr val="000000"/>
              </a:solidFill>
              <a:latin typeface="Times New Roman"/>
            </a:endParaRPr>
          </a:p>
          <a:p>
            <a:pPr marL="342720" indent="-342720">
              <a:lnSpc>
                <a:spcPct val="90000"/>
              </a:lnSpc>
              <a:spcBef>
                <a:spcPts val="697"/>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008080"/>
                </a:solidFill>
                <a:latin typeface="Arial"/>
                <a:ea typeface="Arial"/>
              </a:rPr>
              <a:t>Ricerca di frasi analoghe per struttura o lessico</a:t>
            </a:r>
            <a:endParaRPr b="0" lang="it-IT" sz="2800" spc="-1" strike="noStrike">
              <a:solidFill>
                <a:srgbClr val="000000"/>
              </a:solidFill>
              <a:latin typeface="Times New Roman"/>
            </a:endParaRPr>
          </a:p>
          <a:p>
            <a:pPr marL="342720" indent="-342720">
              <a:lnSpc>
                <a:spcPct val="90000"/>
              </a:lnSpc>
              <a:spcBef>
                <a:spcPts val="697"/>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008080"/>
                </a:solidFill>
                <a:latin typeface="Arial"/>
                <a:ea typeface="Arial"/>
              </a:rPr>
              <a:t>Appendici e sezioni speciali:</a:t>
            </a:r>
            <a:endParaRPr b="0" lang="it-IT" sz="2800" spc="-1" strike="noStrike">
              <a:solidFill>
                <a:srgbClr val="000000"/>
              </a:solidFill>
              <a:latin typeface="Times New Roman"/>
            </a:endParaRPr>
          </a:p>
          <a:p>
            <a:pPr lvl="1" marL="742680" indent="-285480">
              <a:lnSpc>
                <a:spcPct val="90000"/>
              </a:lnSpc>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ea typeface="Arial"/>
              </a:rPr>
              <a:t>pesi e misure, istituzioni pubbliche, terminologia militare, terminologia nautica, ecc</a:t>
            </a:r>
            <a:endParaRPr b="0" lang="it-IT" sz="2400" spc="-1" strike="noStrike">
              <a:solidFill>
                <a:srgbClr val="000000"/>
              </a:solidFill>
              <a:latin typeface="Times New Roman"/>
            </a:endParaRPr>
          </a:p>
          <a:p>
            <a:pPr lvl="1" marL="742680" indent="-285480">
              <a:lnSpc>
                <a:spcPct val="90000"/>
              </a:lnSpc>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ea typeface="Arial"/>
              </a:rPr>
              <a:t>Schede lessicali (3.000)</a:t>
            </a:r>
            <a:endParaRPr b="0" lang="it-IT" sz="2400" spc="-1" strike="noStrike">
              <a:solidFill>
                <a:srgbClr val="000000"/>
              </a:solidFill>
              <a:latin typeface="Times New Roman"/>
            </a:endParaRPr>
          </a:p>
          <a:p>
            <a:pPr lvl="1" marL="742680" indent="-285480">
              <a:lnSpc>
                <a:spcPct val="90000"/>
              </a:lnSpc>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ea typeface="Arial"/>
              </a:rPr>
              <a:t>Cartografia storica</a:t>
            </a:r>
            <a:endParaRPr b="0" lang="it-IT" sz="2400" spc="-1" strike="noStrike">
              <a:solidFill>
                <a:srgbClr val="000000"/>
              </a:solidFill>
              <a:latin typeface="Times New Roman"/>
            </a:endParaRPr>
          </a:p>
          <a:p>
            <a:pPr marL="342720" indent="-342720">
              <a:lnSpc>
                <a:spcPct val="90000"/>
              </a:lnSpc>
              <a:spcBef>
                <a:spcPts val="69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400" spc="-1" strike="noStrike">
              <a:solidFill>
                <a:srgbClr val="000000"/>
              </a:solidFill>
              <a:latin typeface="Times New Roman"/>
            </a:endParaRPr>
          </a:p>
          <a:p>
            <a:pPr marL="342720" indent="-342720">
              <a:lnSpc>
                <a:spcPct val="90000"/>
              </a:lnSpc>
              <a:spcBef>
                <a:spcPts val="69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400" spc="-1" strike="noStrike">
              <a:solidFill>
                <a:srgbClr val="000000"/>
              </a:solidFill>
              <a:latin typeface="Times New Roman"/>
            </a:endParaRPr>
          </a:p>
        </p:txBody>
      </p:sp>
      <p:sp>
        <p:nvSpPr>
          <p:cNvPr id="282" name="CustomShape 3"/>
          <p:cNvSpPr/>
          <p:nvPr/>
        </p:nvSpPr>
        <p:spPr>
          <a:xfrm>
            <a:off x="6588000" y="5805360"/>
            <a:ext cx="1441440" cy="719280"/>
          </a:xfrm>
          <a:custGeom>
            <a:avLst/>
            <a:gdLst/>
            <a:ahLst/>
            <a:rect l="0" t="0" r="r" b="b"/>
            <a:pathLst>
              <a:path w="4006" h="2000">
                <a:moveTo>
                  <a:pt x="0" y="0"/>
                </a:moveTo>
                <a:lnTo>
                  <a:pt x="4005" y="0"/>
                </a:lnTo>
                <a:lnTo>
                  <a:pt x="4005" y="1999"/>
                </a:lnTo>
                <a:lnTo>
                  <a:pt x="0" y="1999"/>
                </a:lnTo>
                <a:lnTo>
                  <a:pt x="0" y="0"/>
                </a:lnTo>
                <a:moveTo>
                  <a:pt x="0" y="0"/>
                </a:moveTo>
                <a:lnTo>
                  <a:pt x="4005" y="0"/>
                </a:lnTo>
                <a:lnTo>
                  <a:pt x="3875" y="129"/>
                </a:lnTo>
                <a:lnTo>
                  <a:pt x="129" y="129"/>
                </a:lnTo>
                <a:lnTo>
                  <a:pt x="0" y="0"/>
                </a:lnTo>
                <a:moveTo>
                  <a:pt x="4005" y="0"/>
                </a:moveTo>
                <a:lnTo>
                  <a:pt x="4005" y="1999"/>
                </a:lnTo>
                <a:lnTo>
                  <a:pt x="3875" y="1869"/>
                </a:lnTo>
                <a:lnTo>
                  <a:pt x="3875" y="129"/>
                </a:lnTo>
                <a:lnTo>
                  <a:pt x="4005" y="0"/>
                </a:lnTo>
                <a:moveTo>
                  <a:pt x="4005" y="1999"/>
                </a:moveTo>
                <a:lnTo>
                  <a:pt x="0" y="1999"/>
                </a:lnTo>
                <a:lnTo>
                  <a:pt x="129" y="1869"/>
                </a:lnTo>
                <a:lnTo>
                  <a:pt x="3875" y="1869"/>
                </a:lnTo>
                <a:lnTo>
                  <a:pt x="4005" y="1999"/>
                </a:lnTo>
                <a:moveTo>
                  <a:pt x="0" y="1999"/>
                </a:moveTo>
                <a:lnTo>
                  <a:pt x="0" y="0"/>
                </a:lnTo>
                <a:lnTo>
                  <a:pt x="129" y="129"/>
                </a:lnTo>
                <a:lnTo>
                  <a:pt x="129" y="1869"/>
                </a:lnTo>
                <a:lnTo>
                  <a:pt x="0" y="1999"/>
                </a:lnTo>
              </a:path>
            </a:pathLst>
          </a:custGeom>
          <a:solidFill>
            <a:srgbClr val="cccc00"/>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000000"/>
                </a:solidFill>
                <a:latin typeface="Arial"/>
              </a:rPr>
              <a:t>Consulta </a:t>
            </a:r>
            <a:br/>
            <a:r>
              <a:rPr b="0" lang="it-IT" sz="1800" spc="-1" strike="noStrike">
                <a:solidFill>
                  <a:srgbClr val="000000"/>
                </a:solidFill>
                <a:latin typeface="Arial"/>
              </a:rPr>
              <a:t>Nomen</a:t>
            </a:r>
            <a:endParaRPr b="0" lang="it-IT" sz="1800" spc="-1" strike="noStrike">
              <a:solidFill>
                <a:srgbClr val="000000"/>
              </a:solidFill>
              <a:latin typeface="Times New Roman"/>
            </a:endParaRPr>
          </a:p>
        </p:txBody>
      </p:sp>
    </p:spTree>
  </p:cSld>
  <p:transition>
    <p:wedge/>
  </p:transition>
  <p:timing>
    <p:tnLst>
      <p:par>
        <p:cTn id="844" dur="indefinite" restart="never" nodeType="tmRoot">
          <p:childTnLst>
            <p:seq>
              <p:cTn id="845" dur="indefinite" nodeType="mainSeq">
                <p:childTnLst>
                  <p:par>
                    <p:cTn id="846" fill="hold">
                      <p:stCondLst>
                        <p:cond delay="0"/>
                      </p:stCondLst>
                      <p:childTnLst>
                        <p:par>
                          <p:cTn id="847" fill="hold">
                            <p:stCondLst>
                              <p:cond delay="0"/>
                            </p:stCondLst>
                            <p:childTnLst>
                              <p:par>
                                <p:cTn id="848" nodeType="afterEffect" fill="hold" presetClass="entr" presetID="24">
                                  <p:stCondLst>
                                    <p:cond delay="0"/>
                                  </p:stCondLst>
                                  <p:childTnLst>
                                    <p:set>
                                      <p:cBhvr>
                                        <p:cTn id="849" dur="1" fill="hold">
                                          <p:stCondLst>
                                            <p:cond delay="0"/>
                                          </p:stCondLst>
                                        </p:cTn>
                                        <p:tgtEl>
                                          <p:spTgt spid="279"/>
                                        </p:tgtEl>
                                        <p:attrNameLst>
                                          <p:attrName>style.visibility</p:attrName>
                                        </p:attrNameLst>
                                      </p:cBhvr>
                                      <p:to>
                                        <p:strVal val="visible"/>
                                      </p:to>
                                    </p:set>
                                    <p:anim calcmode="lin" valueType="num">
                                      <p:cBhvr additive="repl">
                                        <p:cTn id="850" dur="500" fill="hold"/>
                                        <p:tgtEl>
                                          <p:spTgt spid="279"/>
                                        </p:tgtEl>
                                        <p:attrNameLst>
                                          <p:attrName>ppt_w</p:attrName>
                                        </p:attrNameLst>
                                      </p:cBhvr>
                                      <p:tavLst>
                                        <p:tav tm="0">
                                          <p:val>
                                            <p:strVal val="0"/>
                                          </p:val>
                                        </p:tav>
                                        <p:tav tm="100000">
                                          <p:val>
                                            <p:strVal val="#ppt_w"/>
                                          </p:val>
                                        </p:tav>
                                      </p:tavLst>
                                    </p:anim>
                                    <p:anim calcmode="lin" valueType="num">
                                      <p:cBhvr additive="repl">
                                        <p:cTn id="851" dur="500" fill="hold"/>
                                        <p:tgtEl>
                                          <p:spTgt spid="279"/>
                                        </p:tgtEl>
                                        <p:attrNameLst>
                                          <p:attrName>ppt_h</p:attrName>
                                        </p:attrNameLst>
                                      </p:cBhvr>
                                      <p:tavLst>
                                        <p:tav tm="0">
                                          <p:val>
                                            <p:strVal val="0"/>
                                          </p:val>
                                        </p:tav>
                                        <p:tav tm="100000">
                                          <p:val>
                                            <p:strVal val="#ppt_h"/>
                                          </p:val>
                                        </p:tav>
                                      </p:tavLst>
                                    </p:anim>
                                    <p:animEffect filter="fade" transition="in">
                                      <p:cBhvr additive="repl">
                                        <p:cTn id="852" dur="500"/>
                                        <p:tgtEl>
                                          <p:spTgt spid="279"/>
                                        </p:tgtEl>
                                      </p:cBhvr>
                                    </p:animEffect>
                                  </p:childTnLst>
                                </p:cTn>
                              </p:par>
                            </p:childTnLst>
                          </p:cTn>
                        </p:par>
                      </p:childTnLst>
                    </p:cTn>
                  </p:par>
                  <p:par>
                    <p:cTn id="853" fill="hold">
                      <p:stCondLst>
                        <p:cond delay="indefinite"/>
                      </p:stCondLst>
                      <p:childTnLst>
                        <p:par>
                          <p:cTn id="854" fill="hold">
                            <p:stCondLst>
                              <p:cond delay="0"/>
                            </p:stCondLst>
                            <p:childTnLst>
                              <p:par>
                                <p:cTn id="855" nodeType="clickEffect" fill="hold" presetClass="entr" presetID="1">
                                  <p:stCondLst>
                                    <p:cond delay="0"/>
                                  </p:stCondLst>
                                  <p:childTnLst>
                                    <p:set>
                                      <p:cBhvr>
                                        <p:cTn id="856"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ea typeface="SimSun"/>
              </a:rPr>
              <a:t>Il vocabolario di latino di Mabilia Mastandrea</a:t>
            </a:r>
            <a:endParaRPr b="1" lang="it-IT" sz="3900" spc="-1" strike="noStrike">
              <a:solidFill>
                <a:srgbClr val="330066"/>
              </a:solidFill>
              <a:latin typeface="Arial"/>
            </a:endParaRPr>
          </a:p>
        </p:txBody>
      </p:sp>
      <p:sp>
        <p:nvSpPr>
          <p:cNvPr id="284" name="TextShape 2"/>
          <p:cNvSpPr txBox="1"/>
          <p:nvPr/>
        </p:nvSpPr>
        <p:spPr>
          <a:xfrm>
            <a:off x="457200" y="1889280"/>
            <a:ext cx="8229600" cy="3922560"/>
          </a:xfrm>
          <a:prstGeom prst="rect">
            <a:avLst/>
          </a:prstGeom>
          <a:noFill/>
          <a:ln w="0">
            <a:noFill/>
          </a:ln>
        </p:spPr>
        <p:txBody>
          <a:bodyPr lIns="90000" rIns="90000" tIns="46800" bIns="46800">
            <a:normAutofit fontScale="94000"/>
          </a:bodyPr>
          <a:p>
            <a:pPr marL="342720" indent="-342720">
              <a:lnSpc>
                <a:spcPct val="9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Funzioni molto meno sofisticate e più limitate, ma comunque utile ai principianti </a:t>
            </a:r>
            <a:endParaRPr b="0" lang="it-IT" sz="2000" spc="-1" strike="noStrike">
              <a:solidFill>
                <a:srgbClr val="008080"/>
              </a:solidFill>
              <a:latin typeface="Arial"/>
            </a:endParaRPr>
          </a:p>
          <a:p>
            <a:pPr marL="342720" indent="-342720">
              <a:lnSpc>
                <a:spcPct val="9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008080"/>
              </a:solidFill>
              <a:latin typeface="Arial"/>
            </a:endParaRPr>
          </a:p>
          <a:p>
            <a:pPr marL="342720" indent="-342720">
              <a:lnSpc>
                <a:spcPct val="9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Dizionario elettronico bilingue, chiaro e semplice da utilizzare, molto utile agli studenti che sono alle prime armi (sia col latino che col computer), e che non necessitano ancora di un dizionario completo. </a:t>
            </a:r>
            <a:endParaRPr b="0" lang="it-IT" sz="2000" spc="-1" strike="noStrike">
              <a:solidFill>
                <a:srgbClr val="008080"/>
              </a:solidFill>
              <a:latin typeface="Arial"/>
            </a:endParaRPr>
          </a:p>
          <a:p>
            <a:pPr marL="342720" indent="-342720">
              <a:lnSpc>
                <a:spcPct val="9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008080"/>
              </a:solidFill>
              <a:latin typeface="Arial"/>
            </a:endParaRPr>
          </a:p>
          <a:p>
            <a:pPr marL="342720" indent="-342720">
              <a:lnSpc>
                <a:spcPct val="9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Il dizionario comprende ben 25.000 voci e 53.000 accezioni nella parte latino/italiano, e 12.000 voci e 12.500 accezioni nella parte italiano/latino. </a:t>
            </a:r>
            <a:endParaRPr b="0" lang="it-IT" sz="2000" spc="-1" strike="noStrike">
              <a:solidFill>
                <a:srgbClr val="008080"/>
              </a:solidFill>
              <a:latin typeface="Arial"/>
            </a:endParaRPr>
          </a:p>
          <a:p>
            <a:pPr marL="342720" indent="-342720">
              <a:lnSpc>
                <a:spcPct val="9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008080"/>
              </a:solidFill>
              <a:latin typeface="Arial"/>
            </a:endParaRPr>
          </a:p>
          <a:p>
            <a:pPr marL="342720" indent="-342720">
              <a:lnSpc>
                <a:spcPct val="9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Le principali funzioni di interrogazione e di ricerca sono simili a quelle descritte per il dizionario IL.</a:t>
            </a:r>
            <a:endParaRPr b="0" lang="it-IT" sz="2000" spc="-1" strike="noStrike">
              <a:solidFill>
                <a:srgbClr val="008080"/>
              </a:solidFill>
              <a:latin typeface="Arial"/>
            </a:endParaRPr>
          </a:p>
        </p:txBody>
      </p:sp>
    </p:spTree>
  </p:cSld>
  <p:transition>
    <p:wedge/>
  </p:transition>
  <p:timing>
    <p:tnLst>
      <p:par>
        <p:cTn id="857" dur="indefinite" restart="never" nodeType="tmRoot">
          <p:childTnLst>
            <p:seq>
              <p:cTn id="858" dur="indefinite" nodeType="mainSeq">
                <p:childTnLst>
                  <p:par>
                    <p:cTn id="859" fill="hold">
                      <p:stCondLst>
                        <p:cond delay="0"/>
                      </p:stCondLst>
                      <p:childTnLst>
                        <p:par>
                          <p:cTn id="860" fill="hold">
                            <p:stCondLst>
                              <p:cond delay="0"/>
                            </p:stCondLst>
                            <p:childTnLst>
                              <p:par>
                                <p:cTn id="861" nodeType="afterEffect" fill="hold" presetClass="entr" presetID="24">
                                  <p:stCondLst>
                                    <p:cond delay="0"/>
                                  </p:stCondLst>
                                  <p:childTnLst>
                                    <p:set>
                                      <p:cBhvr>
                                        <p:cTn id="862" dur="1" fill="hold">
                                          <p:stCondLst>
                                            <p:cond delay="0"/>
                                          </p:stCondLst>
                                        </p:cTn>
                                        <p:tgtEl>
                                          <p:spTgt spid="283"/>
                                        </p:tgtEl>
                                        <p:attrNameLst>
                                          <p:attrName>style.visibility</p:attrName>
                                        </p:attrNameLst>
                                      </p:cBhvr>
                                      <p:to>
                                        <p:strVal val="visible"/>
                                      </p:to>
                                    </p:set>
                                    <p:animEffect filter="wipe(down)" transition="in">
                                      <p:cBhvr additive="repl">
                                        <p:cTn id="863" dur="500"/>
                                        <p:tgtEl>
                                          <p:spTgt spid="283"/>
                                        </p:tgtEl>
                                      </p:cBhvr>
                                    </p:animEffect>
                                  </p:childTnLst>
                                </p:cTn>
                              </p:par>
                            </p:childTnLst>
                          </p:cTn>
                        </p:par>
                      </p:childTnLst>
                    </p:cTn>
                  </p:par>
                  <p:par>
                    <p:cTn id="864" fill="hold">
                      <p:stCondLst>
                        <p:cond delay="indefinite"/>
                      </p:stCondLst>
                      <p:childTnLst>
                        <p:par>
                          <p:cTn id="865" fill="hold">
                            <p:stCondLst>
                              <p:cond delay="0"/>
                            </p:stCondLst>
                            <p:childTnLst>
                              <p:par>
                                <p:cTn id="866" nodeType="clickEffect" fill="hold" presetClass="entr" presetID="1">
                                  <p:stCondLst>
                                    <p:cond delay="0"/>
                                  </p:stCondLst>
                                  <p:childTnLst>
                                    <p:set>
                                      <p:cBhvr>
                                        <p:cTn id="867" dur="1" fill="hold">
                                          <p:stCondLst>
                                            <p:cond delay="0"/>
                                          </p:stCondLst>
                                        </p:cTn>
                                        <p:tgtEl>
                                          <p:spTgt spid="284">
                                            <p:txEl>
                                              <p:pRg st="0" end="0"/>
                                            </p:txEl>
                                          </p:spTgt>
                                        </p:tgtEl>
                                        <p:attrNameLst>
                                          <p:attrName>style.visibility</p:attrName>
                                        </p:attrNameLst>
                                      </p:cBhvr>
                                      <p:to>
                                        <p:strVal val="visible"/>
                                      </p:to>
                                    </p:set>
                                  </p:childTnLst>
                                </p:cTn>
                              </p:par>
                            </p:childTnLst>
                          </p:cTn>
                        </p:par>
                      </p:childTnLst>
                    </p:cTn>
                  </p:par>
                  <p:par>
                    <p:cTn id="868" fill="hold">
                      <p:stCondLst>
                        <p:cond delay="indefinite"/>
                      </p:stCondLst>
                      <p:childTnLst>
                        <p:par>
                          <p:cTn id="869" fill="hold">
                            <p:stCondLst>
                              <p:cond delay="0"/>
                            </p:stCondLst>
                            <p:childTnLst>
                              <p:par>
                                <p:cTn id="870" nodeType="clickEffect" fill="hold" presetClass="entr" presetID="1">
                                  <p:stCondLst>
                                    <p:cond delay="0"/>
                                  </p:stCondLst>
                                  <p:childTnLst>
                                    <p:set>
                                      <p:cBhvr>
                                        <p:cTn id="871" dur="1" fill="hold">
                                          <p:stCondLst>
                                            <p:cond delay="0"/>
                                          </p:stCondLst>
                                        </p:cTn>
                                        <p:tgtEl>
                                          <p:spTgt spid="284">
                                            <p:txEl>
                                              <p:pRg st="2" end="2"/>
                                            </p:txEl>
                                          </p:spTgt>
                                        </p:tgtEl>
                                        <p:attrNameLst>
                                          <p:attrName>style.visibility</p:attrName>
                                        </p:attrNameLst>
                                      </p:cBhvr>
                                      <p:to>
                                        <p:strVal val="visible"/>
                                      </p:to>
                                    </p:set>
                                  </p:childTnLst>
                                </p:cTn>
                              </p:par>
                            </p:childTnLst>
                          </p:cTn>
                        </p:par>
                      </p:childTnLst>
                    </p:cTn>
                  </p:par>
                  <p:par>
                    <p:cTn id="872" fill="hold">
                      <p:stCondLst>
                        <p:cond delay="indefinite"/>
                      </p:stCondLst>
                      <p:childTnLst>
                        <p:par>
                          <p:cTn id="873" fill="hold">
                            <p:stCondLst>
                              <p:cond delay="0"/>
                            </p:stCondLst>
                            <p:childTnLst>
                              <p:par>
                                <p:cTn id="874" nodeType="clickEffect" fill="hold" presetClass="entr" presetID="1">
                                  <p:stCondLst>
                                    <p:cond delay="0"/>
                                  </p:stCondLst>
                                  <p:childTnLst>
                                    <p:set>
                                      <p:cBhvr>
                                        <p:cTn id="875" dur="1" fill="hold">
                                          <p:stCondLst>
                                            <p:cond delay="0"/>
                                          </p:stCondLst>
                                        </p:cTn>
                                        <p:tgtEl>
                                          <p:spTgt spid="284">
                                            <p:txEl>
                                              <p:pRg st="4" end="4"/>
                                            </p:txEl>
                                          </p:spTgt>
                                        </p:tgtEl>
                                        <p:attrNameLst>
                                          <p:attrName>style.visibility</p:attrName>
                                        </p:attrNameLst>
                                      </p:cBhvr>
                                      <p:to>
                                        <p:strVal val="visible"/>
                                      </p:to>
                                    </p:set>
                                  </p:childTnLst>
                                </p:cTn>
                              </p:par>
                            </p:childTnLst>
                          </p:cTn>
                        </p:par>
                      </p:childTnLst>
                    </p:cTn>
                  </p:par>
                  <p:par>
                    <p:cTn id="876" fill="hold">
                      <p:stCondLst>
                        <p:cond delay="indefinite"/>
                      </p:stCondLst>
                      <p:childTnLst>
                        <p:par>
                          <p:cTn id="877" fill="hold">
                            <p:stCondLst>
                              <p:cond delay="0"/>
                            </p:stCondLst>
                            <p:childTnLst>
                              <p:par>
                                <p:cTn id="878" nodeType="clickEffect" fill="hold" presetClass="entr" presetID="1">
                                  <p:stCondLst>
                                    <p:cond delay="0"/>
                                  </p:stCondLst>
                                  <p:childTnLst>
                                    <p:set>
                                      <p:cBhvr>
                                        <p:cTn id="879" dur="1" fill="hold">
                                          <p:stCondLst>
                                            <p:cond delay="0"/>
                                          </p:stCondLst>
                                        </p:cTn>
                                        <p:tgtEl>
                                          <p:spTgt spid="284">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Il Thesaurus Linguae Latinae</a:t>
            </a:r>
            <a:endParaRPr b="1" lang="it-IT" sz="3900" spc="-1" strike="noStrike">
              <a:solidFill>
                <a:srgbClr val="330066"/>
              </a:solidFill>
              <a:latin typeface="Arial"/>
            </a:endParaRPr>
          </a:p>
        </p:txBody>
      </p:sp>
      <p:sp>
        <p:nvSpPr>
          <p:cNvPr id="286" name="TextShape 2"/>
          <p:cNvSpPr txBox="1"/>
          <p:nvPr/>
        </p:nvSpPr>
        <p:spPr>
          <a:xfrm>
            <a:off x="457200" y="1719360"/>
            <a:ext cx="403848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Sotto gli auspici del </a:t>
            </a:r>
            <a:r>
              <a:rPr b="0" i="1" lang="it-IT" sz="2600" spc="-1" strike="noStrike">
                <a:solidFill>
                  <a:srgbClr val="008080"/>
                </a:solidFill>
                <a:latin typeface="Arial"/>
              </a:rPr>
              <a:t>Consortium for Latin Lexicography</a:t>
            </a:r>
            <a:r>
              <a:rPr b="0" lang="it-IT" sz="2600" spc="-1" strike="noStrike">
                <a:solidFill>
                  <a:srgbClr val="008080"/>
                </a:solidFill>
                <a:latin typeface="Arial"/>
              </a:rPr>
              <a:t> (CLL):</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 </a:t>
            </a:r>
            <a:r>
              <a:rPr b="0" lang="it-IT" sz="2200" spc="-1" strike="noStrike" u="sng">
                <a:solidFill>
                  <a:srgbClr val="7e9ce8"/>
                </a:solidFill>
                <a:uFillTx/>
                <a:latin typeface="Arial"/>
                <a:hlinkClick r:id="rId1"/>
              </a:rPr>
              <a:t>http://xml.coverpages.org/tllHome.html#top</a:t>
            </a:r>
            <a:endParaRPr b="0" lang="it-IT" sz="2200" spc="-1" strike="noStrike">
              <a:solidFill>
                <a:srgbClr val="ff6600"/>
              </a:solidFill>
              <a:latin typeface="Arial"/>
            </a:endParaRPr>
          </a:p>
        </p:txBody>
      </p:sp>
      <p:pic>
        <p:nvPicPr>
          <p:cNvPr id="287" name="" descr=""/>
          <p:cNvPicPr/>
          <p:nvPr/>
        </p:nvPicPr>
        <p:blipFill>
          <a:blip r:embed="rId2"/>
          <a:stretch/>
        </p:blipFill>
        <p:spPr>
          <a:xfrm>
            <a:off x="6659640" y="1989000"/>
            <a:ext cx="1689120" cy="2301840"/>
          </a:xfrm>
          <a:prstGeom prst="rect">
            <a:avLst/>
          </a:prstGeom>
          <a:ln w="0">
            <a:noFill/>
          </a:ln>
        </p:spPr>
      </p:pic>
      <p:pic>
        <p:nvPicPr>
          <p:cNvPr id="288" name="" descr=""/>
          <p:cNvPicPr/>
          <p:nvPr/>
        </p:nvPicPr>
        <p:blipFill>
          <a:blip r:embed="rId3"/>
          <a:stretch/>
        </p:blipFill>
        <p:spPr>
          <a:xfrm>
            <a:off x="4788000" y="4076640"/>
            <a:ext cx="1565280" cy="2200320"/>
          </a:xfrm>
          <a:prstGeom prst="rect">
            <a:avLst/>
          </a:prstGeom>
          <a:ln w="0">
            <a:noFill/>
          </a:ln>
        </p:spPr>
      </p:pic>
    </p:spTree>
  </p:cSld>
  <p:transition>
    <p:wedge/>
  </p:transition>
  <p:timing>
    <p:tnLst>
      <p:par>
        <p:cTn id="880" dur="indefinite" restart="never" nodeType="tmRoot">
          <p:childTnLst>
            <p:seq>
              <p:cTn id="881" dur="indefinite" nodeType="mainSeq">
                <p:childTnLst>
                  <p:par>
                    <p:cTn id="882" fill="hold">
                      <p:stCondLst>
                        <p:cond delay="0"/>
                      </p:stCondLst>
                      <p:childTnLst>
                        <p:par>
                          <p:cTn id="883" fill="hold">
                            <p:stCondLst>
                              <p:cond delay="0"/>
                            </p:stCondLst>
                            <p:childTnLst>
                              <p:par>
                                <p:cTn id="884" nodeType="afterEffect" fill="hold" presetClass="entr" presetID="24">
                                  <p:stCondLst>
                                    <p:cond delay="0"/>
                                  </p:stCondLst>
                                  <p:childTnLst>
                                    <p:set>
                                      <p:cBhvr>
                                        <p:cTn id="885" dur="1" fill="hold">
                                          <p:stCondLst>
                                            <p:cond delay="0"/>
                                          </p:stCondLst>
                                        </p:cTn>
                                        <p:tgtEl>
                                          <p:spTgt spid="285"/>
                                        </p:tgtEl>
                                        <p:attrNameLst>
                                          <p:attrName>style.visibility</p:attrName>
                                        </p:attrNameLst>
                                      </p:cBhvr>
                                      <p:to>
                                        <p:strVal val="visible"/>
                                      </p:to>
                                    </p:set>
                                    <p:animEffect filter="wheel(8)" transition="in">
                                      <p:cBhvr additive="repl">
                                        <p:cTn id="886" dur="2000"/>
                                        <p:tgtEl>
                                          <p:spTgt spid="285"/>
                                        </p:tgtEl>
                                      </p:cBhvr>
                                    </p:animEffect>
                                  </p:childTnLst>
                                </p:cTn>
                              </p:par>
                            </p:childTnLst>
                          </p:cTn>
                        </p:par>
                      </p:childTnLst>
                    </p:cTn>
                  </p:par>
                  <p:par>
                    <p:cTn id="887" fill="hold">
                      <p:stCondLst>
                        <p:cond delay="indefinite"/>
                      </p:stCondLst>
                      <p:childTnLst>
                        <p:par>
                          <p:cTn id="888" fill="hold">
                            <p:stCondLst>
                              <p:cond delay="0"/>
                            </p:stCondLst>
                            <p:childTnLst>
                              <p:par>
                                <p:cTn id="889" nodeType="clickEffect" fill="hold" presetClass="entr" presetID="1">
                                  <p:stCondLst>
                                    <p:cond delay="0"/>
                                  </p:stCondLst>
                                  <p:childTnLst>
                                    <p:set>
                                      <p:cBhvr>
                                        <p:cTn id="890"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891" fill="hold">
                      <p:stCondLst>
                        <p:cond delay="indefinite"/>
                      </p:stCondLst>
                      <p:childTnLst>
                        <p:par>
                          <p:cTn id="892" fill="hold">
                            <p:stCondLst>
                              <p:cond delay="0"/>
                            </p:stCondLst>
                            <p:childTnLst>
                              <p:par>
                                <p:cTn id="893" nodeType="clickEffect" fill="hold" presetClass="entr" presetID="1">
                                  <p:stCondLst>
                                    <p:cond delay="0"/>
                                  </p:stCondLst>
                                  <p:childTnLst>
                                    <p:set>
                                      <p:cBhvr>
                                        <p:cTn id="894"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895" fill="hold">
                      <p:stCondLst>
                        <p:cond delay="indefinite"/>
                      </p:stCondLst>
                      <p:childTnLst>
                        <p:par>
                          <p:cTn id="896" fill="hold">
                            <p:stCondLst>
                              <p:cond delay="0"/>
                            </p:stCondLst>
                            <p:childTnLst>
                              <p:par>
                                <p:cTn id="897" nodeType="clickEffect" fill="hold" presetClass="entr" presetID="1">
                                  <p:stCondLst>
                                    <p:cond delay="0"/>
                                  </p:stCondLst>
                                  <p:childTnLst>
                                    <p:set>
                                      <p:cBhvr>
                                        <p:cTn id="898" dur="1" fill="hold">
                                          <p:stCondLst>
                                            <p:cond delay="0"/>
                                          </p:stCondLst>
                                        </p:cTn>
                                        <p:tgtEl>
                                          <p:spTgt spid="287"/>
                                        </p:tgtEl>
                                        <p:attrNameLst>
                                          <p:attrName>style.visibility</p:attrName>
                                        </p:attrNameLst>
                                      </p:cBhvr>
                                      <p:to>
                                        <p:strVal val="visible"/>
                                      </p:to>
                                    </p:set>
                                  </p:childTnLst>
                                </p:cTn>
                              </p:par>
                            </p:childTnLst>
                          </p:cTn>
                        </p:par>
                      </p:childTnLst>
                    </p:cTn>
                  </p:par>
                  <p:par>
                    <p:cTn id="899" fill="hold">
                      <p:stCondLst>
                        <p:cond delay="indefinite"/>
                      </p:stCondLst>
                      <p:childTnLst>
                        <p:par>
                          <p:cTn id="900" fill="hold">
                            <p:stCondLst>
                              <p:cond delay="0"/>
                            </p:stCondLst>
                            <p:childTnLst>
                              <p:par>
                                <p:cTn id="901" nodeType="clickEffect" fill="hold" presetClass="entr" presetID="1">
                                  <p:stCondLst>
                                    <p:cond delay="0"/>
                                  </p:stCondLst>
                                  <p:childTnLst>
                                    <p:set>
                                      <p:cBhvr>
                                        <p:cTn id="902"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9"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Mediae Latinitatis Lexicon Minus </a:t>
            </a:r>
            <a:br/>
            <a:r>
              <a:rPr b="1" lang="it-IT" sz="2800" spc="-1" strike="noStrike">
                <a:solidFill>
                  <a:srgbClr val="330066"/>
                </a:solidFill>
                <a:latin typeface="Arial"/>
              </a:rPr>
              <a:t> </a:t>
            </a:r>
            <a:r>
              <a:rPr b="0" lang="it-IT" sz="2700" spc="-1" strike="noStrike">
                <a:solidFill>
                  <a:srgbClr val="330066"/>
                </a:solidFill>
                <a:latin typeface="Arial"/>
              </a:rPr>
              <a:t> </a:t>
            </a:r>
            <a:endParaRPr b="1" lang="it-IT" sz="2700" spc="-1" strike="noStrike">
              <a:solidFill>
                <a:srgbClr val="330066"/>
              </a:solidFill>
              <a:latin typeface="Arial"/>
            </a:endParaRPr>
          </a:p>
        </p:txBody>
      </p:sp>
      <p:sp>
        <p:nvSpPr>
          <p:cNvPr id="290" name="TextShape 2"/>
          <p:cNvSpPr txBox="1"/>
          <p:nvPr/>
        </p:nvSpPr>
        <p:spPr>
          <a:xfrm>
            <a:off x="456840" y="1719000"/>
            <a:ext cx="7931160" cy="3222360"/>
          </a:xfrm>
          <a:prstGeom prst="rect">
            <a:avLst/>
          </a:prstGeom>
          <a:noFill/>
          <a:ln w="0">
            <a:noFill/>
          </a:ln>
        </p:spPr>
        <p:txBody>
          <a:bodyPr lIns="90000" rIns="90000" tIns="46800" bIns="46800">
            <a:normAutofit fontScale="94000"/>
          </a:bodyPr>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di J.F. Niermeyer and C. van de Kieft. Revised by J.W.J. Burgers, edito da</a:t>
            </a:r>
            <a:r>
              <a:rPr b="1" lang="it-IT" sz="2600" spc="-1" strike="noStrike">
                <a:solidFill>
                  <a:srgbClr val="008080"/>
                </a:solidFill>
                <a:latin typeface="Arial"/>
              </a:rPr>
              <a:t> </a:t>
            </a:r>
            <a:r>
              <a:rPr b="0" lang="it-IT" sz="2600" spc="-1" strike="noStrike">
                <a:solidFill>
                  <a:srgbClr val="008080"/>
                </a:solidFill>
                <a:latin typeface="Arial"/>
              </a:rPr>
              <a:t>Brill Academic Publishers</a:t>
            </a:r>
            <a:br/>
            <a:r>
              <a:rPr b="0" lang="it-IT" sz="2600" spc="-1" strike="noStrike">
                <a:solidFill>
                  <a:srgbClr val="008080"/>
                </a:solidFill>
                <a:latin typeface="Arial"/>
              </a:rPr>
              <a:t> </a:t>
            </a:r>
            <a:endParaRPr b="0" lang="it-IT" sz="2600" spc="-1" strike="noStrike">
              <a:solidFill>
                <a:srgbClr val="00808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Edizione su CD-ROM del dizionario curato da Niermeyer corrispondente alla nuova edizione a stampa del 2002: una delle principali opere di consultazione per lo studio del latino medievale.</a:t>
            </a:r>
            <a:br/>
            <a:br/>
            <a:r>
              <a:rPr b="1" lang="it-IT" sz="2200" spc="-1" strike="noStrike">
                <a:solidFill>
                  <a:srgbClr val="008080"/>
                </a:solidFill>
                <a:latin typeface="Arial"/>
              </a:rPr>
              <a:t> </a:t>
            </a:r>
            <a:endParaRPr b="0" lang="it-IT" sz="2200" spc="-1" strike="noStrike">
              <a:solidFill>
                <a:srgbClr val="008080"/>
              </a:solidFill>
              <a:latin typeface="Arial"/>
            </a:endParaRPr>
          </a:p>
        </p:txBody>
      </p:sp>
    </p:spTree>
  </p:cSld>
  <p:transition>
    <p:wedge/>
  </p:transition>
  <p:timing>
    <p:tnLst>
      <p:par>
        <p:cTn id="903" dur="indefinite" restart="never" nodeType="tmRoot">
          <p:childTnLst>
            <p:seq>
              <p:cTn id="904" dur="indefinite" nodeType="mainSeq">
                <p:childTnLst>
                  <p:par>
                    <p:cTn id="905" fill="hold">
                      <p:stCondLst>
                        <p:cond delay="indefinite"/>
                      </p:stCondLst>
                      <p:childTnLst>
                        <p:par>
                          <p:cTn id="906" fill="hold">
                            <p:stCondLst>
                              <p:cond delay="0"/>
                            </p:stCondLst>
                            <p:childTnLst>
                              <p:par>
                                <p:cTn id="907" nodeType="clickEffect" fill="hold" presetClass="entr" presetID="1">
                                  <p:stCondLst>
                                    <p:cond delay="0"/>
                                  </p:stCondLst>
                                  <p:childTnLst>
                                    <p:set>
                                      <p:cBhvr>
                                        <p:cTn id="908" dur="1" fill="hold">
                                          <p:stCondLst>
                                            <p:cond delay="0"/>
                                          </p:stCondLst>
                                        </p:cTn>
                                        <p:tgtEl>
                                          <p:spTgt spid="290">
                                            <p:txEl>
                                              <p:pRg st="0" end="0"/>
                                            </p:txEl>
                                          </p:spTgt>
                                        </p:tgtEl>
                                        <p:attrNameLst>
                                          <p:attrName>style.visibility</p:attrName>
                                        </p:attrNameLst>
                                      </p:cBhvr>
                                      <p:to>
                                        <p:strVal val="visible"/>
                                      </p:to>
                                    </p:set>
                                  </p:childTnLst>
                                </p:cTn>
                              </p:par>
                            </p:childTnLst>
                          </p:cTn>
                        </p:par>
                      </p:childTnLst>
                    </p:cTn>
                  </p:par>
                  <p:par>
                    <p:cTn id="909" fill="hold">
                      <p:stCondLst>
                        <p:cond delay="indefinite"/>
                      </p:stCondLst>
                      <p:childTnLst>
                        <p:par>
                          <p:cTn id="910" fill="hold">
                            <p:stCondLst>
                              <p:cond delay="0"/>
                            </p:stCondLst>
                            <p:childTnLst>
                              <p:par>
                                <p:cTn id="911" nodeType="clickEffect" fill="hold" presetClass="entr" presetID="1">
                                  <p:stCondLst>
                                    <p:cond delay="0"/>
                                  </p:stCondLst>
                                  <p:childTnLst>
                                    <p:set>
                                      <p:cBhvr>
                                        <p:cTn id="912" dur="1" fill="hold">
                                          <p:stCondLst>
                                            <p:cond delay="0"/>
                                          </p:stCondLst>
                                        </p:cTn>
                                        <p:tgtEl>
                                          <p:spTgt spid="290">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6"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Montale</a:t>
            </a:r>
            <a:br/>
            <a:r>
              <a:rPr b="1" lang="it-IT" sz="3900" spc="-1" strike="noStrike">
                <a:solidFill>
                  <a:srgbClr val="330066"/>
                </a:solidFill>
                <a:latin typeface="Arial"/>
              </a:rPr>
              <a:t>“…s</a:t>
            </a:r>
            <a:r>
              <a:rPr b="1" i="1" lang="it-IT" sz="3900" spc="-1" strike="noStrike">
                <a:solidFill>
                  <a:srgbClr val="330066"/>
                </a:solidFill>
                <a:latin typeface="Arial"/>
              </a:rPr>
              <a:t>ta finendo un era”</a:t>
            </a:r>
            <a:endParaRPr b="1" lang="it-IT" sz="3900" spc="-1" strike="noStrike">
              <a:solidFill>
                <a:srgbClr val="330066"/>
              </a:solidFill>
              <a:latin typeface="Arial"/>
            </a:endParaRPr>
          </a:p>
        </p:txBody>
      </p:sp>
      <p:sp>
        <p:nvSpPr>
          <p:cNvPr id="137" name="TextShape 2"/>
          <p:cNvSpPr txBox="1"/>
          <p:nvPr/>
        </p:nvSpPr>
        <p:spPr>
          <a:xfrm>
            <a:off x="457200" y="1719360"/>
            <a:ext cx="4038480" cy="4411440"/>
          </a:xfrm>
          <a:prstGeom prst="rect">
            <a:avLst/>
          </a:prstGeom>
          <a:noFill/>
          <a:ln w="0">
            <a:noFill/>
          </a:ln>
        </p:spPr>
        <p:txBody>
          <a:bodyPr lIns="90000" rIns="90000" tIns="46800" bIns="46800">
            <a:normAutofit/>
          </a:bodyPr>
          <a:p>
            <a:pPr marL="342720" indent="-342720">
              <a:lnSpc>
                <a:spcPct val="9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rPr>
              <a:t>Eravamo indecisi tra</a:t>
            </a:r>
            <a:endParaRPr b="0" lang="it-IT" sz="2100" spc="-1" strike="noStrike">
              <a:solidFill>
                <a:srgbClr val="008080"/>
              </a:solidFill>
              <a:latin typeface="Arial"/>
            </a:endParaRPr>
          </a:p>
          <a:p>
            <a:pPr marL="342720" indent="-342720">
              <a:lnSpc>
                <a:spcPct val="9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rPr>
              <a:t>esultanza e paura</a:t>
            </a:r>
            <a:endParaRPr b="0" lang="it-IT" sz="2100" spc="-1" strike="noStrike">
              <a:solidFill>
                <a:srgbClr val="008080"/>
              </a:solidFill>
              <a:latin typeface="Arial"/>
            </a:endParaRPr>
          </a:p>
          <a:p>
            <a:pPr marL="342720" indent="-342720">
              <a:lnSpc>
                <a:spcPct val="9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rPr>
              <a:t>alla notizia che il computer</a:t>
            </a:r>
            <a:endParaRPr b="0" lang="it-IT" sz="2100" spc="-1" strike="noStrike">
              <a:solidFill>
                <a:srgbClr val="008080"/>
              </a:solidFill>
              <a:latin typeface="Arial"/>
            </a:endParaRPr>
          </a:p>
          <a:p>
            <a:pPr marL="342720" indent="-342720">
              <a:lnSpc>
                <a:spcPct val="9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rPr>
              <a:t>rimpiazzerà la penna del poeta.</a:t>
            </a:r>
            <a:endParaRPr b="0" lang="it-IT" sz="2100" spc="-1" strike="noStrike">
              <a:solidFill>
                <a:srgbClr val="008080"/>
              </a:solidFill>
              <a:latin typeface="Arial"/>
            </a:endParaRPr>
          </a:p>
          <a:p>
            <a:pPr marL="342720" indent="-342720">
              <a:lnSpc>
                <a:spcPct val="9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rPr>
              <a:t>Nel caso personale, non sapendolo</a:t>
            </a:r>
            <a:endParaRPr b="0" lang="it-IT" sz="2100" spc="-1" strike="noStrike">
              <a:solidFill>
                <a:srgbClr val="008080"/>
              </a:solidFill>
              <a:latin typeface="Arial"/>
            </a:endParaRPr>
          </a:p>
          <a:p>
            <a:pPr marL="342720" indent="-342720">
              <a:lnSpc>
                <a:spcPct val="9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rPr>
              <a:t>usare, ripiegherò su schede</a:t>
            </a:r>
            <a:endParaRPr b="0" lang="it-IT" sz="2100" spc="-1" strike="noStrike">
              <a:solidFill>
                <a:srgbClr val="008080"/>
              </a:solidFill>
              <a:latin typeface="Arial"/>
            </a:endParaRPr>
          </a:p>
          <a:p>
            <a:pPr marL="342720" indent="-342720">
              <a:lnSpc>
                <a:spcPct val="9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rPr>
              <a:t>che attingono ai ricordi</a:t>
            </a:r>
            <a:endParaRPr b="0" lang="it-IT" sz="2100" spc="-1" strike="noStrike">
              <a:solidFill>
                <a:srgbClr val="008080"/>
              </a:solidFill>
              <a:latin typeface="Arial"/>
            </a:endParaRPr>
          </a:p>
          <a:p>
            <a:pPr marL="342720" indent="-342720">
              <a:lnSpc>
                <a:spcPct val="9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rPr>
              <a:t>per poi riunirle a caso.</a:t>
            </a:r>
            <a:endParaRPr b="0" lang="it-IT" sz="2100" spc="-1" strike="noStrike">
              <a:solidFill>
                <a:srgbClr val="008080"/>
              </a:solidFill>
              <a:latin typeface="Arial"/>
            </a:endParaRPr>
          </a:p>
          <a:p>
            <a:pPr marL="342720" indent="-342720">
              <a:lnSpc>
                <a:spcPct val="9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rPr>
              <a:t>Ed ora che mi importa</a:t>
            </a:r>
            <a:endParaRPr b="0" lang="it-IT" sz="2100" spc="-1" strike="noStrike">
              <a:solidFill>
                <a:srgbClr val="008080"/>
              </a:solidFill>
              <a:latin typeface="Arial"/>
            </a:endParaRPr>
          </a:p>
          <a:p>
            <a:pPr marL="342720" indent="-342720">
              <a:lnSpc>
                <a:spcPct val="9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rPr>
              <a:t>se la vena si smorza,</a:t>
            </a:r>
            <a:endParaRPr b="0" lang="it-IT" sz="2100" spc="-1" strike="noStrike">
              <a:solidFill>
                <a:srgbClr val="008080"/>
              </a:solidFill>
              <a:latin typeface="Arial"/>
            </a:endParaRPr>
          </a:p>
          <a:p>
            <a:pPr marL="342720" indent="-342720">
              <a:lnSpc>
                <a:spcPct val="9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rPr>
              <a:t>insieme a me sta finendo un’era</a:t>
            </a:r>
            <a:endParaRPr b="0" lang="it-IT" sz="2100" spc="-1" strike="noStrike">
              <a:solidFill>
                <a:srgbClr val="008080"/>
              </a:solidFill>
              <a:latin typeface="Arial"/>
            </a:endParaRPr>
          </a:p>
        </p:txBody>
      </p:sp>
      <p:sp>
        <p:nvSpPr>
          <p:cNvPr id="138" name="CustomShape 3"/>
          <p:cNvSpPr/>
          <p:nvPr/>
        </p:nvSpPr>
        <p:spPr>
          <a:xfrm>
            <a:off x="2350800" y="5877000"/>
            <a:ext cx="2466360" cy="669960"/>
          </a:xfrm>
          <a:prstGeom prst="rect">
            <a:avLst/>
          </a:prstGeom>
          <a:noFill/>
          <a:ln w="0">
            <a:noFill/>
          </a:ln>
        </p:spPr>
        <p:style>
          <a:lnRef idx="0"/>
          <a:fillRef idx="0"/>
          <a:effectRef idx="0"/>
          <a:fontRef idx="minor"/>
        </p:style>
        <p:txBody>
          <a:bodyPr wrap="none" lIns="90000" rIns="90000" tIns="46800" bIns="46800">
            <a:spAutoFit/>
          </a:bodyPr>
          <a:p>
            <a:pPr marL="342720" indent="-342720" algn="r">
              <a:lnSpc>
                <a:spcPct val="9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Pristina"/>
                <a:ea typeface="Arial"/>
              </a:rPr>
              <a:t>Eugenio Montale, </a:t>
            </a:r>
            <a:br/>
            <a:r>
              <a:rPr b="0" i="1" lang="it-IT" sz="2100" spc="-1" strike="noStrike">
                <a:solidFill>
                  <a:srgbClr val="008080"/>
                </a:solidFill>
                <a:latin typeface="Pristina"/>
                <a:ea typeface="Arial"/>
              </a:rPr>
              <a:t>Nel Duemila</a:t>
            </a:r>
            <a:r>
              <a:rPr b="0" lang="it-IT" sz="2100" spc="-1" strike="noStrike">
                <a:solidFill>
                  <a:srgbClr val="008080"/>
                </a:solidFill>
                <a:latin typeface="Pristina"/>
                <a:ea typeface="Arial"/>
              </a:rPr>
              <a:t> (1972)</a:t>
            </a:r>
            <a:endParaRPr b="0" lang="it-IT" sz="2100" spc="-1" strike="noStrike">
              <a:solidFill>
                <a:srgbClr val="000000"/>
              </a:solidFill>
              <a:latin typeface="Times New Roman"/>
            </a:endParaRPr>
          </a:p>
        </p:txBody>
      </p:sp>
      <p:pic>
        <p:nvPicPr>
          <p:cNvPr id="139" name="" descr=""/>
          <p:cNvPicPr/>
          <p:nvPr/>
        </p:nvPicPr>
        <p:blipFill>
          <a:blip r:embed="rId1"/>
          <a:stretch/>
        </p:blipFill>
        <p:spPr>
          <a:xfrm>
            <a:off x="5022720" y="1719360"/>
            <a:ext cx="3289320" cy="4411440"/>
          </a:xfrm>
          <a:prstGeom prst="rect">
            <a:avLst/>
          </a:prstGeom>
          <a:ln w="0">
            <a:noFill/>
          </a:ln>
        </p:spPr>
      </p:pic>
    </p:spTree>
  </p:cSld>
  <p:transition>
    <p:wedge/>
  </p:transition>
  <p:timing>
    <p:tnLst>
      <p:par>
        <p:cTn id="43" dur="indefinite" restart="never" nodeType="tmRoot">
          <p:childTnLst>
            <p:seq>
              <p:cTn id="44" dur="indefinite" nodeType="mainSeq">
                <p:childTnLst>
                  <p:par>
                    <p:cTn id="45" fill="hold">
                      <p:stCondLst>
                        <p:cond delay="0"/>
                      </p:stCondLst>
                      <p:childTnLst>
                        <p:par>
                          <p:cTn id="46" fill="hold">
                            <p:stCondLst>
                              <p:cond delay="0"/>
                            </p:stCondLst>
                            <p:childTnLst>
                              <p:par>
                                <p:cTn id="47" nodeType="afterEffect" fill="hold" presetClass="entr" presetID="24">
                                  <p:stCondLst>
                                    <p:cond delay="0"/>
                                  </p:stCondLst>
                                  <p:childTnLst>
                                    <p:set>
                                      <p:cBhvr>
                                        <p:cTn id="48" dur="1" fill="hold">
                                          <p:stCondLst>
                                            <p:cond delay="0"/>
                                          </p:stCondLst>
                                        </p:cTn>
                                        <p:tgtEl>
                                          <p:spTgt spid="136"/>
                                        </p:tgtEl>
                                        <p:attrNameLst>
                                          <p:attrName>style.visibility</p:attrName>
                                        </p:attrNameLst>
                                      </p:cBhvr>
                                      <p:to>
                                        <p:strVal val="visible"/>
                                      </p:to>
                                    </p:set>
                                    <p:animEffect filter="fade" transition="in">
                                      <p:cBhvr additive="repl">
                                        <p:cTn id="49" dur="100"/>
                                        <p:tgtEl>
                                          <p:spTgt spid="136"/>
                                        </p:tgtEl>
                                      </p:cBhvr>
                                    </p:animEffect>
                                    <p:anim calcmode="lin" valueType="num">
                                      <p:cBhvr additive="repl">
                                        <p:cTn id="50" dur="400" fill="hold"/>
                                        <p:tgtEl>
                                          <p:spTgt spid="136"/>
                                        </p:tgtEl>
                                        <p:attrNameLst>
                                          <p:attrName>ppt_x</p:attrName>
                                        </p:attrNameLst>
                                      </p:cBhvr>
                                      <p:tavLst>
                                        <p:tav tm="0">
                                          <p:val>
                                            <p:strVal val="#ppt_x"/>
                                          </p:val>
                                        </p:tav>
                                        <p:tav tm="100000">
                                          <p:val>
                                            <p:strVal val="#ppt_x"/>
                                          </p:val>
                                        </p:tav>
                                      </p:tavLst>
                                    </p:anim>
                                    <p:anim calcmode="lin" valueType="num">
                                      <p:cBhvr additive="repl">
                                        <p:cTn id="51" dur="400" fill="hold"/>
                                        <p:tgtEl>
                                          <p:spTgt spid="136"/>
                                        </p:tgtEl>
                                        <p:attrNameLst>
                                          <p:attrName>ppt_y</p:attrName>
                                        </p:attrNameLst>
                                      </p:cBhvr>
                                      <p:tavLst>
                                        <p:tav tm="0">
                                          <p:val>
                                            <p:strVal val="#ppt_y+0.31"/>
                                          </p:val>
                                        </p:tav>
                                        <p:tav tm="100000">
                                          <p:val>
                                            <p:strVal val="#ppt_y+0.31"/>
                                          </p:val>
                                        </p:tav>
                                      </p:tavLst>
                                    </p:anim>
                                    <p:anim calcmode="lin" valueType="num">
                                      <p:cBhvr additive="repl">
                                        <p:cTn id="52" dur="600" fill="hold">
                                          <p:stCondLst>
                                            <p:cond delay="400"/>
                                          </p:stCondLst>
                                        </p:cTn>
                                        <p:tgtEl>
                                          <p:spTgt spid="13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additive="repl">
                                        <p:cTn id="53" dur="600" fill="hold">
                                          <p:stCondLst>
                                            <p:cond delay="400"/>
                                          </p:stCondLst>
                                        </p:cTn>
                                        <p:tgtEl>
                                          <p:spTgt spid="13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nodeType="clickEffect" fill="hold" presetClass="entr" presetID="1">
                                  <p:stCondLst>
                                    <p:cond delay="0"/>
                                  </p:stCondLst>
                                  <p:childTnLst>
                                    <p:set>
                                      <p:cBhvr>
                                        <p:cTn id="57"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nodeType="clickEffect" fill="hold" presetClass="entr" presetID="1">
                                  <p:stCondLst>
                                    <p:cond delay="0"/>
                                  </p:stCondLst>
                                  <p:childTnLst>
                                    <p:set>
                                      <p:cBhvr>
                                        <p:cTn id="61"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nodeType="clickEffect" fill="hold" presetClass="entr" presetID="1">
                                  <p:stCondLst>
                                    <p:cond delay="0"/>
                                  </p:stCondLst>
                                  <p:childTnLst>
                                    <p:set>
                                      <p:cBhvr>
                                        <p:cTn id="65"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nodeType="clickEffect" fill="hold" presetClass="entr" presetID="1">
                                  <p:stCondLst>
                                    <p:cond delay="0"/>
                                  </p:stCondLst>
                                  <p:childTnLst>
                                    <p:set>
                                      <p:cBhvr>
                                        <p:cTn id="69" dur="1" fill="hold">
                                          <p:stCondLst>
                                            <p:cond delay="0"/>
                                          </p:stCondLst>
                                        </p:cTn>
                                        <p:tgtEl>
                                          <p:spTgt spid="137">
                                            <p:txEl>
                                              <p:pRg st="3" end="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nodeType="clickEffect" fill="hold" presetClass="entr" presetID="1">
                                  <p:stCondLst>
                                    <p:cond delay="0"/>
                                  </p:stCondLst>
                                  <p:childTnLst>
                                    <p:set>
                                      <p:cBhvr>
                                        <p:cTn id="73" dur="1" fill="hold">
                                          <p:stCondLst>
                                            <p:cond delay="0"/>
                                          </p:stCondLst>
                                        </p:cTn>
                                        <p:tgtEl>
                                          <p:spTgt spid="137">
                                            <p:txEl>
                                              <p:pRg st="4" end="4"/>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nodeType="clickEffect" fill="hold" presetClass="entr" presetID="1">
                                  <p:stCondLst>
                                    <p:cond delay="0"/>
                                  </p:stCondLst>
                                  <p:childTnLst>
                                    <p:set>
                                      <p:cBhvr>
                                        <p:cTn id="77" dur="1" fill="hold">
                                          <p:stCondLst>
                                            <p:cond delay="0"/>
                                          </p:stCondLst>
                                        </p:cTn>
                                        <p:tgtEl>
                                          <p:spTgt spid="137">
                                            <p:txEl>
                                              <p:pRg st="5" end="5"/>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nodeType="clickEffect" fill="hold" presetClass="entr" presetID="1">
                                  <p:stCondLst>
                                    <p:cond delay="0"/>
                                  </p:stCondLst>
                                  <p:childTnLst>
                                    <p:set>
                                      <p:cBhvr>
                                        <p:cTn id="81" dur="1" fill="hold">
                                          <p:stCondLst>
                                            <p:cond delay="0"/>
                                          </p:stCondLst>
                                        </p:cTn>
                                        <p:tgtEl>
                                          <p:spTgt spid="137">
                                            <p:txEl>
                                              <p:pRg st="6" end="6"/>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1">
                                  <p:stCondLst>
                                    <p:cond delay="0"/>
                                  </p:stCondLst>
                                  <p:childTnLst>
                                    <p:set>
                                      <p:cBhvr>
                                        <p:cTn id="85" dur="1" fill="hold">
                                          <p:stCondLst>
                                            <p:cond delay="0"/>
                                          </p:stCondLst>
                                        </p:cTn>
                                        <p:tgtEl>
                                          <p:spTgt spid="137">
                                            <p:txEl>
                                              <p:pRg st="7" end="7"/>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nodeType="clickEffect" fill="hold" presetClass="entr" presetID="1">
                                  <p:stCondLst>
                                    <p:cond delay="0"/>
                                  </p:stCondLst>
                                  <p:childTnLst>
                                    <p:set>
                                      <p:cBhvr>
                                        <p:cTn id="89" dur="1" fill="hold">
                                          <p:stCondLst>
                                            <p:cond delay="0"/>
                                          </p:stCondLst>
                                        </p:cTn>
                                        <p:tgtEl>
                                          <p:spTgt spid="137">
                                            <p:txEl>
                                              <p:pRg st="8" end="8"/>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nodeType="clickEffect" fill="hold" presetClass="entr" presetID="1">
                                  <p:stCondLst>
                                    <p:cond delay="0"/>
                                  </p:stCondLst>
                                  <p:childTnLst>
                                    <p:set>
                                      <p:cBhvr>
                                        <p:cTn id="93" dur="1" fill="hold">
                                          <p:stCondLst>
                                            <p:cond delay="0"/>
                                          </p:stCondLst>
                                        </p:cTn>
                                        <p:tgtEl>
                                          <p:spTgt spid="137">
                                            <p:txEl>
                                              <p:pRg st="9" end="9"/>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nodeType="clickEffect" fill="hold" presetClass="entr" presetID="1">
                                  <p:stCondLst>
                                    <p:cond delay="0"/>
                                  </p:stCondLst>
                                  <p:childTnLst>
                                    <p:set>
                                      <p:cBhvr>
                                        <p:cTn id="97" dur="1" fill="hold">
                                          <p:stCondLst>
                                            <p:cond delay="0"/>
                                          </p:stCondLst>
                                        </p:cTn>
                                        <p:tgtEl>
                                          <p:spTgt spid="137">
                                            <p:txEl>
                                              <p:pRg st="10" end="10"/>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nodeType="clickEffect" fill="hold" presetClass="entr" presetID="1">
                                  <p:stCondLst>
                                    <p:cond delay="0"/>
                                  </p:stCondLst>
                                  <p:childTnLst>
                                    <p:set>
                                      <p:cBhvr>
                                        <p:cTn id="101"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1" name="CustomShape 1"/>
          <p:cNvSpPr/>
          <p:nvPr/>
        </p:nvSpPr>
        <p:spPr>
          <a:xfrm>
            <a:off x="395280" y="1773360"/>
            <a:ext cx="8209080" cy="4248000"/>
          </a:xfrm>
          <a:prstGeom prst="rect">
            <a:avLst/>
          </a:prstGeom>
          <a:noFill/>
          <a:ln w="0">
            <a:noFill/>
          </a:ln>
        </p:spPr>
        <p:style>
          <a:lnRef idx="0"/>
          <a:fillRef idx="0"/>
          <a:effectRef idx="0"/>
          <a:fontRef idx="minor"/>
        </p:style>
        <p:txBody>
          <a:bodyPr lIns="90000" rIns="90000" tIns="46800" bIns="46800">
            <a:normAutofit fontScale="81000"/>
          </a:bodyPr>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ea typeface="Arial"/>
              </a:rPr>
              <a:t>Ricerca semplice per lemma</a:t>
            </a:r>
            <a:endParaRPr b="0" lang="it-IT" sz="2600" spc="-1" strike="noStrike">
              <a:solidFill>
                <a:srgbClr val="000000"/>
              </a:solidFill>
              <a:latin typeface="Times New Roman"/>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0000"/>
              </a:solidFill>
              <a:latin typeface="Times New Roman"/>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ea typeface="Arial"/>
              </a:rPr>
              <a:t>Ricerca avanzata tramite gli operatori logici </a:t>
            </a:r>
            <a:endParaRPr b="0" lang="it-IT" sz="2600" spc="-1" strike="noStrike">
              <a:solidFill>
                <a:srgbClr val="000000"/>
              </a:solidFill>
              <a:latin typeface="Times New Roman"/>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0000"/>
              </a:solidFill>
              <a:latin typeface="Times New Roman"/>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ea typeface="Arial"/>
              </a:rPr>
              <a:t>Ricerche specifiche per </a:t>
            </a:r>
            <a:endParaRPr b="0" lang="it-IT" sz="2600" spc="-1" strike="noStrike">
              <a:solidFill>
                <a:srgbClr val="000000"/>
              </a:solidFill>
              <a:latin typeface="Times New Roman"/>
            </a:endParaRPr>
          </a:p>
          <a:p>
            <a:pPr lvl="1" marL="742680" indent="-28548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ea typeface="Arial"/>
              </a:rPr>
              <a:t>lemma </a:t>
            </a:r>
            <a:endParaRPr b="0" lang="it-IT" sz="2600" spc="-1" strike="noStrike">
              <a:solidFill>
                <a:srgbClr val="000000"/>
              </a:solidFill>
              <a:latin typeface="Times New Roman"/>
            </a:endParaRPr>
          </a:p>
          <a:p>
            <a:pPr lvl="1" marL="742680" indent="-28548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ea typeface="Arial"/>
              </a:rPr>
              <a:t>traducente </a:t>
            </a:r>
            <a:endParaRPr b="0" lang="it-IT" sz="2600" spc="-1" strike="noStrike">
              <a:solidFill>
                <a:srgbClr val="000000"/>
              </a:solidFill>
              <a:latin typeface="Times New Roman"/>
            </a:endParaRPr>
          </a:p>
          <a:p>
            <a:pPr lvl="1" marL="742680" indent="-28548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ea typeface="Arial"/>
              </a:rPr>
              <a:t>etimologie </a:t>
            </a:r>
            <a:endParaRPr b="0" lang="it-IT" sz="2600" spc="-1" strike="noStrike">
              <a:solidFill>
                <a:srgbClr val="000000"/>
              </a:solidFill>
              <a:latin typeface="Times New Roman"/>
            </a:endParaRPr>
          </a:p>
          <a:p>
            <a:pPr lvl="1" marL="742680" indent="-28548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ea typeface="Arial"/>
              </a:rPr>
              <a:t>esempi greci </a:t>
            </a:r>
            <a:endParaRPr b="0" lang="it-IT" sz="2600" spc="-1" strike="noStrike">
              <a:solidFill>
                <a:srgbClr val="000000"/>
              </a:solidFill>
              <a:latin typeface="Times New Roman"/>
            </a:endParaRPr>
          </a:p>
          <a:p>
            <a:pPr lvl="1" marL="742680" indent="-28548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ea typeface="Arial"/>
              </a:rPr>
              <a:t>traduzioni italiane </a:t>
            </a:r>
            <a:endParaRPr b="0" lang="it-IT" sz="2600" spc="-1" strike="noStrike">
              <a:solidFill>
                <a:srgbClr val="000000"/>
              </a:solidFill>
              <a:latin typeface="Times New Roman"/>
            </a:endParaRPr>
          </a:p>
          <a:p>
            <a:pPr lvl="1" marL="742680" indent="-28548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ea typeface="Arial"/>
              </a:rPr>
              <a:t>fonti</a:t>
            </a:r>
            <a:endParaRPr b="0" lang="it-IT" sz="2600" spc="-1" strike="noStrike">
              <a:solidFill>
                <a:srgbClr val="000000"/>
              </a:solidFill>
              <a:latin typeface="Times New Roman"/>
            </a:endParaRPr>
          </a:p>
          <a:p>
            <a:pPr marL="342720" indent="-342720">
              <a:lnSpc>
                <a:spcPct val="90000"/>
              </a:lnSpc>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0000"/>
              </a:solidFill>
              <a:latin typeface="Times New Roman"/>
            </a:endParaRPr>
          </a:p>
        </p:txBody>
      </p:sp>
      <p:sp>
        <p:nvSpPr>
          <p:cNvPr id="292" name="TextShape 2"/>
          <p:cNvSpPr txBox="1"/>
          <p:nvPr/>
        </p:nvSpPr>
        <p:spPr>
          <a:xfrm>
            <a:off x="394920" y="259920"/>
            <a:ext cx="7543800" cy="129564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GI : vocabolario greco-italiano in cd-rom</a:t>
            </a:r>
            <a:endParaRPr b="1" lang="it-IT" sz="3900" spc="-1" strike="noStrike">
              <a:solidFill>
                <a:srgbClr val="330066"/>
              </a:solidFill>
              <a:latin typeface="Arial"/>
            </a:endParaRPr>
          </a:p>
        </p:txBody>
      </p:sp>
      <p:pic>
        <p:nvPicPr>
          <p:cNvPr id="293" name="" descr="Click per ingrandire l'immagine"/>
          <p:cNvPicPr/>
          <p:nvPr/>
        </p:nvPicPr>
        <p:blipFill>
          <a:blip r:embed="rId1"/>
          <a:stretch/>
        </p:blipFill>
        <p:spPr>
          <a:xfrm>
            <a:off x="5456160" y="3213000"/>
            <a:ext cx="2482920" cy="2895840"/>
          </a:xfrm>
          <a:prstGeom prst="rect">
            <a:avLst/>
          </a:prstGeom>
          <a:ln w="0">
            <a:noFill/>
          </a:ln>
        </p:spPr>
      </p:pic>
      <p:sp>
        <p:nvSpPr>
          <p:cNvPr id="294" name="CustomShape 3"/>
          <p:cNvSpPr/>
          <p:nvPr/>
        </p:nvSpPr>
        <p:spPr>
          <a:xfrm>
            <a:off x="395280" y="3659040"/>
            <a:ext cx="8280360" cy="366840"/>
          </a:xfrm>
          <a:prstGeom prst="rect">
            <a:avLst/>
          </a:prstGeom>
          <a:noFill/>
          <a:ln w="0">
            <a:noFill/>
          </a:ln>
        </p:spPr>
        <p:style>
          <a:lnRef idx="0"/>
          <a:fillRef idx="0"/>
          <a:effectRef idx="0"/>
          <a:fontRef idx="minor"/>
        </p:style>
      </p:sp>
    </p:spTree>
  </p:cSld>
  <p:transition>
    <p:wedge/>
  </p:transition>
  <p:timing>
    <p:tnLst>
      <p:par>
        <p:cTn id="913" dur="indefinite" restart="never" nodeType="tmRoot">
          <p:childTnLst>
            <p:seq>
              <p:cTn id="914" dur="indefinite" nodeType="mainSeq">
                <p:childTnLst>
                  <p:par>
                    <p:cTn id="915" fill="hold">
                      <p:stCondLst>
                        <p:cond delay="0"/>
                      </p:stCondLst>
                      <p:childTnLst>
                        <p:par>
                          <p:cTn id="916" fill="hold">
                            <p:stCondLst>
                              <p:cond delay="0"/>
                            </p:stCondLst>
                            <p:childTnLst>
                              <p:par>
                                <p:cTn id="917" nodeType="afterEffect" fill="hold" presetClass="entr" presetID="24">
                                  <p:stCondLst>
                                    <p:cond delay="0"/>
                                  </p:stCondLst>
                                  <p:childTnLst>
                                    <p:set>
                                      <p:cBhvr>
                                        <p:cTn id="918" dur="1" fill="hold">
                                          <p:stCondLst>
                                            <p:cond delay="0"/>
                                          </p:stCondLst>
                                        </p:cTn>
                                        <p:tgtEl>
                                          <p:spTgt spid="292"/>
                                        </p:tgtEl>
                                        <p:attrNameLst>
                                          <p:attrName>style.visibility</p:attrName>
                                        </p:attrNameLst>
                                      </p:cBhvr>
                                      <p:to>
                                        <p:strVal val="visible"/>
                                      </p:to>
                                    </p:set>
                                    <p:anim calcmode="lin" valueType="num">
                                      <p:cBhvr additive="repl">
                                        <p:cTn id="919" dur="500" fill="hold"/>
                                        <p:tgtEl>
                                          <p:spTgt spid="292"/>
                                        </p:tgtEl>
                                        <p:attrNameLst>
                                          <p:attrName>ppt_x</p:attrName>
                                        </p:attrNameLst>
                                      </p:cBhvr>
                                      <p:tavLst>
                                        <p:tav tm="0">
                                          <p:val>
                                            <p:strVal val="#ppt_x"/>
                                          </p:val>
                                        </p:tav>
                                        <p:tav tm="50000">
                                          <p:val>
                                            <p:strVal val="#ppt_x+.1"/>
                                          </p:val>
                                        </p:tav>
                                        <p:tav tm="100000">
                                          <p:val>
                                            <p:strVal val="#ppt_x"/>
                                          </p:val>
                                        </p:tav>
                                      </p:tavLst>
                                    </p:anim>
                                    <p:anim calcmode="lin" valueType="num">
                                      <p:cBhvr additive="repl">
                                        <p:cTn id="920" dur="500" fill="hold"/>
                                        <p:tgtEl>
                                          <p:spTgt spid="292"/>
                                        </p:tgtEl>
                                        <p:attrNameLst>
                                          <p:attrName>ppt_y</p:attrName>
                                        </p:attrNameLst>
                                      </p:cBhvr>
                                      <p:tavLst>
                                        <p:tav tm="0">
                                          <p:val>
                                            <p:strVal val="#ppt_y"/>
                                          </p:val>
                                        </p:tav>
                                        <p:tav tm="100000">
                                          <p:val>
                                            <p:strVal val="#ppt_y"/>
                                          </p:val>
                                        </p:tav>
                                      </p:tavLst>
                                    </p:anim>
                                    <p:anim calcmode="lin" valueType="num">
                                      <p:cBhvr additive="repl">
                                        <p:cTn id="921" dur="500" fill="hold"/>
                                        <p:tgtEl>
                                          <p:spTgt spid="292"/>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922" dur="500" fill="hold"/>
                                        <p:tgtEl>
                                          <p:spTgt spid="292"/>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923" dur="5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3900" spc="-1" strike="noStrike">
                <a:solidFill>
                  <a:srgbClr val="330066"/>
                </a:solidFill>
                <a:latin typeface="Arial"/>
              </a:rPr>
              <a:t>Homo ludens, puer ludens…</a:t>
            </a:r>
            <a:endParaRPr b="1" lang="it-IT" sz="3900" spc="-1" strike="noStrike">
              <a:solidFill>
                <a:srgbClr val="330066"/>
              </a:solidFill>
              <a:latin typeface="Arial"/>
            </a:endParaRPr>
          </a:p>
        </p:txBody>
      </p:sp>
      <p:sp>
        <p:nvSpPr>
          <p:cNvPr id="296" name="TextShape 2"/>
          <p:cNvSpPr txBox="1"/>
          <p:nvPr/>
        </p:nvSpPr>
        <p:spPr>
          <a:xfrm>
            <a:off x="457200" y="1719360"/>
            <a:ext cx="403848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2600" spc="-1" strike="noStrike">
                <a:solidFill>
                  <a:srgbClr val="008080"/>
                </a:solidFill>
                <a:latin typeface="Arial"/>
              </a:rPr>
              <a:t>Magistri superciliosi</a:t>
            </a:r>
            <a:r>
              <a:rPr b="0" lang="it-IT" sz="2600" spc="-1" strike="noStrike">
                <a:solidFill>
                  <a:srgbClr val="008080"/>
                </a:solidFill>
                <a:latin typeface="Arial"/>
              </a:rPr>
              <a:t>, </a:t>
            </a:r>
            <a:r>
              <a:rPr b="0" i="1" lang="it-IT" sz="2600" spc="-1" strike="noStrike">
                <a:solidFill>
                  <a:srgbClr val="008080"/>
                </a:solidFill>
                <a:latin typeface="Arial"/>
              </a:rPr>
              <a:t>doctores umbratici</a:t>
            </a:r>
            <a:r>
              <a:rPr b="0" lang="it-IT" sz="2600" spc="-1" strike="noStrike">
                <a:solidFill>
                  <a:srgbClr val="008080"/>
                </a:solidFill>
                <a:latin typeface="Arial"/>
              </a:rPr>
              <a:t> ?</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Utile anche la dimensione ludica nell’insegnamento</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Non aver paura del gioco e della leggerezza…</a:t>
            </a:r>
            <a:endParaRPr b="0" lang="it-IT" sz="2600" spc="-1" strike="noStrike">
              <a:solidFill>
                <a:srgbClr val="008080"/>
              </a:solidFill>
              <a:latin typeface="Arial"/>
            </a:endParaRPr>
          </a:p>
        </p:txBody>
      </p:sp>
      <p:pic>
        <p:nvPicPr>
          <p:cNvPr id="297" name="" descr=""/>
          <p:cNvPicPr/>
          <p:nvPr/>
        </p:nvPicPr>
        <p:blipFill>
          <a:blip r:embed="rId1"/>
          <a:stretch/>
        </p:blipFill>
        <p:spPr>
          <a:xfrm>
            <a:off x="4716360" y="1916280"/>
            <a:ext cx="2365560" cy="3619440"/>
          </a:xfrm>
          <a:prstGeom prst="rect">
            <a:avLst/>
          </a:prstGeom>
          <a:ln w="0">
            <a:noFill/>
          </a:ln>
        </p:spPr>
      </p:pic>
    </p:spTree>
  </p:cSld>
  <p:transition>
    <p:wedge/>
  </p:transition>
  <p:timing>
    <p:tnLst>
      <p:par>
        <p:cTn id="924" dur="indefinite" restart="never" nodeType="tmRoot">
          <p:childTnLst>
            <p:seq>
              <p:cTn id="925" dur="indefinite" nodeType="mainSeq">
                <p:childTnLst>
                  <p:par>
                    <p:cTn id="926" fill="hold">
                      <p:stCondLst>
                        <p:cond delay="0"/>
                      </p:stCondLst>
                      <p:childTnLst>
                        <p:par>
                          <p:cTn id="927" fill="hold">
                            <p:stCondLst>
                              <p:cond delay="0"/>
                            </p:stCondLst>
                            <p:childTnLst>
                              <p:par>
                                <p:cTn id="928" nodeType="afterEffect" fill="hold" presetClass="entr" presetID="24">
                                  <p:stCondLst>
                                    <p:cond delay="0"/>
                                  </p:stCondLst>
                                  <p:childTnLst>
                                    <p:set>
                                      <p:cBhvr>
                                        <p:cTn id="929" dur="1" fill="hold">
                                          <p:stCondLst>
                                            <p:cond delay="0"/>
                                          </p:stCondLst>
                                        </p:cTn>
                                        <p:tgtEl>
                                          <p:spTgt spid="295"/>
                                        </p:tgtEl>
                                        <p:attrNameLst>
                                          <p:attrName>style.visibility</p:attrName>
                                        </p:attrNameLst>
                                      </p:cBhvr>
                                      <p:to>
                                        <p:strVal val="visible"/>
                                      </p:to>
                                    </p:set>
                                    <p:anim calcmode="lin" valueType="num">
                                      <p:cBhvr additive="repl">
                                        <p:cTn id="930" dur="500" fill="hold"/>
                                        <p:tgtEl>
                                          <p:spTgt spid="295"/>
                                        </p:tgtEl>
                                        <p:attrNameLst>
                                          <p:attrName>ppt_x</p:attrName>
                                        </p:attrNameLst>
                                      </p:cBhvr>
                                      <p:tavLst>
                                        <p:tav tm="0">
                                          <p:val>
                                            <p:strVal val="#ppt_x"/>
                                          </p:val>
                                        </p:tav>
                                        <p:tav tm="50000">
                                          <p:val>
                                            <p:strVal val="#ppt_x+.1"/>
                                          </p:val>
                                        </p:tav>
                                        <p:tav tm="100000">
                                          <p:val>
                                            <p:strVal val="#ppt_x"/>
                                          </p:val>
                                        </p:tav>
                                      </p:tavLst>
                                    </p:anim>
                                    <p:anim calcmode="lin" valueType="num">
                                      <p:cBhvr additive="repl">
                                        <p:cTn id="931" dur="500" fill="hold"/>
                                        <p:tgtEl>
                                          <p:spTgt spid="295"/>
                                        </p:tgtEl>
                                        <p:attrNameLst>
                                          <p:attrName>ppt_y</p:attrName>
                                        </p:attrNameLst>
                                      </p:cBhvr>
                                      <p:tavLst>
                                        <p:tav tm="0">
                                          <p:val>
                                            <p:strVal val="#ppt_y"/>
                                          </p:val>
                                        </p:tav>
                                        <p:tav tm="100000">
                                          <p:val>
                                            <p:strVal val="#ppt_y"/>
                                          </p:val>
                                        </p:tav>
                                      </p:tavLst>
                                    </p:anim>
                                    <p:anim calcmode="lin" valueType="num">
                                      <p:cBhvr additive="repl">
                                        <p:cTn id="932" dur="500" fill="hold"/>
                                        <p:tgtEl>
                                          <p:spTgt spid="295"/>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933" dur="500" fill="hold"/>
                                        <p:tgtEl>
                                          <p:spTgt spid="295"/>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934" dur="500"/>
                                        <p:tgtEl>
                                          <p:spTgt spid="295"/>
                                        </p:tgtEl>
                                      </p:cBhvr>
                                    </p:animEffect>
                                  </p:childTnLst>
                                </p:cTn>
                              </p:par>
                            </p:childTnLst>
                          </p:cTn>
                        </p:par>
                      </p:childTnLst>
                    </p:cTn>
                  </p:par>
                  <p:par>
                    <p:cTn id="935" fill="hold">
                      <p:stCondLst>
                        <p:cond delay="indefinite"/>
                      </p:stCondLst>
                      <p:childTnLst>
                        <p:par>
                          <p:cTn id="936" fill="hold">
                            <p:stCondLst>
                              <p:cond delay="0"/>
                            </p:stCondLst>
                            <p:childTnLst>
                              <p:par>
                                <p:cTn id="937" nodeType="clickEffect" fill="hold" presetClass="entr" presetID="1">
                                  <p:stCondLst>
                                    <p:cond delay="0"/>
                                  </p:stCondLst>
                                  <p:childTnLst>
                                    <p:set>
                                      <p:cBhvr>
                                        <p:cTn id="938" dur="1" fill="hold">
                                          <p:stCondLst>
                                            <p:cond delay="0"/>
                                          </p:stCondLst>
                                        </p:cTn>
                                        <p:tgtEl>
                                          <p:spTgt spid="296">
                                            <p:txEl>
                                              <p:pRg st="0" end="0"/>
                                            </p:txEl>
                                          </p:spTgt>
                                        </p:tgtEl>
                                        <p:attrNameLst>
                                          <p:attrName>style.visibility</p:attrName>
                                        </p:attrNameLst>
                                      </p:cBhvr>
                                      <p:to>
                                        <p:strVal val="visible"/>
                                      </p:to>
                                    </p:set>
                                  </p:childTnLst>
                                </p:cTn>
                              </p:par>
                            </p:childTnLst>
                          </p:cTn>
                        </p:par>
                      </p:childTnLst>
                    </p:cTn>
                  </p:par>
                  <p:par>
                    <p:cTn id="939" fill="hold">
                      <p:stCondLst>
                        <p:cond delay="indefinite"/>
                      </p:stCondLst>
                      <p:childTnLst>
                        <p:par>
                          <p:cTn id="940" fill="hold">
                            <p:stCondLst>
                              <p:cond delay="0"/>
                            </p:stCondLst>
                            <p:childTnLst>
                              <p:par>
                                <p:cTn id="941" nodeType="clickEffect" fill="hold" presetClass="entr" presetID="1">
                                  <p:stCondLst>
                                    <p:cond delay="0"/>
                                  </p:stCondLst>
                                  <p:childTnLst>
                                    <p:set>
                                      <p:cBhvr>
                                        <p:cTn id="942" dur="1" fill="hold">
                                          <p:stCondLst>
                                            <p:cond delay="0"/>
                                          </p:stCondLst>
                                        </p:cTn>
                                        <p:tgtEl>
                                          <p:spTgt spid="296">
                                            <p:txEl>
                                              <p:pRg st="2" end="2"/>
                                            </p:txEl>
                                          </p:spTgt>
                                        </p:tgtEl>
                                        <p:attrNameLst>
                                          <p:attrName>style.visibility</p:attrName>
                                        </p:attrNameLst>
                                      </p:cBhvr>
                                      <p:to>
                                        <p:strVal val="visible"/>
                                      </p:to>
                                    </p:set>
                                  </p:childTnLst>
                                </p:cTn>
                              </p:par>
                            </p:childTnLst>
                          </p:cTn>
                        </p:par>
                      </p:childTnLst>
                    </p:cTn>
                  </p:par>
                  <p:par>
                    <p:cTn id="943" fill="hold">
                      <p:stCondLst>
                        <p:cond delay="indefinite"/>
                      </p:stCondLst>
                      <p:childTnLst>
                        <p:par>
                          <p:cTn id="944" fill="hold">
                            <p:stCondLst>
                              <p:cond delay="0"/>
                            </p:stCondLst>
                            <p:childTnLst>
                              <p:par>
                                <p:cTn id="945" nodeType="clickEffect" fill="hold" presetClass="entr" presetID="1">
                                  <p:stCondLst>
                                    <p:cond delay="0"/>
                                  </p:stCondLst>
                                  <p:childTnLst>
                                    <p:set>
                                      <p:cBhvr>
                                        <p:cTn id="946" dur="1" fill="hold">
                                          <p:stCondLst>
                                            <p:cond delay="0"/>
                                          </p:stCondLst>
                                        </p:cTn>
                                        <p:tgtEl>
                                          <p:spTgt spid="296">
                                            <p:txEl>
                                              <p:pRg st="3" end="3"/>
                                            </p:txEl>
                                          </p:spTgt>
                                        </p:tgtEl>
                                        <p:attrNameLst>
                                          <p:attrName>style.visibility</p:attrName>
                                        </p:attrNameLst>
                                      </p:cBhvr>
                                      <p:to>
                                        <p:strVal val="visible"/>
                                      </p:to>
                                    </p:set>
                                  </p:childTnLst>
                                </p:cTn>
                              </p:par>
                            </p:childTnLst>
                          </p:cTn>
                        </p:par>
                      </p:childTnLst>
                    </p:cTn>
                  </p:par>
                  <p:par>
                    <p:cTn id="947" fill="hold">
                      <p:stCondLst>
                        <p:cond delay="indefinite"/>
                      </p:stCondLst>
                      <p:childTnLst>
                        <p:par>
                          <p:cTn id="948" fill="hold">
                            <p:stCondLst>
                              <p:cond delay="0"/>
                            </p:stCondLst>
                            <p:childTnLst>
                              <p:par>
                                <p:cTn id="949" nodeType="clickEffect" fill="hold" presetClass="entr" presetID="1">
                                  <p:stCondLst>
                                    <p:cond delay="0"/>
                                  </p:stCondLst>
                                  <p:childTnLst>
                                    <p:set>
                                      <p:cBhvr>
                                        <p:cTn id="950"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8" name="TextShape 1"/>
          <p:cNvSpPr txBox="1"/>
          <p:nvPr/>
        </p:nvSpPr>
        <p:spPr>
          <a:xfrm>
            <a:off x="6443280" y="1628640"/>
            <a:ext cx="2484360" cy="26640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100" spc="-1" strike="noStrike">
                <a:solidFill>
                  <a:srgbClr val="330066"/>
                </a:solidFill>
                <a:latin typeface="Arial"/>
              </a:rPr>
              <a:t>Un esempio per il lessico</a:t>
            </a:r>
            <a:br/>
            <a:br/>
            <a:r>
              <a:rPr b="1" lang="it-IT" sz="3500" spc="-1" strike="noStrike">
                <a:solidFill>
                  <a:srgbClr val="330066"/>
                </a:solidFill>
                <a:latin typeface="Arial"/>
              </a:rPr>
              <a:t>“Traduci!”</a:t>
            </a:r>
            <a:endParaRPr b="1" lang="it-IT" sz="3500" spc="-1" strike="noStrike">
              <a:solidFill>
                <a:srgbClr val="330066"/>
              </a:solidFill>
              <a:latin typeface="Arial"/>
            </a:endParaRPr>
          </a:p>
        </p:txBody>
      </p:sp>
      <p:pic>
        <p:nvPicPr>
          <p:cNvPr id="299" name="" descr=""/>
          <p:cNvPicPr/>
          <p:nvPr/>
        </p:nvPicPr>
        <p:blipFill>
          <a:blip r:embed="rId1"/>
          <a:stretch/>
        </p:blipFill>
        <p:spPr>
          <a:xfrm>
            <a:off x="324000" y="260280"/>
            <a:ext cx="6041880" cy="6004080"/>
          </a:xfrm>
          <a:prstGeom prst="rect">
            <a:avLst/>
          </a:prstGeom>
          <a:ln w="0">
            <a:noFill/>
          </a:ln>
        </p:spPr>
      </p:pic>
      <p:sp>
        <p:nvSpPr>
          <p:cNvPr id="300" name="CustomShape 2"/>
          <p:cNvSpPr/>
          <p:nvPr/>
        </p:nvSpPr>
        <p:spPr>
          <a:xfrm>
            <a:off x="6659640" y="4581360"/>
            <a:ext cx="1871640" cy="1690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000000"/>
                </a:solidFill>
                <a:latin typeface="Arial"/>
              </a:rPr>
              <a:t>Di Stefano Drei</a:t>
            </a:r>
            <a:endParaRPr b="0" lang="it-IT" sz="1600" spc="-1" strike="noStrike">
              <a:solidFill>
                <a:srgbClr val="000000"/>
              </a:solidFill>
              <a:latin typeface="Times New Roman"/>
            </a:endParaRPr>
          </a:p>
          <a:p>
            <a:pP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000000"/>
                </a:solidFill>
                <a:latin typeface="Arial"/>
              </a:rPr>
              <a:t>Versione3.2</a:t>
            </a:r>
            <a:endParaRPr b="0" lang="it-IT" sz="1600" spc="-1" strike="noStrike">
              <a:solidFill>
                <a:srgbClr val="000000"/>
              </a:solidFill>
              <a:latin typeface="Times New Roman"/>
            </a:endParaRPr>
          </a:p>
          <a:p>
            <a:pP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000000"/>
                </a:solidFill>
                <a:latin typeface="Arial"/>
              </a:rPr>
              <a:t>2002</a:t>
            </a:r>
            <a:endParaRPr b="0" lang="it-IT" sz="1600" spc="-1" strike="noStrike">
              <a:solidFill>
                <a:srgbClr val="000000"/>
              </a:solidFill>
              <a:latin typeface="Times New Roman"/>
            </a:endParaRPr>
          </a:p>
          <a:p>
            <a:pP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000000"/>
                </a:solidFill>
                <a:latin typeface="Arial"/>
              </a:rPr>
              <a:t>Programma freeware</a:t>
            </a:r>
            <a:endParaRPr b="0" lang="it-IT" sz="1600" spc="-1" strike="noStrike">
              <a:solidFill>
                <a:srgbClr val="000000"/>
              </a:solidFill>
              <a:latin typeface="Times New Roman"/>
            </a:endParaRPr>
          </a:p>
        </p:txBody>
      </p:sp>
    </p:spTree>
  </p:cSld>
  <p:transition>
    <p:wedge/>
  </p:transition>
  <p:timing>
    <p:tnLst>
      <p:par>
        <p:cTn id="951" dur="indefinite" restart="never" nodeType="tmRoot">
          <p:childTnLst>
            <p:seq>
              <p:cTn id="952" dur="indefinite" nodeType="mainSeq">
                <p:childTnLst>
                  <p:par>
                    <p:cTn id="953" fill="hold">
                      <p:stCondLst>
                        <p:cond delay="0"/>
                      </p:stCondLst>
                      <p:childTnLst>
                        <p:par>
                          <p:cTn id="954" fill="hold">
                            <p:stCondLst>
                              <p:cond delay="0"/>
                            </p:stCondLst>
                            <p:childTnLst>
                              <p:par>
                                <p:cTn id="955" nodeType="afterEffect" fill="hold" presetClass="entr" presetID="24">
                                  <p:stCondLst>
                                    <p:cond delay="0"/>
                                  </p:stCondLst>
                                  <p:childTnLst>
                                    <p:set>
                                      <p:cBhvr>
                                        <p:cTn id="956" dur="1" fill="hold">
                                          <p:stCondLst>
                                            <p:cond delay="0"/>
                                          </p:stCondLst>
                                        </p:cTn>
                                        <p:tgtEl>
                                          <p:spTgt spid="298"/>
                                        </p:tgtEl>
                                        <p:attrNameLst>
                                          <p:attrName>style.visibility</p:attrName>
                                        </p:attrNameLst>
                                      </p:cBhvr>
                                      <p:to>
                                        <p:strVal val="visible"/>
                                      </p:to>
                                    </p:set>
                                    <p:anim calcmode="lin" valueType="num">
                                      <p:cBhvr additive="repl">
                                        <p:cTn id="957" dur="500" fill="hold"/>
                                        <p:tgtEl>
                                          <p:spTgt spid="298"/>
                                        </p:tgtEl>
                                        <p:attrNameLst>
                                          <p:attrName>ppt_w</p:attrName>
                                        </p:attrNameLst>
                                      </p:cBhvr>
                                      <p:tavLst>
                                        <p:tav tm="0">
                                          <p:val>
                                            <p:strVal val="0"/>
                                          </p:val>
                                        </p:tav>
                                        <p:tav tm="100000">
                                          <p:val>
                                            <p:strVal val="#ppt_w"/>
                                          </p:val>
                                        </p:tav>
                                      </p:tavLst>
                                    </p:anim>
                                    <p:anim calcmode="lin" valueType="num">
                                      <p:cBhvr additive="repl">
                                        <p:cTn id="958" dur="500" fill="hold"/>
                                        <p:tgtEl>
                                          <p:spTgt spid="298"/>
                                        </p:tgtEl>
                                        <p:attrNameLst>
                                          <p:attrName>ppt_h</p:attrName>
                                        </p:attrNameLst>
                                      </p:cBhvr>
                                      <p:tavLst>
                                        <p:tav tm="0">
                                          <p:val>
                                            <p:strVal val="0"/>
                                          </p:val>
                                        </p:tav>
                                        <p:tav tm="100000">
                                          <p:val>
                                            <p:strVal val="#ppt_h"/>
                                          </p:val>
                                        </p:tav>
                                      </p:tavLst>
                                    </p:anim>
                                    <p:animEffect filter="fade" transition="in">
                                      <p:cBhvr additive="repl">
                                        <p:cTn id="959" dur="500"/>
                                        <p:tgtEl>
                                          <p:spTgt spid="298"/>
                                        </p:tgtEl>
                                      </p:cBhvr>
                                    </p:animEffect>
                                  </p:childTnLst>
                                </p:cTn>
                              </p:par>
                            </p:childTnLst>
                          </p:cTn>
                        </p:par>
                      </p:childTnLst>
                    </p:cTn>
                  </p:par>
                  <p:par>
                    <p:cTn id="960" fill="hold">
                      <p:stCondLst>
                        <p:cond delay="indefinite"/>
                      </p:stCondLst>
                      <p:childTnLst>
                        <p:par>
                          <p:cTn id="961" fill="hold">
                            <p:stCondLst>
                              <p:cond delay="0"/>
                            </p:stCondLst>
                            <p:childTnLst>
                              <p:par>
                                <p:cTn id="962" nodeType="clickEffect" fill="hold" presetClass="entr" presetID="1">
                                  <p:stCondLst>
                                    <p:cond delay="0"/>
                                  </p:stCondLst>
                                  <p:childTnLst>
                                    <p:set>
                                      <p:cBhvr>
                                        <p:cTn id="963"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1"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Personalizzare “Traduci!”</a:t>
            </a:r>
            <a:endParaRPr b="1" lang="it-IT" sz="3900" spc="-1" strike="noStrike">
              <a:solidFill>
                <a:srgbClr val="330066"/>
              </a:solidFill>
              <a:latin typeface="Arial"/>
            </a:endParaRPr>
          </a:p>
        </p:txBody>
      </p:sp>
      <p:sp>
        <p:nvSpPr>
          <p:cNvPr id="302"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2600" spc="-1" strike="noStrike">
                <a:solidFill>
                  <a:srgbClr val="008080"/>
                </a:solidFill>
                <a:latin typeface="Arial"/>
              </a:rPr>
              <a:t>Traduci!</a:t>
            </a:r>
            <a:r>
              <a:rPr b="0" lang="it-IT" sz="2600" spc="-1" strike="noStrike">
                <a:solidFill>
                  <a:srgbClr val="008080"/>
                </a:solidFill>
                <a:latin typeface="Arial"/>
              </a:rPr>
              <a:t> Può gestire un elenco di parole personalizzato per la verifica (almeno 10 termini)</a:t>
            </a: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Parole errate tratte dalle versioni</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Costruire un lessico completo del testo su cui esercitarsi molte volte scegliendo</a:t>
            </a:r>
            <a:endParaRPr b="0" lang="it-IT" sz="2200" spc="-1" strike="noStrike">
              <a:solidFill>
                <a:srgbClr val="ff6600"/>
              </a:solidFill>
              <a:latin typeface="Arial"/>
            </a:endParaRPr>
          </a:p>
          <a:p>
            <a:pPr lvl="2" marL="987120" indent="-293400">
              <a:spcBef>
                <a:spcPts val="5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Tutti i termini</a:t>
            </a:r>
            <a:endParaRPr b="0" lang="it-IT" sz="2100" spc="-1" strike="noStrike">
              <a:solidFill>
                <a:srgbClr val="ff6600"/>
              </a:solidFill>
              <a:latin typeface="Arial"/>
            </a:endParaRPr>
          </a:p>
          <a:p>
            <a:pPr lvl="2" marL="987120" indent="-293400">
              <a:spcBef>
                <a:spcPts val="5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Solo i sostantivi</a:t>
            </a:r>
            <a:endParaRPr b="0" lang="it-IT" sz="2100" spc="-1" strike="noStrike">
              <a:solidFill>
                <a:srgbClr val="ff6600"/>
              </a:solidFill>
              <a:latin typeface="Arial"/>
            </a:endParaRPr>
          </a:p>
          <a:p>
            <a:pPr lvl="2" marL="987120" indent="-293400">
              <a:spcBef>
                <a:spcPts val="5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Solo i verbi</a:t>
            </a:r>
            <a:endParaRPr b="0" lang="it-IT" sz="21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Parole notevoli di cui si è studiato il significato</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Elenchi di parole creati dagli studenti stessi per sfidarsi</a:t>
            </a:r>
            <a:endParaRPr b="0" lang="it-IT" sz="2200" spc="-1" strike="noStrike">
              <a:solidFill>
                <a:srgbClr val="ff6600"/>
              </a:solidFill>
              <a:latin typeface="Arial"/>
            </a:endParaRPr>
          </a:p>
        </p:txBody>
      </p:sp>
    </p:spTree>
  </p:cSld>
  <p:transition>
    <p:wedge/>
  </p:transition>
  <p:timing>
    <p:tnLst>
      <p:par>
        <p:cTn id="964" dur="indefinite" restart="never" nodeType="tmRoot">
          <p:childTnLst>
            <p:seq>
              <p:cTn id="965" dur="indefinite" nodeType="mainSeq">
                <p:childTnLst>
                  <p:par>
                    <p:cTn id="966" fill="hold">
                      <p:stCondLst>
                        <p:cond delay="0"/>
                      </p:stCondLst>
                      <p:childTnLst>
                        <p:par>
                          <p:cTn id="967" fill="hold">
                            <p:stCondLst>
                              <p:cond delay="0"/>
                            </p:stCondLst>
                            <p:childTnLst>
                              <p:par>
                                <p:cTn id="968" nodeType="afterEffect" fill="hold" presetClass="entr" presetID="24">
                                  <p:stCondLst>
                                    <p:cond delay="0"/>
                                  </p:stCondLst>
                                  <p:childTnLst>
                                    <p:set>
                                      <p:cBhvr>
                                        <p:cTn id="969" dur="1" fill="hold">
                                          <p:stCondLst>
                                            <p:cond delay="0"/>
                                          </p:stCondLst>
                                        </p:cTn>
                                        <p:tgtEl>
                                          <p:spTgt spid="301"/>
                                        </p:tgtEl>
                                        <p:attrNameLst>
                                          <p:attrName>style.visibility</p:attrName>
                                        </p:attrNameLst>
                                      </p:cBhvr>
                                      <p:to>
                                        <p:strVal val="visible"/>
                                      </p:to>
                                    </p:set>
                                    <p:anim calcmode="lin" valueType="num">
                                      <p:cBhvr additive="repl">
                                        <p:cTn id="970" dur="500" fill="hold">
                                          <p:stCondLst>
                                            <p:cond delay="0"/>
                                          </p:stCondLst>
                                        </p:cTn>
                                        <p:tgtEl>
                                          <p:spTgt spid="301"/>
                                        </p:tgtEl>
                                        <p:attrNameLst>
                                          <p:attrName>r</p:attrName>
                                        </p:attrNameLst>
                                      </p:cBhvr>
                                      <p:tavLst>
                                        <p:tav tm="0">
                                          <p:val>
                                            <p:strVal val="-90"/>
                                          </p:val>
                                        </p:tav>
                                        <p:tav tm="100000">
                                          <p:val>
                                            <p:strVal val="0"/>
                                          </p:val>
                                        </p:tav>
                                      </p:tavLst>
                                    </p:anim>
                                    <p:anim calcmode="lin" valueType="num">
                                      <p:cBhvr additive="repl">
                                        <p:cTn id="971" dur="500" fill="hold">
                                          <p:stCondLst>
                                            <p:cond delay="0"/>
                                          </p:stCondLst>
                                        </p:cTn>
                                        <p:tgtEl>
                                          <p:spTgt spid="301"/>
                                        </p:tgtEl>
                                        <p:attrNameLst>
                                          <p:attrName>ppt_w</p:attrName>
                                        </p:attrNameLst>
                                      </p:cBhvr>
                                      <p:tavLst>
                                        <p:tav tm="0">
                                          <p:val>
                                            <p:strVal val="#ppt_w"/>
                                          </p:val>
                                        </p:tav>
                                        <p:tav tm="100000">
                                          <p:val>
                                            <p:strVal val="#ppt_w*.05"/>
                                          </p:val>
                                        </p:tav>
                                      </p:tavLst>
                                    </p:anim>
                                    <p:anim calcmode="lin" valueType="num">
                                      <p:cBhvr additive="repl">
                                        <p:cTn id="972" dur="500" fill="hold">
                                          <p:stCondLst>
                                            <p:cond delay="500"/>
                                          </p:stCondLst>
                                        </p:cTn>
                                        <p:tgtEl>
                                          <p:spTgt spid="301"/>
                                        </p:tgtEl>
                                        <p:attrNameLst>
                                          <p:attrName>ppt_w</p:attrName>
                                        </p:attrNameLst>
                                      </p:cBhvr>
                                      <p:tavLst>
                                        <p:tav tm="0">
                                          <p:val>
                                            <p:strVal val="#ppt_w*.05"/>
                                          </p:val>
                                        </p:tav>
                                        <p:tav tm="100000">
                                          <p:val>
                                            <p:strVal val="#ppt_w"/>
                                          </p:val>
                                        </p:tav>
                                      </p:tavLst>
                                    </p:anim>
                                    <p:anim calcmode="lin" valueType="num">
                                      <p:cBhvr additive="repl">
                                        <p:cTn id="973" dur="1000" fill="hold"/>
                                        <p:tgtEl>
                                          <p:spTgt spid="301"/>
                                        </p:tgtEl>
                                        <p:attrNameLst>
                                          <p:attrName>ppt_h</p:attrName>
                                        </p:attrNameLst>
                                      </p:cBhvr>
                                      <p:tavLst>
                                        <p:tav tm="0">
                                          <p:val>
                                            <p:strVal val="#ppt_h"/>
                                          </p:val>
                                        </p:tav>
                                        <p:tav tm="100000">
                                          <p:val>
                                            <p:strVal val="#ppt_h"/>
                                          </p:val>
                                        </p:tav>
                                      </p:tavLst>
                                    </p:anim>
                                    <p:anim calcmode="lin" valueType="num">
                                      <p:cBhvr additive="repl">
                                        <p:cTn id="974" dur="500" fill="hold">
                                          <p:stCondLst>
                                            <p:cond delay="0"/>
                                          </p:stCondLst>
                                        </p:cTn>
                                        <p:tgtEl>
                                          <p:spTgt spid="301"/>
                                        </p:tgtEl>
                                        <p:attrNameLst>
                                          <p:attrName>ppt_x</p:attrName>
                                        </p:attrNameLst>
                                      </p:cBhvr>
                                      <p:tavLst>
                                        <p:tav tm="0">
                                          <p:val>
                                            <p:strVal val="#ppt_x+.4"/>
                                          </p:val>
                                        </p:tav>
                                        <p:tav tm="100000">
                                          <p:val>
                                            <p:strVal val="#ppt_x"/>
                                          </p:val>
                                        </p:tav>
                                      </p:tavLst>
                                    </p:anim>
                                    <p:anim calcmode="lin" valueType="num">
                                      <p:cBhvr additive="repl">
                                        <p:cTn id="975" dur="500" fill="hold">
                                          <p:stCondLst>
                                            <p:cond delay="0"/>
                                          </p:stCondLst>
                                        </p:cTn>
                                        <p:tgtEl>
                                          <p:spTgt spid="301"/>
                                        </p:tgtEl>
                                        <p:attrNameLst>
                                          <p:attrName>ppt_y</p:attrName>
                                        </p:attrNameLst>
                                      </p:cBhvr>
                                      <p:tavLst>
                                        <p:tav tm="0">
                                          <p:val>
                                            <p:strVal val="#ppt_y-.2"/>
                                          </p:val>
                                        </p:tav>
                                        <p:tav tm="100000">
                                          <p:val>
                                            <p:strVal val="#ppt_y+.1"/>
                                          </p:val>
                                        </p:tav>
                                      </p:tavLst>
                                    </p:anim>
                                    <p:anim calcmode="lin" valueType="num">
                                      <p:cBhvr additive="repl">
                                        <p:cTn id="976" dur="500" fill="hold">
                                          <p:stCondLst>
                                            <p:cond delay="500"/>
                                          </p:stCondLst>
                                        </p:cTn>
                                        <p:tgtEl>
                                          <p:spTgt spid="301"/>
                                        </p:tgtEl>
                                        <p:attrNameLst>
                                          <p:attrName>ppt_y</p:attrName>
                                        </p:attrNameLst>
                                      </p:cBhvr>
                                      <p:tavLst>
                                        <p:tav tm="0">
                                          <p:val>
                                            <p:strVal val="#ppt_y+.1"/>
                                          </p:val>
                                        </p:tav>
                                        <p:tav tm="100000">
                                          <p:val>
                                            <p:strVal val="#ppt_y"/>
                                          </p:val>
                                        </p:tav>
                                      </p:tavLst>
                                    </p:anim>
                                    <p:animEffect filter="fade" transition="in">
                                      <p:cBhvr additive="repl">
                                        <p:cTn id="977" dur="1000">
                                          <p:stCondLst>
                                            <p:cond delay="0"/>
                                          </p:stCondLst>
                                        </p:cTn>
                                        <p:tgtEl>
                                          <p:spTgt spid="301"/>
                                        </p:tgtEl>
                                      </p:cBhvr>
                                    </p:animEffect>
                                  </p:childTnLst>
                                </p:cTn>
                              </p:par>
                            </p:childTnLst>
                          </p:cTn>
                        </p:par>
                      </p:childTnLst>
                    </p:cTn>
                  </p:par>
                  <p:par>
                    <p:cTn id="978" fill="hold">
                      <p:stCondLst>
                        <p:cond delay="indefinite"/>
                      </p:stCondLst>
                      <p:childTnLst>
                        <p:par>
                          <p:cTn id="979" fill="hold">
                            <p:stCondLst>
                              <p:cond delay="0"/>
                            </p:stCondLst>
                            <p:childTnLst>
                              <p:par>
                                <p:cTn id="980" nodeType="clickEffect" fill="hold" presetClass="entr" presetID="1">
                                  <p:stCondLst>
                                    <p:cond delay="0"/>
                                  </p:stCondLst>
                                  <p:childTnLst>
                                    <p:set>
                                      <p:cBhvr>
                                        <p:cTn id="981" dur="1" fill="hold">
                                          <p:stCondLst>
                                            <p:cond delay="0"/>
                                          </p:stCondLst>
                                        </p:cTn>
                                        <p:tgtEl>
                                          <p:spTgt spid="302">
                                            <p:txEl>
                                              <p:pRg st="0" end="0"/>
                                            </p:txEl>
                                          </p:spTgt>
                                        </p:tgtEl>
                                        <p:attrNameLst>
                                          <p:attrName>style.visibility</p:attrName>
                                        </p:attrNameLst>
                                      </p:cBhvr>
                                      <p:to>
                                        <p:strVal val="visible"/>
                                      </p:to>
                                    </p:set>
                                  </p:childTnLst>
                                </p:cTn>
                              </p:par>
                            </p:childTnLst>
                          </p:cTn>
                        </p:par>
                      </p:childTnLst>
                    </p:cTn>
                  </p:par>
                  <p:par>
                    <p:cTn id="982" fill="hold">
                      <p:stCondLst>
                        <p:cond delay="indefinite"/>
                      </p:stCondLst>
                      <p:childTnLst>
                        <p:par>
                          <p:cTn id="983" fill="hold">
                            <p:stCondLst>
                              <p:cond delay="0"/>
                            </p:stCondLst>
                            <p:childTnLst>
                              <p:par>
                                <p:cTn id="984" nodeType="clickEffect" fill="hold" presetClass="entr" presetID="1">
                                  <p:stCondLst>
                                    <p:cond delay="0"/>
                                  </p:stCondLst>
                                  <p:childTnLst>
                                    <p:set>
                                      <p:cBhvr>
                                        <p:cTn id="985" dur="1" fill="hold">
                                          <p:stCondLst>
                                            <p:cond delay="0"/>
                                          </p:stCondLst>
                                        </p:cTn>
                                        <p:tgtEl>
                                          <p:spTgt spid="302">
                                            <p:txEl>
                                              <p:pRg st="1" end="1"/>
                                            </p:txEl>
                                          </p:spTgt>
                                        </p:tgtEl>
                                        <p:attrNameLst>
                                          <p:attrName>style.visibility</p:attrName>
                                        </p:attrNameLst>
                                      </p:cBhvr>
                                      <p:to>
                                        <p:strVal val="visible"/>
                                      </p:to>
                                    </p:set>
                                  </p:childTnLst>
                                </p:cTn>
                              </p:par>
                              <p:par>
                                <p:cTn id="986" nodeType="withEffect" fill="hold" presetClass="entr" presetID="1">
                                  <p:stCondLst>
                                    <p:cond delay="0"/>
                                  </p:stCondLst>
                                  <p:childTnLst>
                                    <p:set>
                                      <p:cBhvr>
                                        <p:cTn id="987" dur="1" fill="hold">
                                          <p:stCondLst>
                                            <p:cond delay="0"/>
                                          </p:stCondLst>
                                        </p:cTn>
                                        <p:tgtEl>
                                          <p:spTgt spid="302">
                                            <p:txEl>
                                              <p:pRg st="2" end="2"/>
                                            </p:txEl>
                                          </p:spTgt>
                                        </p:tgtEl>
                                        <p:attrNameLst>
                                          <p:attrName>style.visibility</p:attrName>
                                        </p:attrNameLst>
                                      </p:cBhvr>
                                      <p:to>
                                        <p:strVal val="visible"/>
                                      </p:to>
                                    </p:set>
                                  </p:childTnLst>
                                </p:cTn>
                              </p:par>
                              <p:par>
                                <p:cTn id="988" nodeType="withEffect" fill="hold" presetClass="entr" presetID="1">
                                  <p:stCondLst>
                                    <p:cond delay="0"/>
                                  </p:stCondLst>
                                  <p:childTnLst>
                                    <p:set>
                                      <p:cBhvr>
                                        <p:cTn id="989" dur="1" fill="hold">
                                          <p:stCondLst>
                                            <p:cond delay="0"/>
                                          </p:stCondLst>
                                        </p:cTn>
                                        <p:tgtEl>
                                          <p:spTgt spid="302">
                                            <p:txEl>
                                              <p:pRg st="3" end="3"/>
                                            </p:txEl>
                                          </p:spTgt>
                                        </p:tgtEl>
                                        <p:attrNameLst>
                                          <p:attrName>style.visibility</p:attrName>
                                        </p:attrNameLst>
                                      </p:cBhvr>
                                      <p:to>
                                        <p:strVal val="visible"/>
                                      </p:to>
                                    </p:set>
                                  </p:childTnLst>
                                </p:cTn>
                              </p:par>
                              <p:par>
                                <p:cTn id="990" nodeType="withEffect" fill="hold" presetClass="entr" presetID="1">
                                  <p:stCondLst>
                                    <p:cond delay="0"/>
                                  </p:stCondLst>
                                  <p:childTnLst>
                                    <p:set>
                                      <p:cBhvr>
                                        <p:cTn id="991" dur="1" fill="hold">
                                          <p:stCondLst>
                                            <p:cond delay="0"/>
                                          </p:stCondLst>
                                        </p:cTn>
                                        <p:tgtEl>
                                          <p:spTgt spid="302">
                                            <p:txEl>
                                              <p:pRg st="4" end="4"/>
                                            </p:txEl>
                                          </p:spTgt>
                                        </p:tgtEl>
                                        <p:attrNameLst>
                                          <p:attrName>style.visibility</p:attrName>
                                        </p:attrNameLst>
                                      </p:cBhvr>
                                      <p:to>
                                        <p:strVal val="visible"/>
                                      </p:to>
                                    </p:set>
                                  </p:childTnLst>
                                </p:cTn>
                              </p:par>
                              <p:par>
                                <p:cTn id="992" nodeType="withEffect" fill="hold" presetClass="entr" presetID="1">
                                  <p:stCondLst>
                                    <p:cond delay="0"/>
                                  </p:stCondLst>
                                  <p:childTnLst>
                                    <p:set>
                                      <p:cBhvr>
                                        <p:cTn id="993" dur="1" fill="hold">
                                          <p:stCondLst>
                                            <p:cond delay="0"/>
                                          </p:stCondLst>
                                        </p:cTn>
                                        <p:tgtEl>
                                          <p:spTgt spid="302">
                                            <p:txEl>
                                              <p:pRg st="5" end="5"/>
                                            </p:txEl>
                                          </p:spTgt>
                                        </p:tgtEl>
                                        <p:attrNameLst>
                                          <p:attrName>style.visibility</p:attrName>
                                        </p:attrNameLst>
                                      </p:cBhvr>
                                      <p:to>
                                        <p:strVal val="visible"/>
                                      </p:to>
                                    </p:set>
                                  </p:childTnLst>
                                </p:cTn>
                              </p:par>
                              <p:par>
                                <p:cTn id="994" nodeType="withEffect" fill="hold" presetClass="entr" presetID="1">
                                  <p:stCondLst>
                                    <p:cond delay="0"/>
                                  </p:stCondLst>
                                  <p:childTnLst>
                                    <p:set>
                                      <p:cBhvr>
                                        <p:cTn id="995" dur="1" fill="hold">
                                          <p:stCondLst>
                                            <p:cond delay="0"/>
                                          </p:stCondLst>
                                        </p:cTn>
                                        <p:tgtEl>
                                          <p:spTgt spid="302">
                                            <p:txEl>
                                              <p:pRg st="6" end="6"/>
                                            </p:txEl>
                                          </p:spTgt>
                                        </p:tgtEl>
                                        <p:attrNameLst>
                                          <p:attrName>style.visibility</p:attrName>
                                        </p:attrNameLst>
                                      </p:cBhvr>
                                      <p:to>
                                        <p:strVal val="visible"/>
                                      </p:to>
                                    </p:set>
                                  </p:childTnLst>
                                </p:cTn>
                              </p:par>
                              <p:par>
                                <p:cTn id="996" nodeType="withEffect" fill="hold" presetClass="entr" presetID="1">
                                  <p:stCondLst>
                                    <p:cond delay="0"/>
                                  </p:stCondLst>
                                  <p:childTnLst>
                                    <p:set>
                                      <p:cBhvr>
                                        <p:cTn id="997" dur="1" fill="hold">
                                          <p:stCondLst>
                                            <p:cond delay="0"/>
                                          </p:stCondLst>
                                        </p:cTn>
                                        <p:tgtEl>
                                          <p:spTgt spid="302">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Hungry Frog Latin/Greek</a:t>
            </a:r>
            <a:endParaRPr b="1" lang="it-IT" sz="3900" spc="-1" strike="noStrike">
              <a:solidFill>
                <a:srgbClr val="330066"/>
              </a:solidFill>
              <a:latin typeface="Arial"/>
            </a:endParaRPr>
          </a:p>
        </p:txBody>
      </p:sp>
      <p:pic>
        <p:nvPicPr>
          <p:cNvPr id="304" name="" descr=""/>
          <p:cNvPicPr/>
          <p:nvPr/>
        </p:nvPicPr>
        <p:blipFill>
          <a:blip r:embed="rId1"/>
          <a:stretch/>
        </p:blipFill>
        <p:spPr>
          <a:xfrm>
            <a:off x="457200" y="2463840"/>
            <a:ext cx="4038480" cy="2921040"/>
          </a:xfrm>
          <a:prstGeom prst="rect">
            <a:avLst/>
          </a:prstGeom>
          <a:ln w="0">
            <a:noFill/>
          </a:ln>
        </p:spPr>
      </p:pic>
      <p:pic>
        <p:nvPicPr>
          <p:cNvPr id="305" name="" descr="jellyfishfun latin game"/>
          <p:cNvPicPr/>
          <p:nvPr/>
        </p:nvPicPr>
        <p:blipFill>
          <a:blip r:embed="rId2"/>
          <a:stretch/>
        </p:blipFill>
        <p:spPr>
          <a:xfrm>
            <a:off x="4648320" y="2597040"/>
            <a:ext cx="4038480" cy="2654280"/>
          </a:xfrm>
          <a:prstGeom prst="rect">
            <a:avLst/>
          </a:prstGeom>
          <a:ln w="0">
            <a:noFill/>
          </a:ln>
        </p:spPr>
      </p:pic>
      <p:sp>
        <p:nvSpPr>
          <p:cNvPr id="306" name="CustomShape 2"/>
          <p:cNvSpPr/>
          <p:nvPr/>
        </p:nvSpPr>
        <p:spPr>
          <a:xfrm>
            <a:off x="468360" y="1844640"/>
            <a:ext cx="7559640" cy="4366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marL="342720" indent="-342720">
              <a:lnSpc>
                <a:spcPct val="90000"/>
              </a:lnSpc>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ea typeface="Arial"/>
              </a:rPr>
              <a:t>Hungry Frog Latin and (Homeric) Greek</a:t>
            </a:r>
            <a:endParaRPr b="0" lang="it-IT" sz="2500" spc="-1" strike="noStrike">
              <a:solidFill>
                <a:srgbClr val="000000"/>
              </a:solidFill>
              <a:latin typeface="Times New Roman"/>
            </a:endParaRPr>
          </a:p>
        </p:txBody>
      </p:sp>
      <p:sp>
        <p:nvSpPr>
          <p:cNvPr id="307" name="CustomShape 3"/>
          <p:cNvSpPr/>
          <p:nvPr/>
        </p:nvSpPr>
        <p:spPr>
          <a:xfrm>
            <a:off x="468360" y="5734080"/>
            <a:ext cx="7416720" cy="836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marL="342720" indent="-342720">
              <a:lnSpc>
                <a:spcPct val="90000"/>
              </a:lnSpc>
              <a:spcBef>
                <a:spcPts val="13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ea typeface="Arial"/>
              </a:rPr>
              <a:t>Adatto al ginnasio, per un ripasso del lessico</a:t>
            </a:r>
            <a:endParaRPr b="0" lang="it-IT" sz="2100" spc="-1" strike="noStrike">
              <a:solidFill>
                <a:srgbClr val="000000"/>
              </a:solidFill>
              <a:latin typeface="Times New Roman"/>
            </a:endParaRPr>
          </a:p>
          <a:p>
            <a:pPr marL="342720" indent="-342720">
              <a:lnSpc>
                <a:spcPct val="90000"/>
              </a:lnSpc>
              <a:spcBef>
                <a:spcPts val="13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Bodoni MT"/>
                <a:ea typeface="Arial"/>
              </a:rPr>
              <a:t>Personalizzabile, con vari livelli di difficoltà</a:t>
            </a:r>
            <a:endParaRPr b="0" lang="it-IT" sz="2100" spc="-1" strike="noStrike">
              <a:solidFill>
                <a:srgbClr val="000000"/>
              </a:solidFill>
              <a:latin typeface="Times New Roman"/>
            </a:endParaRPr>
          </a:p>
        </p:txBody>
      </p:sp>
    </p:spTree>
  </p:cSld>
  <p:transition>
    <p:wedge/>
  </p:transition>
  <p:timing>
    <p:tnLst>
      <p:par>
        <p:cTn id="998" dur="indefinite" restart="never" nodeType="tmRoot">
          <p:childTnLst>
            <p:seq>
              <p:cTn id="999" dur="indefinite" nodeType="mainSeq">
                <p:childTnLst>
                  <p:par>
                    <p:cTn id="1000" fill="hold">
                      <p:stCondLst>
                        <p:cond delay="0"/>
                      </p:stCondLst>
                      <p:childTnLst>
                        <p:par>
                          <p:cTn id="1001" fill="hold">
                            <p:stCondLst>
                              <p:cond delay="0"/>
                            </p:stCondLst>
                            <p:childTnLst>
                              <p:par>
                                <p:cTn id="1002" nodeType="afterEffect" fill="hold" presetClass="entr" presetID="24">
                                  <p:stCondLst>
                                    <p:cond delay="0"/>
                                  </p:stCondLst>
                                  <p:childTnLst>
                                    <p:set>
                                      <p:cBhvr>
                                        <p:cTn id="1003" dur="1" fill="hold">
                                          <p:stCondLst>
                                            <p:cond delay="0"/>
                                          </p:stCondLst>
                                        </p:cTn>
                                        <p:tgtEl>
                                          <p:spTgt spid="303"/>
                                        </p:tgtEl>
                                        <p:attrNameLst>
                                          <p:attrName>style.visibility</p:attrName>
                                        </p:attrNameLst>
                                      </p:cBhvr>
                                      <p:to>
                                        <p:strVal val="visible"/>
                                      </p:to>
                                    </p:set>
                                    <p:anim calcmode="lin" valueType="num">
                                      <p:cBhvr additive="repl">
                                        <p:cTn id="1004" dur="500" fill="hold"/>
                                        <p:tgtEl>
                                          <p:spTgt spid="303"/>
                                        </p:tgtEl>
                                        <p:attrNameLst>
                                          <p:attrName>ppt_h</p:attrName>
                                        </p:attrNameLst>
                                      </p:cBhvr>
                                      <p:tavLst>
                                        <p:tav tm="0">
                                          <p:val>
                                            <p:strVal val="#ppt_h/20"/>
                                          </p:val>
                                        </p:tav>
                                        <p:tav tm="50000">
                                          <p:val>
                                            <p:strVal val="#ppt_h/20"/>
                                          </p:val>
                                        </p:tav>
                                        <p:tav tm="100000">
                                          <p:val>
                                            <p:strVal val="#ppt_h"/>
                                          </p:val>
                                        </p:tav>
                                      </p:tavLst>
                                    </p:anim>
                                    <p:anim calcmode="lin" valueType="num">
                                      <p:cBhvr additive="repl">
                                        <p:cTn id="1005" dur="500" fill="hold"/>
                                        <p:tgtEl>
                                          <p:spTgt spid="303"/>
                                        </p:tgtEl>
                                        <p:attrNameLst>
                                          <p:attrName>ppt_w</p:attrName>
                                        </p:attrNameLst>
                                      </p:cBhvr>
                                      <p:tavLst>
                                        <p:tav tm="0">
                                          <p:val>
                                            <p:strVal val="#ppt_w+.3"/>
                                          </p:val>
                                        </p:tav>
                                        <p:tav tm="50000">
                                          <p:val>
                                            <p:strVal val="#ppt_w+.3"/>
                                          </p:val>
                                        </p:tav>
                                        <p:tav tm="100000">
                                          <p:val>
                                            <p:strVal val="#ppt_w"/>
                                          </p:val>
                                        </p:tav>
                                      </p:tavLst>
                                    </p:anim>
                                    <p:anim calcmode="lin" valueType="num">
                                      <p:cBhvr additive="repl">
                                        <p:cTn id="1006" dur="500" fill="hold"/>
                                        <p:tgtEl>
                                          <p:spTgt spid="303"/>
                                        </p:tgtEl>
                                        <p:attrNameLst>
                                          <p:attrName>ppt_x</p:attrName>
                                        </p:attrNameLst>
                                      </p:cBhvr>
                                      <p:tavLst>
                                        <p:tav tm="0">
                                          <p:val>
                                            <p:strVal val="#ppt_x-.3"/>
                                          </p:val>
                                        </p:tav>
                                        <p:tav tm="50000">
                                          <p:val>
                                            <p:strVal val="#ppt_x"/>
                                          </p:val>
                                        </p:tav>
                                        <p:tav tm="100000">
                                          <p:val>
                                            <p:strVal val="#ppt_x"/>
                                          </p:val>
                                        </p:tav>
                                      </p:tavLst>
                                    </p:anim>
                                    <p:anim calcmode="lin" valueType="num">
                                      <p:cBhvr additive="repl">
                                        <p:cTn id="1007" dur="500" fill="hold"/>
                                        <p:tgtEl>
                                          <p:spTgt spid="303"/>
                                        </p:tgtEl>
                                        <p:attrNameLst>
                                          <p:attrName>ppt_y</p:attrName>
                                        </p:attrNameLst>
                                      </p:cBhvr>
                                      <p:tavLst>
                                        <p:tav tm="0">
                                          <p:val>
                                            <p:strVal val="#ppt_y"/>
                                          </p:val>
                                        </p:tav>
                                        <p:tav tm="100000">
                                          <p:val>
                                            <p:strVal val="#ppt_y"/>
                                          </p:val>
                                        </p:tav>
                                      </p:tavLst>
                                    </p:anim>
                                  </p:childTnLst>
                                </p:cTn>
                              </p:par>
                            </p:childTnLst>
                          </p:cTn>
                        </p:par>
                      </p:childTnLst>
                    </p:cTn>
                  </p:par>
                  <p:par>
                    <p:cTn id="1008" fill="hold">
                      <p:stCondLst>
                        <p:cond delay="indefinite"/>
                      </p:stCondLst>
                      <p:childTnLst>
                        <p:par>
                          <p:cTn id="1009" fill="hold">
                            <p:stCondLst>
                              <p:cond delay="0"/>
                            </p:stCondLst>
                            <p:childTnLst>
                              <p:par>
                                <p:cTn id="1010" nodeType="clickEffect" fill="hold" presetClass="entr" presetID="1">
                                  <p:stCondLst>
                                    <p:cond delay="0"/>
                                  </p:stCondLst>
                                  <p:childTnLst>
                                    <p:set>
                                      <p:cBhvr>
                                        <p:cTn id="1011" dur="1" fill="hold">
                                          <p:stCondLst>
                                            <p:cond delay="0"/>
                                          </p:stCondLst>
                                        </p:cTn>
                                        <p:tgtEl>
                                          <p:spTgt spid="304"/>
                                        </p:tgtEl>
                                        <p:attrNameLst>
                                          <p:attrName>style.visibility</p:attrName>
                                        </p:attrNameLst>
                                      </p:cBhvr>
                                      <p:to>
                                        <p:strVal val="visible"/>
                                      </p:to>
                                    </p:set>
                                  </p:childTnLst>
                                </p:cTn>
                              </p:par>
                            </p:childTnLst>
                          </p:cTn>
                        </p:par>
                      </p:childTnLst>
                    </p:cTn>
                  </p:par>
                  <p:par>
                    <p:cTn id="1012" fill="hold">
                      <p:stCondLst>
                        <p:cond delay="indefinite"/>
                      </p:stCondLst>
                      <p:childTnLst>
                        <p:par>
                          <p:cTn id="1013" fill="hold">
                            <p:stCondLst>
                              <p:cond delay="0"/>
                            </p:stCondLst>
                            <p:childTnLst>
                              <p:par>
                                <p:cTn id="1014" nodeType="clickEffect" fill="hold" presetClass="entr" presetID="1">
                                  <p:stCondLst>
                                    <p:cond delay="0"/>
                                  </p:stCondLst>
                                  <p:childTnLst>
                                    <p:set>
                                      <p:cBhvr>
                                        <p:cTn id="1015"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8" name="TextShape 1"/>
          <p:cNvSpPr txBox="1"/>
          <p:nvPr/>
        </p:nvSpPr>
        <p:spPr>
          <a:xfrm>
            <a:off x="468000" y="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Ancora un gioco, il cruciverba</a:t>
            </a:r>
            <a:endParaRPr b="1" lang="it-IT" sz="3900" spc="-1" strike="noStrike">
              <a:solidFill>
                <a:srgbClr val="330066"/>
              </a:solidFill>
              <a:latin typeface="Arial"/>
            </a:endParaRPr>
          </a:p>
        </p:txBody>
      </p:sp>
      <p:pic>
        <p:nvPicPr>
          <p:cNvPr id="309" name="" descr=""/>
          <p:cNvPicPr/>
          <p:nvPr/>
        </p:nvPicPr>
        <p:blipFill>
          <a:blip r:embed="rId1"/>
          <a:stretch/>
        </p:blipFill>
        <p:spPr>
          <a:xfrm>
            <a:off x="971640" y="1484280"/>
            <a:ext cx="6335640" cy="5075280"/>
          </a:xfrm>
          <a:prstGeom prst="rect">
            <a:avLst/>
          </a:prstGeom>
          <a:ln w="0">
            <a:noFill/>
          </a:ln>
        </p:spPr>
      </p:pic>
    </p:spTree>
  </p:cSld>
  <p:transition>
    <p:wedge/>
  </p:transition>
  <p:timing>
    <p:tnLst>
      <p:par>
        <p:cTn id="1016" dur="indefinite" restart="never" nodeType="tmRoot">
          <p:childTnLst>
            <p:seq>
              <p:cTn id="1017" dur="indefinite" nodeType="mainSeq">
                <p:childTnLst>
                  <p:par>
                    <p:cTn id="1018" fill="hold">
                      <p:stCondLst>
                        <p:cond delay="0"/>
                      </p:stCondLst>
                      <p:childTnLst>
                        <p:par>
                          <p:cTn id="1019" fill="hold">
                            <p:stCondLst>
                              <p:cond delay="0"/>
                            </p:stCondLst>
                            <p:childTnLst>
                              <p:par>
                                <p:cTn id="1020" nodeType="afterEffect" fill="hold" presetClass="entr" presetID="24">
                                  <p:stCondLst>
                                    <p:cond delay="0"/>
                                  </p:stCondLst>
                                  <p:childTnLst>
                                    <p:set>
                                      <p:cBhvr>
                                        <p:cTn id="1021" dur="1" fill="hold">
                                          <p:stCondLst>
                                            <p:cond delay="0"/>
                                          </p:stCondLst>
                                        </p:cTn>
                                        <p:tgtEl>
                                          <p:spTgt spid="308"/>
                                        </p:tgtEl>
                                        <p:attrNameLst>
                                          <p:attrName>style.visibility</p:attrName>
                                        </p:attrNameLst>
                                      </p:cBhvr>
                                      <p:to>
                                        <p:strVal val="visible"/>
                                      </p:to>
                                    </p:set>
                                    <p:anim calcmode="lin" valueType="num">
                                      <p:cBhvr additive="repl">
                                        <p:cTn id="1022" dur="500" fill="hold">
                                          <p:stCondLst>
                                            <p:cond delay="0"/>
                                          </p:stCondLst>
                                        </p:cTn>
                                        <p:tgtEl>
                                          <p:spTgt spid="308"/>
                                        </p:tgtEl>
                                        <p:attrNameLst>
                                          <p:attrName>r</p:attrName>
                                        </p:attrNameLst>
                                      </p:cBhvr>
                                      <p:tavLst>
                                        <p:tav tm="0">
                                          <p:val>
                                            <p:strVal val="-90"/>
                                          </p:val>
                                        </p:tav>
                                        <p:tav tm="100000">
                                          <p:val>
                                            <p:strVal val="0"/>
                                          </p:val>
                                        </p:tav>
                                      </p:tavLst>
                                    </p:anim>
                                    <p:anim calcmode="lin" valueType="num">
                                      <p:cBhvr additive="repl">
                                        <p:cTn id="1023" dur="500" fill="hold">
                                          <p:stCondLst>
                                            <p:cond delay="0"/>
                                          </p:stCondLst>
                                        </p:cTn>
                                        <p:tgtEl>
                                          <p:spTgt spid="308"/>
                                        </p:tgtEl>
                                        <p:attrNameLst>
                                          <p:attrName>ppt_w</p:attrName>
                                        </p:attrNameLst>
                                      </p:cBhvr>
                                      <p:tavLst>
                                        <p:tav tm="0">
                                          <p:val>
                                            <p:strVal val="#ppt_w"/>
                                          </p:val>
                                        </p:tav>
                                        <p:tav tm="100000">
                                          <p:val>
                                            <p:strVal val="#ppt_w*.05"/>
                                          </p:val>
                                        </p:tav>
                                      </p:tavLst>
                                    </p:anim>
                                    <p:anim calcmode="lin" valueType="num">
                                      <p:cBhvr additive="repl">
                                        <p:cTn id="1024" dur="500" fill="hold">
                                          <p:stCondLst>
                                            <p:cond delay="500"/>
                                          </p:stCondLst>
                                        </p:cTn>
                                        <p:tgtEl>
                                          <p:spTgt spid="308"/>
                                        </p:tgtEl>
                                        <p:attrNameLst>
                                          <p:attrName>ppt_w</p:attrName>
                                        </p:attrNameLst>
                                      </p:cBhvr>
                                      <p:tavLst>
                                        <p:tav tm="0">
                                          <p:val>
                                            <p:strVal val="#ppt_w*.05"/>
                                          </p:val>
                                        </p:tav>
                                        <p:tav tm="100000">
                                          <p:val>
                                            <p:strVal val="#ppt_w"/>
                                          </p:val>
                                        </p:tav>
                                      </p:tavLst>
                                    </p:anim>
                                    <p:anim calcmode="lin" valueType="num">
                                      <p:cBhvr additive="repl">
                                        <p:cTn id="1025" dur="1000" fill="hold"/>
                                        <p:tgtEl>
                                          <p:spTgt spid="308"/>
                                        </p:tgtEl>
                                        <p:attrNameLst>
                                          <p:attrName>ppt_h</p:attrName>
                                        </p:attrNameLst>
                                      </p:cBhvr>
                                      <p:tavLst>
                                        <p:tav tm="0">
                                          <p:val>
                                            <p:strVal val="#ppt_h"/>
                                          </p:val>
                                        </p:tav>
                                        <p:tav tm="100000">
                                          <p:val>
                                            <p:strVal val="#ppt_h"/>
                                          </p:val>
                                        </p:tav>
                                      </p:tavLst>
                                    </p:anim>
                                    <p:anim calcmode="lin" valueType="num">
                                      <p:cBhvr additive="repl">
                                        <p:cTn id="1026" dur="500" fill="hold">
                                          <p:stCondLst>
                                            <p:cond delay="0"/>
                                          </p:stCondLst>
                                        </p:cTn>
                                        <p:tgtEl>
                                          <p:spTgt spid="308"/>
                                        </p:tgtEl>
                                        <p:attrNameLst>
                                          <p:attrName>ppt_x</p:attrName>
                                        </p:attrNameLst>
                                      </p:cBhvr>
                                      <p:tavLst>
                                        <p:tav tm="0">
                                          <p:val>
                                            <p:strVal val="#ppt_x+.4"/>
                                          </p:val>
                                        </p:tav>
                                        <p:tav tm="100000">
                                          <p:val>
                                            <p:strVal val="#ppt_x"/>
                                          </p:val>
                                        </p:tav>
                                      </p:tavLst>
                                    </p:anim>
                                    <p:anim calcmode="lin" valueType="num">
                                      <p:cBhvr additive="repl">
                                        <p:cTn id="1027" dur="500" fill="hold">
                                          <p:stCondLst>
                                            <p:cond delay="0"/>
                                          </p:stCondLst>
                                        </p:cTn>
                                        <p:tgtEl>
                                          <p:spTgt spid="308"/>
                                        </p:tgtEl>
                                        <p:attrNameLst>
                                          <p:attrName>ppt_y</p:attrName>
                                        </p:attrNameLst>
                                      </p:cBhvr>
                                      <p:tavLst>
                                        <p:tav tm="0">
                                          <p:val>
                                            <p:strVal val="#ppt_y-.2"/>
                                          </p:val>
                                        </p:tav>
                                        <p:tav tm="100000">
                                          <p:val>
                                            <p:strVal val="#ppt_y+.1"/>
                                          </p:val>
                                        </p:tav>
                                      </p:tavLst>
                                    </p:anim>
                                    <p:anim calcmode="lin" valueType="num">
                                      <p:cBhvr additive="repl">
                                        <p:cTn id="1028" dur="500" fill="hold">
                                          <p:stCondLst>
                                            <p:cond delay="500"/>
                                          </p:stCondLst>
                                        </p:cTn>
                                        <p:tgtEl>
                                          <p:spTgt spid="308"/>
                                        </p:tgtEl>
                                        <p:attrNameLst>
                                          <p:attrName>ppt_y</p:attrName>
                                        </p:attrNameLst>
                                      </p:cBhvr>
                                      <p:tavLst>
                                        <p:tav tm="0">
                                          <p:val>
                                            <p:strVal val="#ppt_y+.1"/>
                                          </p:val>
                                        </p:tav>
                                        <p:tav tm="100000">
                                          <p:val>
                                            <p:strVal val="#ppt_y"/>
                                          </p:val>
                                        </p:tav>
                                      </p:tavLst>
                                    </p:anim>
                                    <p:animEffect filter="fade" transition="in">
                                      <p:cBhvr additive="repl">
                                        <p:cTn id="1029" dur="1000">
                                          <p:stCondLst>
                                            <p:cond delay="0"/>
                                          </p:stCondLst>
                                        </p:cTn>
                                        <p:tgtEl>
                                          <p:spTgt spid="308"/>
                                        </p:tgtEl>
                                      </p:cBhvr>
                                    </p:animEffect>
                                  </p:childTnLst>
                                </p:cTn>
                              </p:par>
                            </p:childTnLst>
                          </p:cTn>
                        </p:par>
                      </p:childTnLst>
                    </p:cTn>
                  </p:par>
                  <p:par>
                    <p:cTn id="1030" fill="hold">
                      <p:stCondLst>
                        <p:cond delay="indefinite"/>
                      </p:stCondLst>
                      <p:childTnLst>
                        <p:par>
                          <p:cTn id="1031" fill="hold">
                            <p:stCondLst>
                              <p:cond delay="0"/>
                            </p:stCondLst>
                            <p:childTnLst>
                              <p:par>
                                <p:cTn id="1032" nodeType="clickEffect" fill="hold" presetClass="entr" presetID="1">
                                  <p:stCondLst>
                                    <p:cond delay="0"/>
                                  </p:stCondLst>
                                  <p:childTnLst>
                                    <p:set>
                                      <p:cBhvr>
                                        <p:cTn id="1033"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0"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300" spc="-1" strike="noStrike">
                <a:solidFill>
                  <a:srgbClr val="330066"/>
                </a:solidFill>
                <a:latin typeface="Arial"/>
              </a:rPr>
              <a:t>Il cruciverba per…</a:t>
            </a:r>
            <a:endParaRPr b="1" lang="it-IT" sz="4300" spc="-1" strike="noStrike">
              <a:solidFill>
                <a:srgbClr val="330066"/>
              </a:solidFill>
              <a:latin typeface="Arial"/>
            </a:endParaRPr>
          </a:p>
        </p:txBody>
      </p:sp>
      <p:sp>
        <p:nvSpPr>
          <p:cNvPr id="311" name="TextShape 2"/>
          <p:cNvSpPr txBox="1"/>
          <p:nvPr/>
        </p:nvSpPr>
        <p:spPr>
          <a:xfrm>
            <a:off x="468360" y="1483920"/>
            <a:ext cx="8229600" cy="5040360"/>
          </a:xfrm>
          <a:prstGeom prst="rect">
            <a:avLst/>
          </a:prstGeom>
          <a:noFill/>
          <a:ln w="0">
            <a:noFill/>
          </a:ln>
        </p:spPr>
        <p:txBody>
          <a:bodyPr>
            <a:normAutofit/>
          </a:bodyPr>
          <a:p>
            <a:pPr marL="342720" indent="-342720">
              <a:lnSpc>
                <a:spcPct val="9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Ripassare il lessico (definizioni, sinonimie, antinomie, perifrasi, ecc.)</a:t>
            </a:r>
            <a:endParaRPr b="0" lang="it-IT" sz="2500" spc="-1" strike="noStrike">
              <a:solidFill>
                <a:srgbClr val="008080"/>
              </a:solidFill>
              <a:latin typeface="Arial"/>
            </a:endParaRPr>
          </a:p>
          <a:p>
            <a:pPr marL="342720" indent="-342720">
              <a:lnSpc>
                <a:spcPct val="9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Verificare con una “test leggero” e amichevole la conoscenza del lessico di un passo, una versione tradotta…</a:t>
            </a:r>
            <a:endParaRPr b="0" lang="it-IT" sz="2500" spc="-1" strike="noStrike">
              <a:solidFill>
                <a:srgbClr val="008080"/>
              </a:solidFill>
              <a:latin typeface="Arial"/>
            </a:endParaRPr>
          </a:p>
          <a:p>
            <a:pPr marL="342720" indent="-342720">
              <a:lnSpc>
                <a:spcPct val="9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Sollecitare gli alunni, da soli o in gruppi, a realizzare essi stessi cruciverba da proporre in classe, utilizzando le conoscenze lessicali </a:t>
            </a:r>
            <a:r>
              <a:rPr b="0" lang="it-IT" sz="2500" spc="-1" strike="noStrike" u="sng">
                <a:solidFill>
                  <a:srgbClr val="008080"/>
                </a:solidFill>
                <a:uFillTx/>
                <a:latin typeface="Arial"/>
              </a:rPr>
              <a:t>che già hanno</a:t>
            </a:r>
            <a:r>
              <a:rPr b="0" lang="it-IT" sz="2500" spc="-1" strike="noStrike">
                <a:solidFill>
                  <a:srgbClr val="008080"/>
                </a:solidFill>
                <a:latin typeface="Arial"/>
              </a:rPr>
              <a:t> per rafforzarle e svilupparle.</a:t>
            </a:r>
            <a:endParaRPr b="0" lang="it-IT" sz="2500" spc="-1" strike="noStrike">
              <a:solidFill>
                <a:srgbClr val="008080"/>
              </a:solidFill>
              <a:latin typeface="Arial"/>
            </a:endParaRPr>
          </a:p>
          <a:p>
            <a:pPr lvl="2" marL="987120" indent="-293400">
              <a:lnSpc>
                <a:spcPct val="90000"/>
              </a:lnSpc>
              <a:spcBef>
                <a:spcPts val="499"/>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Il cruciverba ha senso solo se svolto su parole di testi già noti dalle letture (sia le parole che le definizioni devono essere conosciute)</a:t>
            </a:r>
            <a:endParaRPr b="0" lang="it-IT" sz="2000" spc="-1" strike="noStrike">
              <a:solidFill>
                <a:srgbClr val="ff6600"/>
              </a:solidFill>
              <a:latin typeface="Arial"/>
            </a:endParaRPr>
          </a:p>
          <a:p>
            <a:pPr lvl="2" marL="987120" indent="-293400">
              <a:lnSpc>
                <a:spcPct val="90000"/>
              </a:lnSpc>
              <a:spcBef>
                <a:spcPts val="499"/>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Cfr. Latin crossword from Acta Diurna (a cura di Wormald, Centaur Books limited, Slough, Bucks, 1963)</a:t>
            </a:r>
            <a:endParaRPr b="0" lang="it-IT" sz="2000" spc="-1" strike="noStrike">
              <a:solidFill>
                <a:srgbClr val="ff6600"/>
              </a:solidFill>
              <a:latin typeface="Arial"/>
            </a:endParaRPr>
          </a:p>
        </p:txBody>
      </p:sp>
    </p:spTree>
  </p:cSld>
  <p:transition>
    <p:wedge/>
  </p:transition>
  <p:timing>
    <p:tnLst>
      <p:par>
        <p:cTn id="1034" dur="indefinite" restart="never" nodeType="tmRoot">
          <p:childTnLst>
            <p:seq>
              <p:cTn id="1035" dur="indefinite" nodeType="mainSeq">
                <p:childTnLst>
                  <p:par>
                    <p:cTn id="1036" fill="hold">
                      <p:stCondLst>
                        <p:cond delay="0"/>
                      </p:stCondLst>
                      <p:childTnLst>
                        <p:par>
                          <p:cTn id="1037" fill="hold">
                            <p:stCondLst>
                              <p:cond delay="0"/>
                            </p:stCondLst>
                            <p:childTnLst>
                              <p:par>
                                <p:cTn id="1038" nodeType="afterEffect" fill="hold" presetClass="entr" presetID="24">
                                  <p:stCondLst>
                                    <p:cond delay="0"/>
                                  </p:stCondLst>
                                  <p:childTnLst>
                                    <p:set>
                                      <p:cBhvr>
                                        <p:cTn id="1039" dur="1" fill="hold">
                                          <p:stCondLst>
                                            <p:cond delay="0"/>
                                          </p:stCondLst>
                                        </p:cTn>
                                        <p:tgtEl>
                                          <p:spTgt spid="310"/>
                                        </p:tgtEl>
                                        <p:attrNameLst>
                                          <p:attrName>style.visibility</p:attrName>
                                        </p:attrNameLst>
                                      </p:cBhvr>
                                      <p:to>
                                        <p:strVal val="visible"/>
                                      </p:to>
                                    </p:set>
                                    <p:anim calcmode="lin" valueType="num">
                                      <p:cBhvr additive="repl">
                                        <p:cTn id="1040" dur="15000" fill="hold"/>
                                        <p:tgtEl>
                                          <p:spTgt spid="310"/>
                                        </p:tgtEl>
                                        <p:attrNameLst>
                                          <p:attrName>ppt_x</p:attrName>
                                        </p:attrNameLst>
                                      </p:cBhvr>
                                      <p:tavLst>
                                        <p:tav tm="0">
                                          <p:val>
                                            <p:strVal val="#ppt_x"/>
                                          </p:val>
                                        </p:tav>
                                        <p:tav tm="100000">
                                          <p:val>
                                            <p:strVal val="#ppt_x"/>
                                          </p:val>
                                        </p:tav>
                                      </p:tavLst>
                                    </p:anim>
                                    <p:anim calcmode="lin" valueType="num">
                                      <p:cBhvr additive="repl">
                                        <p:cTn id="1041" dur="15000" fill="hold"/>
                                        <p:tgtEl>
                                          <p:spTgt spid="310"/>
                                        </p:tgtEl>
                                        <p:attrNameLst>
                                          <p:attrName>ppt_y</p:attrName>
                                        </p:attrNameLst>
                                      </p:cBhvr>
                                      <p:tavLst>
                                        <p:tav tm="0">
                                          <p:val>
                                            <p:strVal val="#ppt_y+1"/>
                                          </p:val>
                                        </p:tav>
                                        <p:tav tm="100000">
                                          <p:val>
                                            <p:strVal val="#ppt_y-1"/>
                                          </p:val>
                                        </p:tav>
                                      </p:tavLst>
                                    </p:anim>
                                  </p:childTnLst>
                                </p:cTn>
                              </p:par>
                            </p:childTnLst>
                          </p:cTn>
                        </p:par>
                      </p:childTnLst>
                    </p:cTn>
                  </p:par>
                  <p:par>
                    <p:cTn id="1042" fill="hold">
                      <p:stCondLst>
                        <p:cond delay="indefinite"/>
                      </p:stCondLst>
                      <p:childTnLst>
                        <p:par>
                          <p:cTn id="1043" fill="hold">
                            <p:stCondLst>
                              <p:cond delay="0"/>
                            </p:stCondLst>
                            <p:childTnLst>
                              <p:par>
                                <p:cTn id="1044" nodeType="clickEffect" fill="hold" presetClass="entr" presetID="1">
                                  <p:stCondLst>
                                    <p:cond delay="0"/>
                                  </p:stCondLst>
                                  <p:childTnLst>
                                    <p:set>
                                      <p:cBhvr>
                                        <p:cTn id="1045" dur="1" fill="hold">
                                          <p:stCondLst>
                                            <p:cond delay="0"/>
                                          </p:stCondLst>
                                        </p:cTn>
                                        <p:tgtEl>
                                          <p:spTgt spid="311">
                                            <p:txEl>
                                              <p:pRg st="0" end="0"/>
                                            </p:txEl>
                                          </p:spTgt>
                                        </p:tgtEl>
                                        <p:attrNameLst>
                                          <p:attrName>style.visibility</p:attrName>
                                        </p:attrNameLst>
                                      </p:cBhvr>
                                      <p:to>
                                        <p:strVal val="visible"/>
                                      </p:to>
                                    </p:set>
                                  </p:childTnLst>
                                </p:cTn>
                              </p:par>
                            </p:childTnLst>
                          </p:cTn>
                        </p:par>
                      </p:childTnLst>
                    </p:cTn>
                  </p:par>
                  <p:par>
                    <p:cTn id="1046" fill="hold">
                      <p:stCondLst>
                        <p:cond delay="indefinite"/>
                      </p:stCondLst>
                      <p:childTnLst>
                        <p:par>
                          <p:cTn id="1047" fill="hold">
                            <p:stCondLst>
                              <p:cond delay="0"/>
                            </p:stCondLst>
                            <p:childTnLst>
                              <p:par>
                                <p:cTn id="1048" nodeType="clickEffect" fill="hold" presetClass="entr" presetID="1">
                                  <p:stCondLst>
                                    <p:cond delay="0"/>
                                  </p:stCondLst>
                                  <p:childTnLst>
                                    <p:set>
                                      <p:cBhvr>
                                        <p:cTn id="1049" dur="1" fill="hold">
                                          <p:stCondLst>
                                            <p:cond delay="0"/>
                                          </p:stCondLst>
                                        </p:cTn>
                                        <p:tgtEl>
                                          <p:spTgt spid="311">
                                            <p:txEl>
                                              <p:pRg st="1" end="1"/>
                                            </p:txEl>
                                          </p:spTgt>
                                        </p:tgtEl>
                                        <p:attrNameLst>
                                          <p:attrName>style.visibility</p:attrName>
                                        </p:attrNameLst>
                                      </p:cBhvr>
                                      <p:to>
                                        <p:strVal val="visible"/>
                                      </p:to>
                                    </p:set>
                                  </p:childTnLst>
                                </p:cTn>
                              </p:par>
                            </p:childTnLst>
                          </p:cTn>
                        </p:par>
                      </p:childTnLst>
                    </p:cTn>
                  </p:par>
                  <p:par>
                    <p:cTn id="1050" fill="hold">
                      <p:stCondLst>
                        <p:cond delay="indefinite"/>
                      </p:stCondLst>
                      <p:childTnLst>
                        <p:par>
                          <p:cTn id="1051" fill="hold">
                            <p:stCondLst>
                              <p:cond delay="0"/>
                            </p:stCondLst>
                            <p:childTnLst>
                              <p:par>
                                <p:cTn id="1052" nodeType="clickEffect" fill="hold" presetClass="entr" presetID="1">
                                  <p:stCondLst>
                                    <p:cond delay="0"/>
                                  </p:stCondLst>
                                  <p:childTnLst>
                                    <p:set>
                                      <p:cBhvr>
                                        <p:cTn id="1053" dur="1" fill="hold">
                                          <p:stCondLst>
                                            <p:cond delay="0"/>
                                          </p:stCondLst>
                                        </p:cTn>
                                        <p:tgtEl>
                                          <p:spTgt spid="311">
                                            <p:txEl>
                                              <p:pRg st="2" end="2"/>
                                            </p:txEl>
                                          </p:spTgt>
                                        </p:tgtEl>
                                        <p:attrNameLst>
                                          <p:attrName>style.visibility</p:attrName>
                                        </p:attrNameLst>
                                      </p:cBhvr>
                                      <p:to>
                                        <p:strVal val="visible"/>
                                      </p:to>
                                    </p:set>
                                  </p:childTnLst>
                                </p:cTn>
                              </p:par>
                              <p:par>
                                <p:cTn id="1054" nodeType="withEffect" fill="hold" presetClass="entr" presetID="1">
                                  <p:stCondLst>
                                    <p:cond delay="0"/>
                                  </p:stCondLst>
                                  <p:childTnLst>
                                    <p:set>
                                      <p:cBhvr>
                                        <p:cTn id="1055" dur="1" fill="hold">
                                          <p:stCondLst>
                                            <p:cond delay="0"/>
                                          </p:stCondLst>
                                        </p:cTn>
                                        <p:tgtEl>
                                          <p:spTgt spid="311">
                                            <p:txEl>
                                              <p:pRg st="3" end="3"/>
                                            </p:txEl>
                                          </p:spTgt>
                                        </p:tgtEl>
                                        <p:attrNameLst>
                                          <p:attrName>style.visibility</p:attrName>
                                        </p:attrNameLst>
                                      </p:cBhvr>
                                      <p:to>
                                        <p:strVal val="visible"/>
                                      </p:to>
                                    </p:set>
                                  </p:childTnLst>
                                </p:cTn>
                              </p:par>
                              <p:par>
                                <p:cTn id="1056" nodeType="withEffect" fill="hold" presetClass="entr" presetID="1">
                                  <p:stCondLst>
                                    <p:cond delay="0"/>
                                  </p:stCondLst>
                                  <p:childTnLst>
                                    <p:set>
                                      <p:cBhvr>
                                        <p:cTn id="1057" dur="1" fill="hold">
                                          <p:stCondLst>
                                            <p:cond delay="0"/>
                                          </p:stCondLst>
                                        </p:cTn>
                                        <p:tgtEl>
                                          <p:spTgt spid="31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2" name="TextShape 1"/>
          <p:cNvSpPr txBox="1"/>
          <p:nvPr/>
        </p:nvSpPr>
        <p:spPr>
          <a:xfrm>
            <a:off x="323640" y="333360"/>
            <a:ext cx="7543800" cy="58104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100" spc="-1" strike="noStrike">
                <a:solidFill>
                  <a:srgbClr val="330066"/>
                </a:solidFill>
                <a:latin typeface="Arial"/>
              </a:rPr>
              <a:t>Strumenti: Eclipse Crossword</a:t>
            </a:r>
            <a:endParaRPr b="1" lang="it-IT" sz="3100" spc="-1" strike="noStrike">
              <a:solidFill>
                <a:srgbClr val="330066"/>
              </a:solidFill>
              <a:latin typeface="Arial"/>
            </a:endParaRPr>
          </a:p>
        </p:txBody>
      </p:sp>
      <p:pic>
        <p:nvPicPr>
          <p:cNvPr id="313" name="" descr=""/>
          <p:cNvPicPr/>
          <p:nvPr/>
        </p:nvPicPr>
        <p:blipFill>
          <a:blip r:embed="rId1"/>
          <a:stretch/>
        </p:blipFill>
        <p:spPr>
          <a:xfrm>
            <a:off x="468360" y="1125360"/>
            <a:ext cx="6983280" cy="5643720"/>
          </a:xfrm>
          <a:prstGeom prst="rect">
            <a:avLst/>
          </a:prstGeom>
          <a:ln w="0">
            <a:noFill/>
          </a:ln>
        </p:spPr>
      </p:pic>
      <p:sp>
        <p:nvSpPr>
          <p:cNvPr id="314" name="CustomShape 2"/>
          <p:cNvSpPr/>
          <p:nvPr/>
        </p:nvSpPr>
        <p:spPr>
          <a:xfrm>
            <a:off x="7596360" y="3860640"/>
            <a:ext cx="1547640" cy="1291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marL="342720" indent="-342720">
              <a:lnSpc>
                <a:spcPct val="90000"/>
              </a:lnSpc>
              <a:spcBef>
                <a:spcPts val="13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Pristina"/>
                <a:ea typeface="Arial"/>
              </a:rPr>
              <a:t>Esempio</a:t>
            </a:r>
            <a:endParaRPr b="0" lang="it-IT" sz="2100" spc="-1" strike="noStrike">
              <a:solidFill>
                <a:srgbClr val="000000"/>
              </a:solidFill>
              <a:latin typeface="Times New Roman"/>
            </a:endParaRPr>
          </a:p>
          <a:p>
            <a:pPr marL="342720" indent="-342720">
              <a:lnSpc>
                <a:spcPct val="90000"/>
              </a:lnSpc>
              <a:spcBef>
                <a:spcPts val="13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Pristina"/>
                <a:ea typeface="Arial"/>
              </a:rPr>
              <a:t>Java</a:t>
            </a:r>
            <a:endParaRPr b="0" lang="it-IT" sz="2100" spc="-1" strike="noStrike">
              <a:solidFill>
                <a:srgbClr val="000000"/>
              </a:solidFill>
              <a:latin typeface="Times New Roman"/>
            </a:endParaRPr>
          </a:p>
          <a:p>
            <a:pPr marL="342720" indent="-342720">
              <a:lnSpc>
                <a:spcPct val="90000"/>
              </a:lnSpc>
              <a:spcBef>
                <a:spcPts val="13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0000"/>
              </a:solidFill>
              <a:latin typeface="Times New Roman"/>
            </a:endParaRPr>
          </a:p>
        </p:txBody>
      </p:sp>
    </p:spTree>
  </p:cSld>
  <p:transition>
    <p:wedge/>
  </p:transition>
  <p:timing>
    <p:tnLst>
      <p:par>
        <p:cTn id="1058" dur="indefinite" restart="never" nodeType="tmRoot">
          <p:childTnLst>
            <p:seq>
              <p:cTn id="1059" dur="indefinite" nodeType="mainSeq">
                <p:childTnLst>
                  <p:par>
                    <p:cTn id="1060" fill="hold">
                      <p:stCondLst>
                        <p:cond delay="0"/>
                      </p:stCondLst>
                      <p:childTnLst>
                        <p:par>
                          <p:cTn id="1061" fill="hold">
                            <p:stCondLst>
                              <p:cond delay="0"/>
                            </p:stCondLst>
                            <p:childTnLst>
                              <p:par>
                                <p:cTn id="1062" nodeType="afterEffect" fill="hold" presetClass="entr" presetID="24">
                                  <p:stCondLst>
                                    <p:cond delay="0"/>
                                  </p:stCondLst>
                                  <p:childTnLst>
                                    <p:set>
                                      <p:cBhvr>
                                        <p:cTn id="1063" dur="1" fill="hold">
                                          <p:stCondLst>
                                            <p:cond delay="0"/>
                                          </p:stCondLst>
                                        </p:cTn>
                                        <p:tgtEl>
                                          <p:spTgt spid="312"/>
                                        </p:tgtEl>
                                        <p:attrNameLst>
                                          <p:attrName>style.visibility</p:attrName>
                                        </p:attrNameLst>
                                      </p:cBhvr>
                                      <p:to>
                                        <p:strVal val="visible"/>
                                      </p:to>
                                    </p:set>
                                    <p:anim calcmode="lin" valueType="num">
                                      <p:cBhvr additive="repl">
                                        <p:cTn id="1064" dur="500" fill="hold"/>
                                        <p:tgtEl>
                                          <p:spTgt spid="312"/>
                                        </p:tgtEl>
                                        <p:attrNameLst>
                                          <p:attrName>ppt_w</p:attrName>
                                        </p:attrNameLst>
                                      </p:cBhvr>
                                      <p:tavLst>
                                        <p:tav tm="0">
                                          <p:val>
                                            <p:strVal val="0"/>
                                          </p:val>
                                        </p:tav>
                                        <p:tav tm="100000">
                                          <p:val>
                                            <p:strVal val="#ppt_w"/>
                                          </p:val>
                                        </p:tav>
                                      </p:tavLst>
                                    </p:anim>
                                    <p:anim calcmode="lin" valueType="num">
                                      <p:cBhvr additive="repl">
                                        <p:cTn id="1065" dur="500" fill="hold"/>
                                        <p:tgtEl>
                                          <p:spTgt spid="312"/>
                                        </p:tgtEl>
                                        <p:attrNameLst>
                                          <p:attrName>ppt_h</p:attrName>
                                        </p:attrNameLst>
                                      </p:cBhvr>
                                      <p:tavLst>
                                        <p:tav tm="0">
                                          <p:val>
                                            <p:strVal val="0"/>
                                          </p:val>
                                        </p:tav>
                                        <p:tav tm="100000">
                                          <p:val>
                                            <p:strVal val="#ppt_h"/>
                                          </p:val>
                                        </p:tav>
                                      </p:tavLst>
                                    </p:anim>
                                    <p:anim calcmode="lin" valueType="num">
                                      <p:cBhvr additive="repl">
                                        <p:cTn id="1066" dur="500" fill="hold"/>
                                        <p:tgtEl>
                                          <p:spTgt spid="312"/>
                                        </p:tgtEl>
                                        <p:attrNameLst>
                                          <p:attrName>r</p:attrName>
                                        </p:attrNameLst>
                                      </p:cBhvr>
                                      <p:tavLst>
                                        <p:tav tm="0">
                                          <p:val>
                                            <p:strVal val="360"/>
                                          </p:val>
                                        </p:tav>
                                        <p:tav tm="100000">
                                          <p:val>
                                            <p:strVal val="0"/>
                                          </p:val>
                                        </p:tav>
                                      </p:tavLst>
                                    </p:anim>
                                    <p:animEffect filter="fade" transition="in">
                                      <p:cBhvr additive="repl">
                                        <p:cTn id="1067" dur="500"/>
                                        <p:tgtEl>
                                          <p:spTgt spid="312"/>
                                        </p:tgtEl>
                                      </p:cBhvr>
                                    </p:animEffect>
                                  </p:childTnLst>
                                </p:cTn>
                              </p:par>
                            </p:childTnLst>
                          </p:cTn>
                        </p:par>
                      </p:childTnLst>
                    </p:cTn>
                  </p:par>
                  <p:par>
                    <p:cTn id="1068" fill="hold">
                      <p:stCondLst>
                        <p:cond delay="indefinite"/>
                      </p:stCondLst>
                      <p:childTnLst>
                        <p:par>
                          <p:cTn id="1069" fill="hold">
                            <p:stCondLst>
                              <p:cond delay="0"/>
                            </p:stCondLst>
                            <p:childTnLst>
                              <p:par>
                                <p:cTn id="1070" nodeType="clickEffect" fill="hold" presetClass="entr" presetID="1">
                                  <p:stCondLst>
                                    <p:cond delay="0"/>
                                  </p:stCondLst>
                                  <p:childTnLst>
                                    <p:set>
                                      <p:cBhvr>
                                        <p:cTn id="1071"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15" name="" descr=""/>
          <p:cNvPicPr/>
          <p:nvPr/>
        </p:nvPicPr>
        <p:blipFill>
          <a:blip r:embed="rId1"/>
          <a:stretch/>
        </p:blipFill>
        <p:spPr>
          <a:xfrm>
            <a:off x="6372360" y="404640"/>
            <a:ext cx="2266920" cy="2880000"/>
          </a:xfrm>
          <a:prstGeom prst="rect">
            <a:avLst/>
          </a:prstGeom>
          <a:ln w="0">
            <a:noFill/>
          </a:ln>
        </p:spPr>
      </p:pic>
      <p:sp>
        <p:nvSpPr>
          <p:cNvPr id="316" name="TextShape 1"/>
          <p:cNvSpPr txBox="1"/>
          <p:nvPr/>
        </p:nvSpPr>
        <p:spPr>
          <a:xfrm>
            <a:off x="-360" y="692280"/>
            <a:ext cx="7705800" cy="1550880"/>
          </a:xfrm>
          <a:prstGeom prst="rect">
            <a:avLst/>
          </a:prstGeom>
          <a:noFill/>
          <a:ln w="0">
            <a:noFill/>
          </a:ln>
        </p:spPr>
        <p:txBody>
          <a:bodyPr lIns="90000" rIns="90000" tIns="46800" bIns="4680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400" spc="-1" strike="noStrike">
                <a:solidFill>
                  <a:srgbClr val="330066"/>
                </a:solidFill>
                <a:latin typeface="Arial"/>
              </a:rPr>
              <a:t>“</a:t>
            </a:r>
            <a:r>
              <a:rPr b="1" lang="it-IT" sz="4000" spc="-1" strike="noStrike">
                <a:solidFill>
                  <a:srgbClr val="330066"/>
                </a:solidFill>
                <a:latin typeface="Arial"/>
              </a:rPr>
              <a:t>Disegnare la grammatica” </a:t>
            </a:r>
            <a:br/>
            <a:r>
              <a:rPr b="1" lang="it-IT" sz="4000" spc="-1" strike="noStrike">
                <a:solidFill>
                  <a:srgbClr val="330066"/>
                </a:solidFill>
                <a:latin typeface="Arial"/>
              </a:rPr>
              <a:t> per vedere la struttura</a:t>
            </a:r>
            <a:endParaRPr b="1" lang="it-IT" sz="4000" spc="-1" strike="noStrike">
              <a:solidFill>
                <a:srgbClr val="330066"/>
              </a:solidFill>
              <a:latin typeface="Arial"/>
            </a:endParaRPr>
          </a:p>
        </p:txBody>
      </p:sp>
      <p:sp>
        <p:nvSpPr>
          <p:cNvPr id="317" name="TextShape 2"/>
          <p:cNvSpPr txBox="1"/>
          <p:nvPr/>
        </p:nvSpPr>
        <p:spPr>
          <a:xfrm>
            <a:off x="-360" y="3141360"/>
            <a:ext cx="6769080" cy="2808360"/>
          </a:xfrm>
          <a:prstGeom prst="rect">
            <a:avLst/>
          </a:prstGeom>
          <a:noFill/>
          <a:ln w="0">
            <a:noFill/>
          </a:ln>
        </p:spPr>
        <p:txBody>
          <a:bodyPr lIns="90000" rIns="90000" tIns="46800" bIns="46800">
            <a:noAutofit/>
          </a:bodyPr>
          <a:p>
            <a:pPr lvl="1" marL="344160">
              <a:lnSpc>
                <a:spcPct val="100000"/>
              </a:lnSpc>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000" spc="-1" strike="noStrike">
                <a:solidFill>
                  <a:srgbClr val="ff6600"/>
                </a:solidFill>
                <a:latin typeface="Arial"/>
                <a:ea typeface="Arial"/>
              </a:rPr>
              <a:t>Il modello della verbodipendenza </a:t>
            </a:r>
            <a:br/>
            <a:r>
              <a:rPr b="1" lang="it-IT" sz="3000" spc="-1" strike="noStrike">
                <a:solidFill>
                  <a:srgbClr val="ff6600"/>
                </a:solidFill>
                <a:latin typeface="Arial"/>
                <a:ea typeface="Arial"/>
              </a:rPr>
              <a:t>di Tesniere </a:t>
            </a:r>
            <a:br/>
            <a:endParaRPr b="0" lang="it-IT" sz="3000" spc="-1" strike="noStrike">
              <a:solidFill>
                <a:srgbClr val="008080"/>
              </a:solidFill>
              <a:latin typeface="Arial"/>
            </a:endParaRPr>
          </a:p>
          <a:p>
            <a:pPr lvl="1" marL="344160">
              <a:lnSpc>
                <a:spcPct val="100000"/>
              </a:lnSpc>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000" spc="-1" strike="noStrike">
                <a:solidFill>
                  <a:srgbClr val="ff6600"/>
                </a:solidFill>
                <a:latin typeface="Arial"/>
                <a:ea typeface="Arial"/>
              </a:rPr>
              <a:t>Rappresentazione della frase </a:t>
            </a:r>
            <a:br/>
            <a:r>
              <a:rPr b="1" lang="it-IT" sz="3000" spc="-1" strike="noStrike">
                <a:solidFill>
                  <a:srgbClr val="ff6600"/>
                </a:solidFill>
                <a:latin typeface="Arial"/>
                <a:ea typeface="Arial"/>
              </a:rPr>
              <a:t>al computer</a:t>
            </a:r>
            <a:endParaRPr b="0" lang="it-IT" sz="3000" spc="-1" strike="noStrike">
              <a:solidFill>
                <a:srgbClr val="008080"/>
              </a:solidFill>
              <a:latin typeface="Arial"/>
            </a:endParaRPr>
          </a:p>
          <a:p>
            <a:pPr algn="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algn="r">
              <a:spcBef>
                <a:spcPts val="8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spTree>
  </p:cSld>
  <p:transition>
    <p:wedge/>
  </p:transition>
  <p:timing>
    <p:tnLst>
      <p:par>
        <p:cTn id="1072" dur="indefinite" restart="never" nodeType="tmRoot">
          <p:childTnLst>
            <p:seq>
              <p:cTn id="1073" dur="indefinite" nodeType="mainSeq">
                <p:childTnLst>
                  <p:par>
                    <p:cTn id="1074" fill="hold">
                      <p:stCondLst>
                        <p:cond delay="0"/>
                      </p:stCondLst>
                      <p:childTnLst>
                        <p:par>
                          <p:cTn id="1075" fill="hold">
                            <p:stCondLst>
                              <p:cond delay="0"/>
                            </p:stCondLst>
                            <p:childTnLst>
                              <p:par>
                                <p:cTn id="1076" nodeType="afterEffect" fill="hold" presetClass="entr" presetID="1">
                                  <p:stCondLst>
                                    <p:cond delay="0"/>
                                  </p:stCondLst>
                                  <p:childTnLst>
                                    <p:set>
                                      <p:cBhvr>
                                        <p:cTn id="1077" dur="1" fill="hold">
                                          <p:stCondLst>
                                            <p:cond delay="0"/>
                                          </p:stCondLst>
                                        </p:cTn>
                                        <p:tgtEl>
                                          <p:spTgt spid="316"/>
                                        </p:tgtEl>
                                        <p:attrNameLst>
                                          <p:attrName>style.visibility</p:attrName>
                                        </p:attrNameLst>
                                      </p:cBhvr>
                                      <p:to>
                                        <p:strVal val="visible"/>
                                      </p:to>
                                    </p:set>
                                  </p:childTnLst>
                                </p:cTn>
                              </p:par>
                            </p:childTnLst>
                          </p:cTn>
                        </p:par>
                      </p:childTnLst>
                    </p:cTn>
                  </p:par>
                  <p:par>
                    <p:cTn id="1078" fill="hold">
                      <p:stCondLst>
                        <p:cond delay="indefinite"/>
                      </p:stCondLst>
                      <p:childTnLst>
                        <p:par>
                          <p:cTn id="1079" fill="hold">
                            <p:stCondLst>
                              <p:cond delay="0"/>
                            </p:stCondLst>
                            <p:childTnLst>
                              <p:par>
                                <p:cTn id="1080" nodeType="clickEffect" fill="hold" presetClass="entr" presetID="1">
                                  <p:stCondLst>
                                    <p:cond delay="0"/>
                                  </p:stCondLst>
                                  <p:childTnLst>
                                    <p:set>
                                      <p:cBhvr>
                                        <p:cTn id="1081"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1082" fill="hold">
                      <p:stCondLst>
                        <p:cond delay="indefinite"/>
                      </p:stCondLst>
                      <p:childTnLst>
                        <p:par>
                          <p:cTn id="1083" fill="hold">
                            <p:stCondLst>
                              <p:cond delay="0"/>
                            </p:stCondLst>
                            <p:childTnLst>
                              <p:par>
                                <p:cTn id="1084" nodeType="clickEffect" fill="hold" presetClass="entr" presetID="1">
                                  <p:stCondLst>
                                    <p:cond delay="0"/>
                                  </p:stCondLst>
                                  <p:childTnLst>
                                    <p:set>
                                      <p:cBhvr>
                                        <p:cTn id="1085"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8"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La frase in Tesniere: un dramma in miniatura</a:t>
            </a:r>
            <a:endParaRPr b="1" lang="it-IT" sz="3900" spc="-1" strike="noStrike">
              <a:solidFill>
                <a:srgbClr val="330066"/>
              </a:solidFill>
              <a:latin typeface="Arial"/>
            </a:endParaRPr>
          </a:p>
        </p:txBody>
      </p:sp>
      <p:sp>
        <p:nvSpPr>
          <p:cNvPr id="319" name="TextShape 2"/>
          <p:cNvSpPr txBox="1"/>
          <p:nvPr/>
        </p:nvSpPr>
        <p:spPr>
          <a:xfrm>
            <a:off x="395280" y="1980720"/>
            <a:ext cx="8424720" cy="4256280"/>
          </a:xfrm>
          <a:prstGeom prst="rect">
            <a:avLst/>
          </a:prstGeom>
          <a:noFill/>
          <a:ln w="0">
            <a:noFill/>
          </a:ln>
        </p:spPr>
        <p:txBody>
          <a:bodyPr lIns="90000" rIns="90000" tIns="46800" bIns="46800">
            <a:normAutofit fontScale="88000"/>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Il verbo costituisce l’azione del dramma</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Tutti gli altri elementi sono i protagonisti o le circostanze</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Centralità del concetto di “funzione”</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Eliminazione dell’infinita serie di complementi</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Equiparazione strutturale della frase semplice alla frase complessa (analogia funzionale a livello di “analisi logica” e di “sintassi del periodo”).</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spTree>
  </p:cSld>
  <p:transition>
    <p:wedge/>
  </p:transition>
  <p:timing>
    <p:tnLst>
      <p:par>
        <p:cTn id="1086" dur="indefinite" restart="never" nodeType="tmRoot">
          <p:childTnLst>
            <p:seq>
              <p:cTn id="1087" dur="indefinite" nodeType="mainSeq">
                <p:childTnLst>
                  <p:par>
                    <p:cTn id="1088" fill="hold">
                      <p:stCondLst>
                        <p:cond delay="0"/>
                      </p:stCondLst>
                      <p:childTnLst>
                        <p:par>
                          <p:cTn id="1089" fill="hold">
                            <p:stCondLst>
                              <p:cond delay="0"/>
                            </p:stCondLst>
                            <p:childTnLst>
                              <p:par>
                                <p:cTn id="1090" nodeType="afterEffect" fill="hold" presetClass="entr" presetID="24">
                                  <p:stCondLst>
                                    <p:cond delay="0"/>
                                  </p:stCondLst>
                                  <p:childTnLst>
                                    <p:set>
                                      <p:cBhvr>
                                        <p:cTn id="1091" dur="1" fill="hold">
                                          <p:stCondLst>
                                            <p:cond delay="0"/>
                                          </p:stCondLst>
                                        </p:cTn>
                                        <p:tgtEl>
                                          <p:spTgt spid="318"/>
                                        </p:tgtEl>
                                        <p:attrNameLst>
                                          <p:attrName>style.visibility</p:attrName>
                                        </p:attrNameLst>
                                      </p:cBhvr>
                                      <p:to>
                                        <p:strVal val="visible"/>
                                      </p:to>
                                    </p:set>
                                    <p:animEffect filter="fade" transition="in">
                                      <p:cBhvr additive="repl">
                                        <p:cTn id="1092" dur="800"/>
                                        <p:tgtEl>
                                          <p:spTgt spid="318"/>
                                        </p:tgtEl>
                                      </p:cBhvr>
                                    </p:animEffect>
                                    <p:anim calcmode="lin" valueType="num">
                                      <p:cBhvr additive="repl">
                                        <p:cTn id="1093" dur="800" fill="hold"/>
                                        <p:tgtEl>
                                          <p:spTgt spid="318"/>
                                        </p:tgtEl>
                                        <p:attrNameLst>
                                          <p:attrName>r</p:attrName>
                                        </p:attrNameLst>
                                      </p:cBhvr>
                                      <p:tavLst>
                                        <p:tav tm="0">
                                          <p:val>
                                            <p:strVal val="-90"/>
                                          </p:val>
                                        </p:tav>
                                        <p:tav tm="100000">
                                          <p:val>
                                            <p:strVal val="0"/>
                                          </p:val>
                                        </p:tav>
                                      </p:tavLst>
                                    </p:anim>
                                    <p:anim calcmode="lin" valueType="num">
                                      <p:cBhvr additive="repl">
                                        <p:cTn id="1094" dur="800" fill="hold"/>
                                        <p:tgtEl>
                                          <p:spTgt spid="318"/>
                                        </p:tgtEl>
                                        <p:attrNameLst>
                                          <p:attrName>ppt_x</p:attrName>
                                        </p:attrNameLst>
                                      </p:cBhvr>
                                      <p:tavLst>
                                        <p:tav tm="0">
                                          <p:val>
                                            <p:strVal val="#ppt_x+0.4"/>
                                          </p:val>
                                        </p:tav>
                                        <p:tav tm="100000">
                                          <p:val>
                                            <p:strVal val="#ppt_x-0.05"/>
                                          </p:val>
                                        </p:tav>
                                      </p:tavLst>
                                    </p:anim>
                                    <p:anim calcmode="lin" valueType="num">
                                      <p:cBhvr additive="repl">
                                        <p:cTn id="1095" dur="800" fill="hold"/>
                                        <p:tgtEl>
                                          <p:spTgt spid="318"/>
                                        </p:tgtEl>
                                        <p:attrNameLst>
                                          <p:attrName>ppt_y</p:attrName>
                                        </p:attrNameLst>
                                      </p:cBhvr>
                                      <p:tavLst>
                                        <p:tav tm="0">
                                          <p:val>
                                            <p:strVal val="#ppt_y-0.4"/>
                                          </p:val>
                                        </p:tav>
                                        <p:tav tm="100000">
                                          <p:val>
                                            <p:strVal val="#ppt_y+0.1"/>
                                          </p:val>
                                        </p:tav>
                                      </p:tavLst>
                                    </p:anim>
                                    <p:anim calcmode="lin" valueType="num">
                                      <p:cBhvr additive="repl">
                                        <p:cTn id="1096" dur="200" fill="hold">
                                          <p:stCondLst>
                                            <p:cond delay="800"/>
                                          </p:stCondLst>
                                        </p:cTn>
                                        <p:tgtEl>
                                          <p:spTgt spid="318"/>
                                        </p:tgtEl>
                                        <p:attrNameLst>
                                          <p:attrName>ppt_x</p:attrName>
                                        </p:attrNameLst>
                                      </p:cBhvr>
                                      <p:tavLst>
                                        <p:tav tm="0">
                                          <p:val>
                                            <p:strVal val="#ppt_x-0.05"/>
                                          </p:val>
                                        </p:tav>
                                        <p:tav tm="100000">
                                          <p:val>
                                            <p:strVal val="#ppt_x"/>
                                          </p:val>
                                        </p:tav>
                                      </p:tavLst>
                                    </p:anim>
                                    <p:anim calcmode="lin" valueType="num">
                                      <p:cBhvr additive="repl">
                                        <p:cTn id="1097" dur="200" fill="hold">
                                          <p:stCondLst>
                                            <p:cond delay="800"/>
                                          </p:stCondLst>
                                        </p:cTn>
                                        <p:tgtEl>
                                          <p:spTgt spid="318"/>
                                        </p:tgtEl>
                                        <p:attrNameLst>
                                          <p:attrName>ppt_y</p:attrName>
                                        </p:attrNameLst>
                                      </p:cBhvr>
                                      <p:tavLst>
                                        <p:tav tm="0">
                                          <p:val>
                                            <p:strVal val="#ppt_y+0.1"/>
                                          </p:val>
                                        </p:tav>
                                        <p:tav tm="100000">
                                          <p:val>
                                            <p:strVal val="#ppt_y"/>
                                          </p:val>
                                        </p:tav>
                                      </p:tavLst>
                                    </p:anim>
                                  </p:childTnLst>
                                </p:cTn>
                              </p:par>
                            </p:childTnLst>
                          </p:cTn>
                        </p:par>
                      </p:childTnLst>
                    </p:cTn>
                  </p:par>
                  <p:par>
                    <p:cTn id="1098" fill="hold">
                      <p:stCondLst>
                        <p:cond delay="indefinite"/>
                      </p:stCondLst>
                      <p:childTnLst>
                        <p:par>
                          <p:cTn id="1099" fill="hold">
                            <p:stCondLst>
                              <p:cond delay="0"/>
                            </p:stCondLst>
                            <p:childTnLst>
                              <p:par>
                                <p:cTn id="1100" nodeType="clickEffect" fill="hold" presetClass="entr" presetID="1">
                                  <p:stCondLst>
                                    <p:cond delay="0"/>
                                  </p:stCondLst>
                                  <p:childTnLst>
                                    <p:set>
                                      <p:cBhvr>
                                        <p:cTn id="1101" dur="1" fill="hold">
                                          <p:stCondLst>
                                            <p:cond delay="0"/>
                                          </p:stCondLst>
                                        </p:cTn>
                                        <p:tgtEl>
                                          <p:spTgt spid="319">
                                            <p:txEl>
                                              <p:pRg st="0" end="0"/>
                                            </p:txEl>
                                          </p:spTgt>
                                        </p:tgtEl>
                                        <p:attrNameLst>
                                          <p:attrName>style.visibility</p:attrName>
                                        </p:attrNameLst>
                                      </p:cBhvr>
                                      <p:to>
                                        <p:strVal val="visible"/>
                                      </p:to>
                                    </p:set>
                                  </p:childTnLst>
                                </p:cTn>
                              </p:par>
                            </p:childTnLst>
                          </p:cTn>
                        </p:par>
                      </p:childTnLst>
                    </p:cTn>
                  </p:par>
                  <p:par>
                    <p:cTn id="1102" fill="hold">
                      <p:stCondLst>
                        <p:cond delay="indefinite"/>
                      </p:stCondLst>
                      <p:childTnLst>
                        <p:par>
                          <p:cTn id="1103" fill="hold">
                            <p:stCondLst>
                              <p:cond delay="0"/>
                            </p:stCondLst>
                            <p:childTnLst>
                              <p:par>
                                <p:cTn id="1104" nodeType="clickEffect" fill="hold" presetClass="entr" presetID="1">
                                  <p:stCondLst>
                                    <p:cond delay="0"/>
                                  </p:stCondLst>
                                  <p:childTnLst>
                                    <p:set>
                                      <p:cBhvr>
                                        <p:cTn id="1105" dur="1" fill="hold">
                                          <p:stCondLst>
                                            <p:cond delay="0"/>
                                          </p:stCondLst>
                                        </p:cTn>
                                        <p:tgtEl>
                                          <p:spTgt spid="319">
                                            <p:txEl>
                                              <p:pRg st="1" end="1"/>
                                            </p:txEl>
                                          </p:spTgt>
                                        </p:tgtEl>
                                        <p:attrNameLst>
                                          <p:attrName>style.visibility</p:attrName>
                                        </p:attrNameLst>
                                      </p:cBhvr>
                                      <p:to>
                                        <p:strVal val="visible"/>
                                      </p:to>
                                    </p:set>
                                  </p:childTnLst>
                                </p:cTn>
                              </p:par>
                            </p:childTnLst>
                          </p:cTn>
                        </p:par>
                      </p:childTnLst>
                    </p:cTn>
                  </p:par>
                  <p:par>
                    <p:cTn id="1106" fill="hold">
                      <p:stCondLst>
                        <p:cond delay="indefinite"/>
                      </p:stCondLst>
                      <p:childTnLst>
                        <p:par>
                          <p:cTn id="1107" fill="hold">
                            <p:stCondLst>
                              <p:cond delay="0"/>
                            </p:stCondLst>
                            <p:childTnLst>
                              <p:par>
                                <p:cTn id="1108" nodeType="clickEffect" fill="hold" presetClass="entr" presetID="1">
                                  <p:stCondLst>
                                    <p:cond delay="0"/>
                                  </p:stCondLst>
                                  <p:childTnLst>
                                    <p:set>
                                      <p:cBhvr>
                                        <p:cTn id="1109" dur="1" fill="hold">
                                          <p:stCondLst>
                                            <p:cond delay="0"/>
                                          </p:stCondLst>
                                        </p:cTn>
                                        <p:tgtEl>
                                          <p:spTgt spid="319">
                                            <p:txEl>
                                              <p:pRg st="2" end="2"/>
                                            </p:txEl>
                                          </p:spTgt>
                                        </p:tgtEl>
                                        <p:attrNameLst>
                                          <p:attrName>style.visibility</p:attrName>
                                        </p:attrNameLst>
                                      </p:cBhvr>
                                      <p:to>
                                        <p:strVal val="visible"/>
                                      </p:to>
                                    </p:set>
                                  </p:childTnLst>
                                </p:cTn>
                              </p:par>
                            </p:childTnLst>
                          </p:cTn>
                        </p:par>
                      </p:childTnLst>
                    </p:cTn>
                  </p:par>
                  <p:par>
                    <p:cTn id="1110" fill="hold">
                      <p:stCondLst>
                        <p:cond delay="indefinite"/>
                      </p:stCondLst>
                      <p:childTnLst>
                        <p:par>
                          <p:cTn id="1111" fill="hold">
                            <p:stCondLst>
                              <p:cond delay="0"/>
                            </p:stCondLst>
                            <p:childTnLst>
                              <p:par>
                                <p:cTn id="1112" nodeType="clickEffect" fill="hold" presetClass="entr" presetID="1">
                                  <p:stCondLst>
                                    <p:cond delay="0"/>
                                  </p:stCondLst>
                                  <p:childTnLst>
                                    <p:set>
                                      <p:cBhvr>
                                        <p:cTn id="1113" dur="1" fill="hold">
                                          <p:stCondLst>
                                            <p:cond delay="0"/>
                                          </p:stCondLst>
                                        </p:cTn>
                                        <p:tgtEl>
                                          <p:spTgt spid="319">
                                            <p:txEl>
                                              <p:pRg st="3" end="3"/>
                                            </p:txEl>
                                          </p:spTgt>
                                        </p:tgtEl>
                                        <p:attrNameLst>
                                          <p:attrName>style.visibility</p:attrName>
                                        </p:attrNameLst>
                                      </p:cBhvr>
                                      <p:to>
                                        <p:strVal val="visible"/>
                                      </p:to>
                                    </p:set>
                                  </p:childTnLst>
                                </p:cTn>
                              </p:par>
                            </p:childTnLst>
                          </p:cTn>
                        </p:par>
                      </p:childTnLst>
                    </p:cTn>
                  </p:par>
                  <p:par>
                    <p:cTn id="1114" fill="hold">
                      <p:stCondLst>
                        <p:cond delay="indefinite"/>
                      </p:stCondLst>
                      <p:childTnLst>
                        <p:par>
                          <p:cTn id="1115" fill="hold">
                            <p:stCondLst>
                              <p:cond delay="0"/>
                            </p:stCondLst>
                            <p:childTnLst>
                              <p:par>
                                <p:cTn id="1116" nodeType="clickEffect" fill="hold" presetClass="entr" presetID="1">
                                  <p:stCondLst>
                                    <p:cond delay="0"/>
                                  </p:stCondLst>
                                  <p:childTnLst>
                                    <p:set>
                                      <p:cBhvr>
                                        <p:cTn id="1117" dur="1" fill="hold">
                                          <p:stCondLst>
                                            <p:cond delay="0"/>
                                          </p:stCondLst>
                                        </p:cTn>
                                        <p:tgtEl>
                                          <p:spTgt spid="31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Un momento di trapasso</a:t>
            </a:r>
            <a:endParaRPr b="1" lang="it-IT" sz="3900" spc="-1" strike="noStrike">
              <a:solidFill>
                <a:srgbClr val="330066"/>
              </a:solidFill>
              <a:latin typeface="Arial"/>
            </a:endParaRPr>
          </a:p>
        </p:txBody>
      </p:sp>
      <p:sp>
        <p:nvSpPr>
          <p:cNvPr id="141" name="TextShape 2"/>
          <p:cNvSpPr txBox="1"/>
          <p:nvPr/>
        </p:nvSpPr>
        <p:spPr>
          <a:xfrm>
            <a:off x="456840" y="1719360"/>
            <a:ext cx="476244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L’era del computer </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Il libro totale: Internet</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La disponibilità totale dei mezzi, della documentazione, del materiale critico</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Ritorno alla “cultura bardica”?</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Democratizzazione o livellamento ?</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pic>
        <p:nvPicPr>
          <p:cNvPr id="142" name="" descr=""/>
          <p:cNvPicPr/>
          <p:nvPr/>
        </p:nvPicPr>
        <p:blipFill>
          <a:blip r:embed="rId1"/>
          <a:stretch/>
        </p:blipFill>
        <p:spPr>
          <a:xfrm>
            <a:off x="5519880" y="2779560"/>
            <a:ext cx="2292120" cy="2289240"/>
          </a:xfrm>
          <a:prstGeom prst="rect">
            <a:avLst/>
          </a:prstGeom>
          <a:ln w="0">
            <a:noFill/>
          </a:ln>
        </p:spPr>
      </p:pic>
    </p:spTree>
  </p:cSld>
  <p:transition>
    <p:wedge/>
  </p:transition>
  <p:timing>
    <p:tnLst>
      <p:par>
        <p:cTn id="102" dur="indefinite" restart="never" nodeType="tmRoot">
          <p:childTnLst>
            <p:seq>
              <p:cTn id="103" dur="indefinite" nodeType="mainSeq">
                <p:childTnLst>
                  <p:par>
                    <p:cTn id="104" fill="hold">
                      <p:stCondLst>
                        <p:cond delay="0"/>
                      </p:stCondLst>
                      <p:childTnLst>
                        <p:par>
                          <p:cTn id="105" fill="hold">
                            <p:stCondLst>
                              <p:cond delay="0"/>
                            </p:stCondLst>
                            <p:childTnLst>
                              <p:par>
                                <p:cTn id="106" nodeType="afterEffect" fill="hold" presetClass="entr" presetID="24">
                                  <p:stCondLst>
                                    <p:cond delay="0"/>
                                  </p:stCondLst>
                                  <p:childTnLst>
                                    <p:set>
                                      <p:cBhvr>
                                        <p:cTn id="107" dur="1" fill="hold">
                                          <p:stCondLst>
                                            <p:cond delay="0"/>
                                          </p:stCondLst>
                                        </p:cTn>
                                        <p:tgtEl>
                                          <p:spTgt spid="140"/>
                                        </p:tgtEl>
                                        <p:attrNameLst>
                                          <p:attrName>style.visibility</p:attrName>
                                        </p:attrNameLst>
                                      </p:cBhvr>
                                      <p:to>
                                        <p:strVal val="visible"/>
                                      </p:to>
                                    </p:set>
                                    <p:anim calcmode="lin" valueType="num">
                                      <p:cBhvr additive="repl">
                                        <p:cTn id="108" dur="1000" fill="hold"/>
                                        <p:tgtEl>
                                          <p:spTgt spid="140"/>
                                        </p:tgtEl>
                                        <p:attrNameLst>
                                          <p:attrName>ppt_w</p:attrName>
                                        </p:attrNameLst>
                                      </p:cBhvr>
                                      <p:tavLst>
                                        <p:tav tm="0">
                                          <p:val>
                                            <p:strVal val="0"/>
                                          </p:val>
                                        </p:tav>
                                        <p:tav tm="100000">
                                          <p:val>
                                            <p:strVal val="#ppt_w"/>
                                          </p:val>
                                        </p:tav>
                                      </p:tavLst>
                                    </p:anim>
                                    <p:anim calcmode="lin" valueType="num">
                                      <p:cBhvr additive="repl">
                                        <p:cTn id="109" dur="1000" fill="hold"/>
                                        <p:tgtEl>
                                          <p:spTgt spid="140"/>
                                        </p:tgtEl>
                                        <p:attrNameLst>
                                          <p:attrName>ppt_h</p:attrName>
                                        </p:attrNameLst>
                                      </p:cBhvr>
                                      <p:tavLst>
                                        <p:tav tm="0">
                                          <p:val>
                                            <p:strVal val="0"/>
                                          </p:val>
                                        </p:tav>
                                        <p:tav tm="100000">
                                          <p:val>
                                            <p:strVal val="#ppt_h"/>
                                          </p:val>
                                        </p:tav>
                                      </p:tavLst>
                                    </p:anim>
                                    <p:anim calcmode="lin" valueType="num">
                                      <p:cBhvr additive="repl">
                                        <p:cTn id="110" dur="1000" fill="hold"/>
                                        <p:tgtEl>
                                          <p:spTgt spid="140"/>
                                        </p:tgtEl>
                                        <p:attrNameLst>
                                          <p:attrName>r</p:attrName>
                                        </p:attrNameLst>
                                      </p:cBhvr>
                                      <p:tavLst>
                                        <p:tav tm="0">
                                          <p:val>
                                            <p:strVal val="90"/>
                                          </p:val>
                                        </p:tav>
                                        <p:tav tm="100000">
                                          <p:val>
                                            <p:strVal val="0"/>
                                          </p:val>
                                        </p:tav>
                                      </p:tavLst>
                                    </p:anim>
                                    <p:animEffect filter="fade" transition="in">
                                      <p:cBhvr additive="repl">
                                        <p:cTn id="111" dur="1000"/>
                                        <p:tgtEl>
                                          <p:spTgt spid="140"/>
                                        </p:tgtEl>
                                      </p:cBhvr>
                                    </p:animEffect>
                                  </p:childTnLst>
                                </p:cTn>
                              </p:par>
                            </p:childTnLst>
                          </p:cTn>
                        </p:par>
                      </p:childTnLst>
                    </p:cTn>
                  </p:par>
                  <p:par>
                    <p:cTn id="112" fill="hold">
                      <p:stCondLst>
                        <p:cond delay="indefinite"/>
                      </p:stCondLst>
                      <p:childTnLst>
                        <p:par>
                          <p:cTn id="113" fill="hold">
                            <p:stCondLst>
                              <p:cond delay="0"/>
                            </p:stCondLst>
                            <p:childTnLst>
                              <p:par>
                                <p:cTn id="114" nodeType="clickEffect" fill="hold" presetClass="entr" presetID="1">
                                  <p:stCondLst>
                                    <p:cond delay="0"/>
                                  </p:stCondLst>
                                  <p:childTnLst>
                                    <p:set>
                                      <p:cBhvr>
                                        <p:cTn id="115"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nodeType="clickEffect" fill="hold" presetClass="entr" presetID="1">
                                  <p:stCondLst>
                                    <p:cond delay="0"/>
                                  </p:stCondLst>
                                  <p:childTnLst>
                                    <p:set>
                                      <p:cBhvr>
                                        <p:cTn id="119"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nodeType="clickEffect" fill="hold" presetClass="entr" presetID="1">
                                  <p:stCondLst>
                                    <p:cond delay="0"/>
                                  </p:stCondLst>
                                  <p:childTnLst>
                                    <p:set>
                                      <p:cBhvr>
                                        <p:cTn id="123"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nodeType="clickEffect" fill="hold" presetClass="entr" presetID="1">
                                  <p:stCondLst>
                                    <p:cond delay="0"/>
                                  </p:stCondLst>
                                  <p:childTnLst>
                                    <p:set>
                                      <p:cBhvr>
                                        <p:cTn id="127" dur="1" fill="hold">
                                          <p:stCondLst>
                                            <p:cond delay="0"/>
                                          </p:stCondLst>
                                        </p:cTn>
                                        <p:tgtEl>
                                          <p:spTgt spid="141">
                                            <p:txEl>
                                              <p:pRg st="3" end="3"/>
                                            </p:txEl>
                                          </p:spTgt>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nodeType="clickEffect" fill="hold" presetClass="entr" presetID="1">
                                  <p:stCondLst>
                                    <p:cond delay="0"/>
                                  </p:stCondLst>
                                  <p:childTnLst>
                                    <p:set>
                                      <p:cBhvr>
                                        <p:cTn id="131" dur="1" fill="hold">
                                          <p:stCondLst>
                                            <p:cond delay="0"/>
                                          </p:stCondLst>
                                        </p:cTn>
                                        <p:tgtEl>
                                          <p:spTgt spid="141">
                                            <p:txEl>
                                              <p:pRg st="4" end="4"/>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nodeType="clickEffect" fill="hold" presetClass="entr" presetID="1">
                                  <p:stCondLst>
                                    <p:cond delay="0"/>
                                  </p:stCondLst>
                                  <p:childTnLst>
                                    <p:set>
                                      <p:cBhvr>
                                        <p:cTn id="135"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0" name="TextShape 1"/>
          <p:cNvSpPr txBox="1"/>
          <p:nvPr/>
        </p:nvSpPr>
        <p:spPr>
          <a:xfrm>
            <a:off x="468360" y="404280"/>
            <a:ext cx="8305920" cy="11430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La dipendenza: </a:t>
            </a:r>
            <a:br/>
            <a:r>
              <a:rPr b="1" lang="it-IT" sz="3900" spc="-1" strike="noStrike">
                <a:solidFill>
                  <a:srgbClr val="330066"/>
                </a:solidFill>
                <a:latin typeface="Arial"/>
              </a:rPr>
              <a:t>concetti di base</a:t>
            </a:r>
            <a:endParaRPr b="1" lang="it-IT" sz="3900" spc="-1" strike="noStrike">
              <a:solidFill>
                <a:srgbClr val="330066"/>
              </a:solidFill>
              <a:latin typeface="Arial"/>
            </a:endParaRPr>
          </a:p>
        </p:txBody>
      </p:sp>
      <p:sp>
        <p:nvSpPr>
          <p:cNvPr id="321" name="TextShape 2"/>
          <p:cNvSpPr txBox="1"/>
          <p:nvPr/>
        </p:nvSpPr>
        <p:spPr>
          <a:xfrm>
            <a:off x="468360" y="1628280"/>
            <a:ext cx="8229600" cy="461988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008080"/>
                </a:solidFill>
                <a:latin typeface="Arial"/>
              </a:rPr>
              <a:t>Valenza</a:t>
            </a:r>
            <a:endParaRPr b="0" lang="it-IT" sz="2600" spc="-1" strike="noStrike">
              <a:solidFill>
                <a:srgbClr val="008080"/>
              </a:solidFill>
              <a:latin typeface="Arial"/>
            </a:endParaRPr>
          </a:p>
          <a:p>
            <a:pPr lvl="2" marL="987120" indent="-293400">
              <a:spcBef>
                <a:spcPts val="5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Capacità del verbo di stringere legami con altri elementi</a:t>
            </a:r>
            <a:endParaRPr b="0" lang="it-IT" sz="21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008080"/>
                </a:solidFill>
                <a:latin typeface="Arial"/>
              </a:rPr>
              <a:t>Complementi vincolati</a:t>
            </a:r>
            <a:r>
              <a:rPr b="0" lang="it-IT" sz="2600" spc="-1" strike="noStrike">
                <a:solidFill>
                  <a:srgbClr val="008080"/>
                </a:solidFill>
                <a:latin typeface="Arial"/>
              </a:rPr>
              <a:t> (</a:t>
            </a:r>
            <a:r>
              <a:rPr b="0" lang="it-IT" sz="2600" spc="-1" strike="noStrike" u="sng">
                <a:solidFill>
                  <a:srgbClr val="008080"/>
                </a:solidFill>
                <a:uFillTx/>
                <a:latin typeface="Arial"/>
              </a:rPr>
              <a:t>attanti</a:t>
            </a:r>
            <a:r>
              <a:rPr b="0" lang="it-IT" sz="2600" spc="-1" strike="noStrike">
                <a:solidFill>
                  <a:srgbClr val="008080"/>
                </a:solidFill>
                <a:latin typeface="Arial"/>
              </a:rPr>
              <a:t>) (di primo livello)</a:t>
            </a:r>
            <a:endParaRPr b="0" lang="it-IT" sz="2600" spc="-1" strike="noStrike">
              <a:solidFill>
                <a:srgbClr val="008080"/>
              </a:solidFill>
              <a:latin typeface="Arial"/>
            </a:endParaRPr>
          </a:p>
          <a:p>
            <a:pPr lvl="2" marL="987120" indent="-293400">
              <a:spcBef>
                <a:spcPts val="5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Elementi linguistici necessari a “saturare” la valenza del verbo (attanti ovvero “protagonisti”)</a:t>
            </a:r>
            <a:endParaRPr b="0" lang="it-IT" sz="21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008080"/>
                </a:solidFill>
                <a:latin typeface="Arial"/>
              </a:rPr>
              <a:t>Complementi di secondo, terzo livello</a:t>
            </a:r>
            <a:r>
              <a:rPr b="0" lang="it-IT" sz="2600" spc="-1" strike="noStrike">
                <a:solidFill>
                  <a:srgbClr val="008080"/>
                </a:solidFill>
                <a:latin typeface="Arial"/>
              </a:rPr>
              <a:t>, ecc.</a:t>
            </a:r>
            <a:endParaRPr b="0" lang="it-IT" sz="2600" spc="-1" strike="noStrike">
              <a:solidFill>
                <a:srgbClr val="008080"/>
              </a:solidFill>
              <a:latin typeface="Arial"/>
            </a:endParaRPr>
          </a:p>
          <a:p>
            <a:pPr lvl="2" marL="987120" indent="-293400">
              <a:spcBef>
                <a:spcPts val="5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Elementi che dipendono dai livelli superiori, sui quali forniscono indicazioni (personaggi secondari)</a:t>
            </a:r>
            <a:endParaRPr b="0" lang="it-IT" sz="21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008080"/>
                </a:solidFill>
                <a:latin typeface="Arial"/>
              </a:rPr>
              <a:t>Complementi non vincolati</a:t>
            </a:r>
            <a:r>
              <a:rPr b="0" lang="it-IT" sz="2600" spc="-1" strike="noStrike">
                <a:solidFill>
                  <a:srgbClr val="008080"/>
                </a:solidFill>
                <a:latin typeface="Arial"/>
              </a:rPr>
              <a:t> (o liberi)</a:t>
            </a:r>
            <a:endParaRPr b="0" lang="it-IT" sz="2600" spc="-1" strike="noStrike">
              <a:solidFill>
                <a:srgbClr val="008080"/>
              </a:solidFill>
              <a:latin typeface="Arial"/>
            </a:endParaRPr>
          </a:p>
          <a:p>
            <a:pPr lvl="2" marL="987120" indent="-293400">
              <a:spcBef>
                <a:spcPts val="5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Elementi dipendenti sì dal verbo, ma non necessari alla sua saturazione</a:t>
            </a:r>
            <a:endParaRPr b="0" lang="it-IT" sz="2100" spc="-1" strike="noStrike">
              <a:solidFill>
                <a:srgbClr val="ff6600"/>
              </a:solidFill>
              <a:latin typeface="Arial"/>
            </a:endParaRPr>
          </a:p>
          <a:p>
            <a:pPr marL="342720" indent="-342720">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p:txBody>
      </p:sp>
    </p:spTree>
  </p:cSld>
  <p:transition>
    <p:wedge/>
  </p:transition>
  <p:timing>
    <p:tnLst>
      <p:par>
        <p:cTn id="1118" dur="indefinite" restart="never" nodeType="tmRoot">
          <p:childTnLst>
            <p:seq>
              <p:cTn id="1119" dur="indefinite" nodeType="mainSeq">
                <p:childTnLst>
                  <p:par>
                    <p:cTn id="1120" fill="hold">
                      <p:stCondLst>
                        <p:cond delay="0"/>
                      </p:stCondLst>
                      <p:childTnLst>
                        <p:par>
                          <p:cTn id="1121" fill="hold">
                            <p:stCondLst>
                              <p:cond delay="0"/>
                            </p:stCondLst>
                            <p:childTnLst>
                              <p:par>
                                <p:cTn id="1122" nodeType="afterEffect" fill="hold" presetClass="entr" presetID="24">
                                  <p:stCondLst>
                                    <p:cond delay="0"/>
                                  </p:stCondLst>
                                  <p:childTnLst>
                                    <p:set>
                                      <p:cBhvr>
                                        <p:cTn id="1123" dur="1" fill="hold">
                                          <p:stCondLst>
                                            <p:cond delay="0"/>
                                          </p:stCondLst>
                                        </p:cTn>
                                        <p:tgtEl>
                                          <p:spTgt spid="320"/>
                                        </p:tgtEl>
                                        <p:attrNameLst>
                                          <p:attrName>style.visibility</p:attrName>
                                        </p:attrNameLst>
                                      </p:cBhvr>
                                      <p:to>
                                        <p:strVal val="visible"/>
                                      </p:to>
                                    </p:set>
                                    <p:anim calcmode="lin" valueType="num">
                                      <p:cBhvr additive="repl">
                                        <p:cTn id="1124" dur="1000" fill="hold"/>
                                        <p:tgtEl>
                                          <p:spTgt spid="320"/>
                                        </p:tgtEl>
                                        <p:attrNameLst>
                                          <p:attrName>ppt_w</p:attrName>
                                        </p:attrNameLst>
                                      </p:cBhvr>
                                      <p:tavLst>
                                        <p:tav tm="0">
                                          <p:val>
                                            <p:strVal val="#ppt_w*0.70"/>
                                          </p:val>
                                        </p:tav>
                                        <p:tav tm="100000">
                                          <p:val>
                                            <p:strVal val="#ppt_w"/>
                                          </p:val>
                                        </p:tav>
                                      </p:tavLst>
                                    </p:anim>
                                    <p:anim calcmode="lin" valueType="num">
                                      <p:cBhvr additive="repl">
                                        <p:cTn id="1125" dur="1000" fill="hold"/>
                                        <p:tgtEl>
                                          <p:spTgt spid="320"/>
                                        </p:tgtEl>
                                        <p:attrNameLst>
                                          <p:attrName>ppt_h</p:attrName>
                                        </p:attrNameLst>
                                      </p:cBhvr>
                                      <p:tavLst>
                                        <p:tav tm="0">
                                          <p:val>
                                            <p:strVal val="#ppt_h"/>
                                          </p:val>
                                        </p:tav>
                                        <p:tav tm="100000">
                                          <p:val>
                                            <p:strVal val="#ppt_h"/>
                                          </p:val>
                                        </p:tav>
                                      </p:tavLst>
                                    </p:anim>
                                    <p:animEffect filter="fade" transition="in">
                                      <p:cBhvr additive="repl">
                                        <p:cTn id="1126" dur="1000"/>
                                        <p:tgtEl>
                                          <p:spTgt spid="320"/>
                                        </p:tgtEl>
                                      </p:cBhvr>
                                    </p:animEffect>
                                  </p:childTnLst>
                                </p:cTn>
                              </p:par>
                            </p:childTnLst>
                          </p:cTn>
                        </p:par>
                      </p:childTnLst>
                    </p:cTn>
                  </p:par>
                  <p:par>
                    <p:cTn id="1127" fill="hold">
                      <p:stCondLst>
                        <p:cond delay="indefinite"/>
                      </p:stCondLst>
                      <p:childTnLst>
                        <p:par>
                          <p:cTn id="1128" fill="hold">
                            <p:stCondLst>
                              <p:cond delay="0"/>
                            </p:stCondLst>
                            <p:childTnLst>
                              <p:par>
                                <p:cTn id="1129" nodeType="clickEffect" fill="hold" presetClass="entr" presetID="1">
                                  <p:stCondLst>
                                    <p:cond delay="0"/>
                                  </p:stCondLst>
                                  <p:childTnLst>
                                    <p:set>
                                      <p:cBhvr>
                                        <p:cTn id="1130" dur="1" fill="hold">
                                          <p:stCondLst>
                                            <p:cond delay="0"/>
                                          </p:stCondLst>
                                        </p:cTn>
                                        <p:tgtEl>
                                          <p:spTgt spid="321">
                                            <p:txEl>
                                              <p:pRg st="0" end="0"/>
                                            </p:txEl>
                                          </p:spTgt>
                                        </p:tgtEl>
                                        <p:attrNameLst>
                                          <p:attrName>style.visibility</p:attrName>
                                        </p:attrNameLst>
                                      </p:cBhvr>
                                      <p:to>
                                        <p:strVal val="visible"/>
                                      </p:to>
                                    </p:set>
                                  </p:childTnLst>
                                </p:cTn>
                              </p:par>
                            </p:childTnLst>
                          </p:cTn>
                        </p:par>
                      </p:childTnLst>
                    </p:cTn>
                  </p:par>
                  <p:par>
                    <p:cTn id="1131" fill="hold">
                      <p:stCondLst>
                        <p:cond delay="indefinite"/>
                      </p:stCondLst>
                      <p:childTnLst>
                        <p:par>
                          <p:cTn id="1132" fill="hold">
                            <p:stCondLst>
                              <p:cond delay="0"/>
                            </p:stCondLst>
                            <p:childTnLst>
                              <p:par>
                                <p:cTn id="1133" nodeType="clickEffect" fill="hold" presetClass="entr" presetID="1">
                                  <p:stCondLst>
                                    <p:cond delay="0"/>
                                  </p:stCondLst>
                                  <p:childTnLst>
                                    <p:set>
                                      <p:cBhvr>
                                        <p:cTn id="1134" dur="1" fill="hold">
                                          <p:stCondLst>
                                            <p:cond delay="0"/>
                                          </p:stCondLst>
                                        </p:cTn>
                                        <p:tgtEl>
                                          <p:spTgt spid="321">
                                            <p:txEl>
                                              <p:pRg st="1" end="1"/>
                                            </p:txEl>
                                          </p:spTgt>
                                        </p:tgtEl>
                                        <p:attrNameLst>
                                          <p:attrName>style.visibility</p:attrName>
                                        </p:attrNameLst>
                                      </p:cBhvr>
                                      <p:to>
                                        <p:strVal val="visible"/>
                                      </p:to>
                                    </p:set>
                                  </p:childTnLst>
                                </p:cTn>
                              </p:par>
                            </p:childTnLst>
                          </p:cTn>
                        </p:par>
                      </p:childTnLst>
                    </p:cTn>
                  </p:par>
                  <p:par>
                    <p:cTn id="1135" fill="hold">
                      <p:stCondLst>
                        <p:cond delay="indefinite"/>
                      </p:stCondLst>
                      <p:childTnLst>
                        <p:par>
                          <p:cTn id="1136" fill="hold">
                            <p:stCondLst>
                              <p:cond delay="0"/>
                            </p:stCondLst>
                            <p:childTnLst>
                              <p:par>
                                <p:cTn id="1137" nodeType="clickEffect" fill="hold" presetClass="entr" presetID="1">
                                  <p:stCondLst>
                                    <p:cond delay="0"/>
                                  </p:stCondLst>
                                  <p:childTnLst>
                                    <p:set>
                                      <p:cBhvr>
                                        <p:cTn id="1138" dur="1" fill="hold">
                                          <p:stCondLst>
                                            <p:cond delay="0"/>
                                          </p:stCondLst>
                                        </p:cTn>
                                        <p:tgtEl>
                                          <p:spTgt spid="321">
                                            <p:txEl>
                                              <p:pRg st="2" end="2"/>
                                            </p:txEl>
                                          </p:spTgt>
                                        </p:tgtEl>
                                        <p:attrNameLst>
                                          <p:attrName>style.visibility</p:attrName>
                                        </p:attrNameLst>
                                      </p:cBhvr>
                                      <p:to>
                                        <p:strVal val="visible"/>
                                      </p:to>
                                    </p:set>
                                  </p:childTnLst>
                                </p:cTn>
                              </p:par>
                              <p:par>
                                <p:cTn id="1139" nodeType="withEffect" fill="hold" presetClass="entr" presetID="1">
                                  <p:stCondLst>
                                    <p:cond delay="0"/>
                                  </p:stCondLst>
                                  <p:childTnLst>
                                    <p:set>
                                      <p:cBhvr>
                                        <p:cTn id="1140" dur="1" fill="hold">
                                          <p:stCondLst>
                                            <p:cond delay="0"/>
                                          </p:stCondLst>
                                        </p:cTn>
                                        <p:tgtEl>
                                          <p:spTgt spid="321">
                                            <p:txEl>
                                              <p:pRg st="3" end="3"/>
                                            </p:txEl>
                                          </p:spTgt>
                                        </p:tgtEl>
                                        <p:attrNameLst>
                                          <p:attrName>style.visibility</p:attrName>
                                        </p:attrNameLst>
                                      </p:cBhvr>
                                      <p:to>
                                        <p:strVal val="visible"/>
                                      </p:to>
                                    </p:set>
                                  </p:childTnLst>
                                </p:cTn>
                              </p:par>
                            </p:childTnLst>
                          </p:cTn>
                        </p:par>
                      </p:childTnLst>
                    </p:cTn>
                  </p:par>
                  <p:par>
                    <p:cTn id="1141" fill="hold">
                      <p:stCondLst>
                        <p:cond delay="indefinite"/>
                      </p:stCondLst>
                      <p:childTnLst>
                        <p:par>
                          <p:cTn id="1142" fill="hold">
                            <p:stCondLst>
                              <p:cond delay="0"/>
                            </p:stCondLst>
                            <p:childTnLst>
                              <p:par>
                                <p:cTn id="1143" nodeType="clickEffect" fill="hold" presetClass="entr" presetID="1">
                                  <p:stCondLst>
                                    <p:cond delay="0"/>
                                  </p:stCondLst>
                                  <p:childTnLst>
                                    <p:set>
                                      <p:cBhvr>
                                        <p:cTn id="1144" dur="1" fill="hold">
                                          <p:stCondLst>
                                            <p:cond delay="0"/>
                                          </p:stCondLst>
                                        </p:cTn>
                                        <p:tgtEl>
                                          <p:spTgt spid="321">
                                            <p:txEl>
                                              <p:pRg st="4" end="4"/>
                                            </p:txEl>
                                          </p:spTgt>
                                        </p:tgtEl>
                                        <p:attrNameLst>
                                          <p:attrName>style.visibility</p:attrName>
                                        </p:attrNameLst>
                                      </p:cBhvr>
                                      <p:to>
                                        <p:strVal val="visible"/>
                                      </p:to>
                                    </p:set>
                                  </p:childTnLst>
                                </p:cTn>
                              </p:par>
                              <p:par>
                                <p:cTn id="1145" nodeType="withEffect" fill="hold" presetClass="entr" presetID="1">
                                  <p:stCondLst>
                                    <p:cond delay="0"/>
                                  </p:stCondLst>
                                  <p:childTnLst>
                                    <p:set>
                                      <p:cBhvr>
                                        <p:cTn id="1146" dur="1" fill="hold">
                                          <p:stCondLst>
                                            <p:cond delay="0"/>
                                          </p:stCondLst>
                                        </p:cTn>
                                        <p:tgtEl>
                                          <p:spTgt spid="321">
                                            <p:txEl>
                                              <p:pRg st="5" end="5"/>
                                            </p:txEl>
                                          </p:spTgt>
                                        </p:tgtEl>
                                        <p:attrNameLst>
                                          <p:attrName>style.visibility</p:attrName>
                                        </p:attrNameLst>
                                      </p:cBhvr>
                                      <p:to>
                                        <p:strVal val="visible"/>
                                      </p:to>
                                    </p:set>
                                  </p:childTnLst>
                                </p:cTn>
                              </p:par>
                            </p:childTnLst>
                          </p:cTn>
                        </p:par>
                      </p:childTnLst>
                    </p:cTn>
                  </p:par>
                  <p:par>
                    <p:cTn id="1147" fill="hold">
                      <p:stCondLst>
                        <p:cond delay="indefinite"/>
                      </p:stCondLst>
                      <p:childTnLst>
                        <p:par>
                          <p:cTn id="1148" fill="hold">
                            <p:stCondLst>
                              <p:cond delay="0"/>
                            </p:stCondLst>
                            <p:childTnLst>
                              <p:par>
                                <p:cTn id="1149" nodeType="clickEffect" fill="hold" presetClass="entr" presetID="1">
                                  <p:stCondLst>
                                    <p:cond delay="0"/>
                                  </p:stCondLst>
                                  <p:childTnLst>
                                    <p:set>
                                      <p:cBhvr>
                                        <p:cTn id="1150" dur="1" fill="hold">
                                          <p:stCondLst>
                                            <p:cond delay="0"/>
                                          </p:stCondLst>
                                        </p:cTn>
                                        <p:tgtEl>
                                          <p:spTgt spid="321">
                                            <p:txEl>
                                              <p:pRg st="6" end="6"/>
                                            </p:txEl>
                                          </p:spTgt>
                                        </p:tgtEl>
                                        <p:attrNameLst>
                                          <p:attrName>style.visibility</p:attrName>
                                        </p:attrNameLst>
                                      </p:cBhvr>
                                      <p:to>
                                        <p:strVal val="visible"/>
                                      </p:to>
                                    </p:set>
                                  </p:childTnLst>
                                </p:cTn>
                              </p:par>
                              <p:par>
                                <p:cTn id="1151" nodeType="withEffect" fill="hold" presetClass="entr" presetID="1">
                                  <p:stCondLst>
                                    <p:cond delay="0"/>
                                  </p:stCondLst>
                                  <p:childTnLst>
                                    <p:set>
                                      <p:cBhvr>
                                        <p:cTn id="1152" dur="1" fill="hold">
                                          <p:stCondLst>
                                            <p:cond delay="0"/>
                                          </p:stCondLst>
                                        </p:cTn>
                                        <p:tgtEl>
                                          <p:spTgt spid="321">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2" name="TextShape 1"/>
          <p:cNvSpPr txBox="1"/>
          <p:nvPr/>
        </p:nvSpPr>
        <p:spPr>
          <a:xfrm>
            <a:off x="468360" y="404280"/>
            <a:ext cx="8305920" cy="11430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Grammatica della dipendenza: i verbi</a:t>
            </a:r>
            <a:endParaRPr b="1" lang="it-IT" sz="3900" spc="-1" strike="noStrike">
              <a:solidFill>
                <a:srgbClr val="330066"/>
              </a:solidFill>
              <a:latin typeface="Arial"/>
            </a:endParaRPr>
          </a:p>
        </p:txBody>
      </p:sp>
      <p:sp>
        <p:nvSpPr>
          <p:cNvPr id="323" name="TextShape 2"/>
          <p:cNvSpPr txBox="1"/>
          <p:nvPr/>
        </p:nvSpPr>
        <p:spPr>
          <a:xfrm>
            <a:off x="539640" y="1773360"/>
            <a:ext cx="8229600" cy="50846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 verbi </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ff6600"/>
                </a:solidFill>
                <a:latin typeface="Arial"/>
              </a:rPr>
              <a:t>M0</a:t>
            </a:r>
            <a:r>
              <a:rPr b="0" lang="it-IT" sz="2600" spc="-1" strike="noStrike">
                <a:solidFill>
                  <a:srgbClr val="ff6600"/>
                </a:solidFill>
                <a:latin typeface="Arial"/>
              </a:rPr>
              <a:t> = valenza 0 (impersonali)</a:t>
            </a:r>
            <a:endParaRPr b="0" lang="it-IT" sz="2600" spc="-1" strike="noStrike">
              <a:solidFill>
                <a:srgbClr val="ff6600"/>
              </a:solidFill>
              <a:latin typeface="Arial"/>
            </a:endParaRPr>
          </a:p>
          <a:p>
            <a:pPr lvl="2" marL="987120" indent="-293400">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a:solidFill>
                  <a:srgbClr val="003399"/>
                </a:solidFill>
                <a:latin typeface="Arial"/>
              </a:rPr>
              <a:t>ningit</a:t>
            </a:r>
            <a:endParaRPr b="0" lang="it-IT" sz="23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ff6600"/>
                </a:solidFill>
                <a:latin typeface="Arial"/>
              </a:rPr>
              <a:t>M1</a:t>
            </a:r>
            <a:r>
              <a:rPr b="0" lang="it-IT" sz="2600" spc="-1" strike="noStrike">
                <a:solidFill>
                  <a:srgbClr val="ff6600"/>
                </a:solidFill>
                <a:latin typeface="Arial"/>
              </a:rPr>
              <a:t> = valenza 1 (necessitano di 1 solo elemento)</a:t>
            </a:r>
            <a:endParaRPr b="0" lang="it-IT" sz="2600" spc="-1" strike="noStrike">
              <a:solidFill>
                <a:srgbClr val="ff6600"/>
              </a:solidFill>
              <a:latin typeface="Arial"/>
            </a:endParaRPr>
          </a:p>
          <a:p>
            <a:pPr lvl="2" marL="987120" indent="-293400">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a:solidFill>
                  <a:srgbClr val="003399"/>
                </a:solidFill>
                <a:latin typeface="Arial"/>
              </a:rPr>
              <a:t>Fluit aqua</a:t>
            </a:r>
            <a:endParaRPr b="0" lang="it-IT" sz="23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ff6600"/>
                </a:solidFill>
                <a:latin typeface="Arial"/>
              </a:rPr>
              <a:t>M2</a:t>
            </a:r>
            <a:r>
              <a:rPr b="0" lang="it-IT" sz="2600" spc="-1" strike="noStrike">
                <a:solidFill>
                  <a:srgbClr val="ff6600"/>
                </a:solidFill>
                <a:latin typeface="Arial"/>
              </a:rPr>
              <a:t> = valenza 2 (necessitano di 2 elementi) </a:t>
            </a:r>
            <a:endParaRPr b="0" lang="it-IT" sz="2600" spc="-1" strike="noStrike">
              <a:solidFill>
                <a:srgbClr val="ff6600"/>
              </a:solidFill>
              <a:latin typeface="Arial"/>
            </a:endParaRPr>
          </a:p>
          <a:p>
            <a:pPr lvl="2" marL="987120" indent="-293400">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a:solidFill>
                  <a:srgbClr val="ff6600"/>
                </a:solidFill>
                <a:latin typeface="Arial"/>
              </a:rPr>
              <a:t> </a:t>
            </a:r>
            <a:r>
              <a:rPr b="0" lang="it-IT" sz="2300" spc="-1" strike="noStrike">
                <a:solidFill>
                  <a:srgbClr val="003399"/>
                </a:solidFill>
                <a:latin typeface="Arial"/>
              </a:rPr>
              <a:t>aqua prodest agris</a:t>
            </a:r>
            <a:endParaRPr b="0" lang="it-IT" sz="2300" spc="-1" strike="noStrike">
              <a:solidFill>
                <a:srgbClr val="ff660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ff6600"/>
                </a:solidFill>
                <a:latin typeface="Arial"/>
              </a:rPr>
              <a:t>M3</a:t>
            </a:r>
            <a:r>
              <a:rPr b="0" lang="it-IT" sz="2600" spc="-1" strike="noStrike">
                <a:solidFill>
                  <a:srgbClr val="ff6600"/>
                </a:solidFill>
                <a:latin typeface="Arial"/>
              </a:rPr>
              <a:t> = valenza 3 (necessitano di 3 elementi)</a:t>
            </a:r>
            <a:endParaRPr b="0" lang="it-IT" sz="2600" spc="-1" strike="noStrike">
              <a:solidFill>
                <a:srgbClr val="ff6600"/>
              </a:solidFill>
              <a:latin typeface="Arial"/>
            </a:endParaRPr>
          </a:p>
          <a:p>
            <a:pPr lvl="2" marL="987120" indent="-293400">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300" spc="-1" strike="noStrike">
                <a:solidFill>
                  <a:srgbClr val="003399"/>
                </a:solidFill>
                <a:latin typeface="Arial"/>
              </a:rPr>
              <a:t>Aquam in villam agricola ducit  </a:t>
            </a:r>
            <a:endParaRPr b="0" lang="it-IT" sz="2300" spc="-1" strike="noStrike">
              <a:solidFill>
                <a:srgbClr val="ff6600"/>
              </a:solidFill>
              <a:latin typeface="Arial"/>
            </a:endParaRPr>
          </a:p>
        </p:txBody>
      </p:sp>
    </p:spTree>
  </p:cSld>
  <p:transition>
    <p:wedge/>
  </p:transition>
  <p:timing>
    <p:tnLst>
      <p:par>
        <p:cTn id="1153" dur="indefinite" restart="never" nodeType="tmRoot">
          <p:childTnLst>
            <p:seq>
              <p:cTn id="1154" dur="indefinite" nodeType="mainSeq">
                <p:childTnLst>
                  <p:par>
                    <p:cTn id="1155" fill="hold">
                      <p:stCondLst>
                        <p:cond delay="0"/>
                      </p:stCondLst>
                      <p:childTnLst>
                        <p:par>
                          <p:cTn id="1156" fill="hold">
                            <p:stCondLst>
                              <p:cond delay="0"/>
                            </p:stCondLst>
                            <p:childTnLst>
                              <p:par>
                                <p:cTn id="1157" nodeType="afterEffect" fill="hold" presetClass="entr" presetID="24">
                                  <p:stCondLst>
                                    <p:cond delay="0"/>
                                  </p:stCondLst>
                                  <p:childTnLst>
                                    <p:set>
                                      <p:cBhvr>
                                        <p:cTn id="1158" dur="1" fill="hold">
                                          <p:stCondLst>
                                            <p:cond delay="0"/>
                                          </p:stCondLst>
                                        </p:cTn>
                                        <p:tgtEl>
                                          <p:spTgt spid="322"/>
                                        </p:tgtEl>
                                        <p:attrNameLst>
                                          <p:attrName>style.visibility</p:attrName>
                                        </p:attrNameLst>
                                      </p:cBhvr>
                                      <p:to>
                                        <p:strVal val="visible"/>
                                      </p:to>
                                    </p:set>
                                    <p:animEffect filter="fade" transition="in">
                                      <p:cBhvr additive="repl">
                                        <p:cTn id="1159" dur="1000"/>
                                        <p:tgtEl>
                                          <p:spTgt spid="322"/>
                                        </p:tgtEl>
                                      </p:cBhvr>
                                    </p:animEffect>
                                    <p:anim calcmode="lin" valueType="num">
                                      <p:cBhvr additive="repl">
                                        <p:cTn id="1160" dur="1000" fill="hold"/>
                                        <p:tgtEl>
                                          <p:spTgt spid="322"/>
                                        </p:tgtEl>
                                        <p:attrNameLst>
                                          <p:attrName>ppt_x</p:attrName>
                                        </p:attrNameLst>
                                      </p:cBhvr>
                                      <p:tavLst>
                                        <p:tav tm="0">
                                          <p:val>
                                            <p:strVal val="#ppt_x"/>
                                          </p:val>
                                        </p:tav>
                                        <p:tav tm="100000">
                                          <p:val>
                                            <p:strVal val="#ppt_x"/>
                                          </p:val>
                                        </p:tav>
                                      </p:tavLst>
                                    </p:anim>
                                    <p:anim calcmode="lin" valueType="num">
                                      <p:cBhvr additive="repl">
                                        <p:cTn id="1161" dur="900" fill="hold"/>
                                        <p:tgtEl>
                                          <p:spTgt spid="322"/>
                                        </p:tgtEl>
                                        <p:attrNameLst>
                                          <p:attrName>ppt_y</p:attrName>
                                        </p:attrNameLst>
                                      </p:cBhvr>
                                      <p:tavLst>
                                        <p:tav tm="0">
                                          <p:val>
                                            <p:strVal val="#ppt_y+1"/>
                                          </p:val>
                                        </p:tav>
                                        <p:tav tm="100000">
                                          <p:val>
                                            <p:strVal val="#ppt_y-.03"/>
                                          </p:val>
                                        </p:tav>
                                      </p:tavLst>
                                    </p:anim>
                                    <p:anim calcmode="lin" valueType="num">
                                      <p:cBhvr additive="repl">
                                        <p:cTn id="1162" dur="100" fill="hold">
                                          <p:stCondLst>
                                            <p:cond delay="900"/>
                                          </p:stCondLst>
                                        </p:cTn>
                                        <p:tgtEl>
                                          <p:spTgt spid="322"/>
                                        </p:tgtEl>
                                        <p:attrNameLst>
                                          <p:attrName>ppt_y</p:attrName>
                                        </p:attrNameLst>
                                      </p:cBhvr>
                                      <p:tavLst>
                                        <p:tav tm="0">
                                          <p:val>
                                            <p:strVal val="#ppt_y-.03"/>
                                          </p:val>
                                        </p:tav>
                                        <p:tav tm="100000">
                                          <p:val>
                                            <p:strVal val="#ppt_y"/>
                                          </p:val>
                                        </p:tav>
                                      </p:tavLst>
                                    </p:anim>
                                  </p:childTnLst>
                                </p:cTn>
                              </p:par>
                            </p:childTnLst>
                          </p:cTn>
                        </p:par>
                      </p:childTnLst>
                    </p:cTn>
                  </p:par>
                  <p:par>
                    <p:cTn id="1163" fill="hold">
                      <p:stCondLst>
                        <p:cond delay="indefinite"/>
                      </p:stCondLst>
                      <p:childTnLst>
                        <p:par>
                          <p:cTn id="1164" fill="hold">
                            <p:stCondLst>
                              <p:cond delay="0"/>
                            </p:stCondLst>
                            <p:childTnLst>
                              <p:par>
                                <p:cTn id="1165" nodeType="clickEffect" fill="hold" presetClass="entr" presetID="1">
                                  <p:stCondLst>
                                    <p:cond delay="0"/>
                                  </p:stCondLst>
                                  <p:childTnLst>
                                    <p:set>
                                      <p:cBhvr>
                                        <p:cTn id="1166" dur="1" fill="hold">
                                          <p:stCondLst>
                                            <p:cond delay="0"/>
                                          </p:stCondLst>
                                        </p:cTn>
                                        <p:tgtEl>
                                          <p:spTgt spid="323">
                                            <p:txEl>
                                              <p:pRg st="0" end="0"/>
                                            </p:txEl>
                                          </p:spTgt>
                                        </p:tgtEl>
                                        <p:attrNameLst>
                                          <p:attrName>style.visibility</p:attrName>
                                        </p:attrNameLst>
                                      </p:cBhvr>
                                      <p:to>
                                        <p:strVal val="visible"/>
                                      </p:to>
                                    </p:set>
                                  </p:childTnLst>
                                </p:cTn>
                              </p:par>
                            </p:childTnLst>
                          </p:cTn>
                        </p:par>
                      </p:childTnLst>
                    </p:cTn>
                  </p:par>
                  <p:par>
                    <p:cTn id="1167" fill="hold">
                      <p:stCondLst>
                        <p:cond delay="indefinite"/>
                      </p:stCondLst>
                      <p:childTnLst>
                        <p:par>
                          <p:cTn id="1168" fill="hold">
                            <p:stCondLst>
                              <p:cond delay="0"/>
                            </p:stCondLst>
                            <p:childTnLst>
                              <p:par>
                                <p:cTn id="1169" nodeType="clickEffect" fill="hold" presetClass="entr" presetID="1">
                                  <p:stCondLst>
                                    <p:cond delay="0"/>
                                  </p:stCondLst>
                                  <p:childTnLst>
                                    <p:set>
                                      <p:cBhvr>
                                        <p:cTn id="1170" dur="1" fill="hold">
                                          <p:stCondLst>
                                            <p:cond delay="0"/>
                                          </p:stCondLst>
                                        </p:cTn>
                                        <p:tgtEl>
                                          <p:spTgt spid="323">
                                            <p:txEl>
                                              <p:pRg st="1" end="1"/>
                                            </p:txEl>
                                          </p:spTgt>
                                        </p:tgtEl>
                                        <p:attrNameLst>
                                          <p:attrName>style.visibility</p:attrName>
                                        </p:attrNameLst>
                                      </p:cBhvr>
                                      <p:to>
                                        <p:strVal val="visible"/>
                                      </p:to>
                                    </p:set>
                                  </p:childTnLst>
                                </p:cTn>
                              </p:par>
                              <p:par>
                                <p:cTn id="1171" nodeType="withEffect" fill="hold" presetClass="entr" presetID="1">
                                  <p:stCondLst>
                                    <p:cond delay="0"/>
                                  </p:stCondLst>
                                  <p:childTnLst>
                                    <p:set>
                                      <p:cBhvr>
                                        <p:cTn id="1172" dur="1" fill="hold">
                                          <p:stCondLst>
                                            <p:cond delay="0"/>
                                          </p:stCondLst>
                                        </p:cTn>
                                        <p:tgtEl>
                                          <p:spTgt spid="323">
                                            <p:txEl>
                                              <p:pRg st="2" end="2"/>
                                            </p:txEl>
                                          </p:spTgt>
                                        </p:tgtEl>
                                        <p:attrNameLst>
                                          <p:attrName>style.visibility</p:attrName>
                                        </p:attrNameLst>
                                      </p:cBhvr>
                                      <p:to>
                                        <p:strVal val="visible"/>
                                      </p:to>
                                    </p:set>
                                  </p:childTnLst>
                                </p:cTn>
                              </p:par>
                              <p:par>
                                <p:cTn id="1173" nodeType="withEffect" fill="hold" presetClass="entr" presetID="1">
                                  <p:stCondLst>
                                    <p:cond delay="0"/>
                                  </p:stCondLst>
                                  <p:childTnLst>
                                    <p:set>
                                      <p:cBhvr>
                                        <p:cTn id="1174" dur="1" fill="hold">
                                          <p:stCondLst>
                                            <p:cond delay="0"/>
                                          </p:stCondLst>
                                        </p:cTn>
                                        <p:tgtEl>
                                          <p:spTgt spid="323">
                                            <p:txEl>
                                              <p:pRg st="3" end="3"/>
                                            </p:txEl>
                                          </p:spTgt>
                                        </p:tgtEl>
                                        <p:attrNameLst>
                                          <p:attrName>style.visibility</p:attrName>
                                        </p:attrNameLst>
                                      </p:cBhvr>
                                      <p:to>
                                        <p:strVal val="visible"/>
                                      </p:to>
                                    </p:set>
                                  </p:childTnLst>
                                </p:cTn>
                              </p:par>
                              <p:par>
                                <p:cTn id="1175" nodeType="withEffect" fill="hold" presetClass="entr" presetID="1">
                                  <p:stCondLst>
                                    <p:cond delay="0"/>
                                  </p:stCondLst>
                                  <p:childTnLst>
                                    <p:set>
                                      <p:cBhvr>
                                        <p:cTn id="1176" dur="1" fill="hold">
                                          <p:stCondLst>
                                            <p:cond delay="0"/>
                                          </p:stCondLst>
                                        </p:cTn>
                                        <p:tgtEl>
                                          <p:spTgt spid="323">
                                            <p:txEl>
                                              <p:pRg st="4" end="4"/>
                                            </p:txEl>
                                          </p:spTgt>
                                        </p:tgtEl>
                                        <p:attrNameLst>
                                          <p:attrName>style.visibility</p:attrName>
                                        </p:attrNameLst>
                                      </p:cBhvr>
                                      <p:to>
                                        <p:strVal val="visible"/>
                                      </p:to>
                                    </p:set>
                                  </p:childTnLst>
                                </p:cTn>
                              </p:par>
                              <p:par>
                                <p:cTn id="1177" nodeType="withEffect" fill="hold" presetClass="entr" presetID="1">
                                  <p:stCondLst>
                                    <p:cond delay="0"/>
                                  </p:stCondLst>
                                  <p:childTnLst>
                                    <p:set>
                                      <p:cBhvr>
                                        <p:cTn id="1178" dur="1" fill="hold">
                                          <p:stCondLst>
                                            <p:cond delay="0"/>
                                          </p:stCondLst>
                                        </p:cTn>
                                        <p:tgtEl>
                                          <p:spTgt spid="323">
                                            <p:txEl>
                                              <p:pRg st="5" end="5"/>
                                            </p:txEl>
                                          </p:spTgt>
                                        </p:tgtEl>
                                        <p:attrNameLst>
                                          <p:attrName>style.visibility</p:attrName>
                                        </p:attrNameLst>
                                      </p:cBhvr>
                                      <p:to>
                                        <p:strVal val="visible"/>
                                      </p:to>
                                    </p:set>
                                  </p:childTnLst>
                                </p:cTn>
                              </p:par>
                              <p:par>
                                <p:cTn id="1179" nodeType="withEffect" fill="hold" presetClass="entr" presetID="1">
                                  <p:stCondLst>
                                    <p:cond delay="0"/>
                                  </p:stCondLst>
                                  <p:childTnLst>
                                    <p:set>
                                      <p:cBhvr>
                                        <p:cTn id="1180" dur="1" fill="hold">
                                          <p:stCondLst>
                                            <p:cond delay="0"/>
                                          </p:stCondLst>
                                        </p:cTn>
                                        <p:tgtEl>
                                          <p:spTgt spid="323">
                                            <p:txEl>
                                              <p:pRg st="6" end="6"/>
                                            </p:txEl>
                                          </p:spTgt>
                                        </p:tgtEl>
                                        <p:attrNameLst>
                                          <p:attrName>style.visibility</p:attrName>
                                        </p:attrNameLst>
                                      </p:cBhvr>
                                      <p:to>
                                        <p:strVal val="visible"/>
                                      </p:to>
                                    </p:set>
                                  </p:childTnLst>
                                </p:cTn>
                              </p:par>
                              <p:par>
                                <p:cTn id="1181" nodeType="withEffect" fill="hold" presetClass="entr" presetID="1">
                                  <p:stCondLst>
                                    <p:cond delay="0"/>
                                  </p:stCondLst>
                                  <p:childTnLst>
                                    <p:set>
                                      <p:cBhvr>
                                        <p:cTn id="1182" dur="1" fill="hold">
                                          <p:stCondLst>
                                            <p:cond delay="0"/>
                                          </p:stCondLst>
                                        </p:cTn>
                                        <p:tgtEl>
                                          <p:spTgt spid="323">
                                            <p:txEl>
                                              <p:pRg st="7" end="7"/>
                                            </p:txEl>
                                          </p:spTgt>
                                        </p:tgtEl>
                                        <p:attrNameLst>
                                          <p:attrName>style.visibility</p:attrName>
                                        </p:attrNameLst>
                                      </p:cBhvr>
                                      <p:to>
                                        <p:strVal val="visible"/>
                                      </p:to>
                                    </p:set>
                                  </p:childTnLst>
                                </p:cTn>
                              </p:par>
                              <p:par>
                                <p:cTn id="1183" nodeType="withEffect" fill="hold" presetClass="entr" presetID="1">
                                  <p:stCondLst>
                                    <p:cond delay="0"/>
                                  </p:stCondLst>
                                  <p:childTnLst>
                                    <p:set>
                                      <p:cBhvr>
                                        <p:cTn id="1184" dur="1" fill="hold">
                                          <p:stCondLst>
                                            <p:cond delay="0"/>
                                          </p:stCondLst>
                                        </p:cTn>
                                        <p:tgtEl>
                                          <p:spTgt spid="323">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4" name="TextShape 1"/>
          <p:cNvSpPr txBox="1"/>
          <p:nvPr/>
        </p:nvSpPr>
        <p:spPr>
          <a:xfrm>
            <a:off x="394920" y="47628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Il modello di Tesniere al computer: Wmap</a:t>
            </a:r>
            <a:endParaRPr b="1" lang="it-IT" sz="3900" spc="-1" strike="noStrike">
              <a:solidFill>
                <a:srgbClr val="330066"/>
              </a:solidFill>
              <a:latin typeface="Arial"/>
            </a:endParaRPr>
          </a:p>
        </p:txBody>
      </p:sp>
      <p:sp>
        <p:nvSpPr>
          <p:cNvPr id="325" name="TextShape 2"/>
          <p:cNvSpPr txBox="1"/>
          <p:nvPr/>
        </p:nvSpPr>
        <p:spPr>
          <a:xfrm>
            <a:off x="457200" y="1915920"/>
            <a:ext cx="4038480" cy="4608360"/>
          </a:xfrm>
          <a:prstGeom prst="rect">
            <a:avLst/>
          </a:prstGeom>
          <a:noFill/>
          <a:ln w="0">
            <a:noFill/>
          </a:ln>
        </p:spPr>
        <p:txBody>
          <a:bodyPr lIns="90000" rIns="90000" tIns="46800" bIns="46800">
            <a:normAutofit fontScale="97000"/>
          </a:bodyPr>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Il programma </a:t>
            </a:r>
            <a:r>
              <a:rPr b="1" lang="it-IT" sz="2600" spc="-1" strike="noStrike">
                <a:solidFill>
                  <a:srgbClr val="008080"/>
                </a:solidFill>
                <a:latin typeface="Arial"/>
              </a:rPr>
              <a:t>WMap 2.1</a:t>
            </a:r>
            <a:r>
              <a:rPr b="0" lang="it-IT" sz="2600" spc="-1" strike="noStrike">
                <a:solidFill>
                  <a:srgbClr val="008080"/>
                </a:solidFill>
                <a:latin typeface="Arial"/>
              </a:rPr>
              <a:t> di R. Trinchero</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La scomposizione della frase semplice o del periodo mette in risalto il meccanismo funzionale (sintassi) più che categoriale</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Mezzi: colori, link, nodi, </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Discussione e correzione della struttura </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graphicFrame>
        <p:nvGraphicFramePr>
          <p:cNvPr id="326" name="Object 3"/>
          <p:cNvGraphicFramePr/>
          <p:nvPr/>
        </p:nvGraphicFramePr>
        <p:xfrm>
          <a:off x="6443640" y="6021360"/>
          <a:ext cx="600120" cy="485640"/>
        </p:xfrm>
        <a:graphic>
          <a:graphicData uri="http://schemas.openxmlformats.org/presentationml/2006/ole">
            <p:oleObj r:id="rId1" spid="">
              <p:embed/>
              <p:pic>
                <p:nvPicPr>
                  <p:cNvPr id="327" name="" descr=""/>
                  <p:cNvPicPr/>
                  <p:nvPr/>
                </p:nvPicPr>
                <p:blipFill>
                  <a:blip r:embed="rId2"/>
                  <a:stretch/>
                </p:blipFill>
                <p:spPr>
                  <a:xfrm>
                    <a:off x="6443640" y="6021360"/>
                    <a:ext cx="600120" cy="485640"/>
                  </a:xfrm>
                  <a:prstGeom prst="rect">
                    <a:avLst/>
                  </a:prstGeom>
                  <a:ln w="0">
                    <a:noFill/>
                  </a:ln>
                </p:spPr>
              </p:pic>
            </p:oleObj>
          </a:graphicData>
        </a:graphic>
      </p:graphicFrame>
      <p:pic>
        <p:nvPicPr>
          <p:cNvPr id="328" name="" descr=""/>
          <p:cNvPicPr/>
          <p:nvPr/>
        </p:nvPicPr>
        <p:blipFill>
          <a:blip r:embed="rId3"/>
          <a:stretch/>
        </p:blipFill>
        <p:spPr>
          <a:xfrm>
            <a:off x="4788000" y="2637000"/>
            <a:ext cx="3981240" cy="3203280"/>
          </a:xfrm>
          <a:prstGeom prst="rect">
            <a:avLst/>
          </a:prstGeom>
          <a:ln w="0">
            <a:noFill/>
          </a:ln>
        </p:spPr>
      </p:pic>
    </p:spTree>
  </p:cSld>
  <p:transition>
    <p:wedge/>
  </p:transition>
  <p:timing>
    <p:tnLst>
      <p:par>
        <p:cTn id="1185" dur="indefinite" restart="never" nodeType="tmRoot">
          <p:childTnLst>
            <p:seq>
              <p:cTn id="1186" dur="indefinite" nodeType="mainSeq">
                <p:childTnLst>
                  <p:par>
                    <p:cTn id="1187" fill="hold">
                      <p:stCondLst>
                        <p:cond delay="0"/>
                      </p:stCondLst>
                      <p:childTnLst>
                        <p:par>
                          <p:cTn id="1188" fill="hold">
                            <p:stCondLst>
                              <p:cond delay="0"/>
                            </p:stCondLst>
                            <p:childTnLst>
                              <p:par>
                                <p:cTn id="1189" nodeType="afterEffect" fill="hold" presetClass="entr" presetID="24">
                                  <p:stCondLst>
                                    <p:cond delay="0"/>
                                  </p:stCondLst>
                                  <p:childTnLst>
                                    <p:set>
                                      <p:cBhvr>
                                        <p:cTn id="1190" dur="1" fill="hold">
                                          <p:stCondLst>
                                            <p:cond delay="0"/>
                                          </p:stCondLst>
                                        </p:cTn>
                                        <p:tgtEl>
                                          <p:spTgt spid="324"/>
                                        </p:tgtEl>
                                        <p:attrNameLst>
                                          <p:attrName>style.visibility</p:attrName>
                                        </p:attrNameLst>
                                      </p:cBhvr>
                                      <p:to>
                                        <p:strVal val="visible"/>
                                      </p:to>
                                    </p:set>
                                    <p:animEffect filter="wipe(up)" transition="in">
                                      <p:cBhvr additive="repl">
                                        <p:cTn id="1191" dur="580">
                                          <p:stCondLst>
                                            <p:cond delay="0"/>
                                          </p:stCondLst>
                                        </p:cTn>
                                        <p:tgtEl>
                                          <p:spTgt spid="324"/>
                                        </p:tgtEl>
                                      </p:cBhvr>
                                    </p:animEffect>
                                    <p:anim calcmode="lin" valueType="num">
                                      <p:cBhvr additive="repl">
                                        <p:cTn id="1192" dur="1822">
                                          <p:stCondLst>
                                            <p:cond delay="0"/>
                                          </p:stCondLst>
                                        </p:cTn>
                                        <p:tgtEl>
                                          <p:spTgt spid="324"/>
                                        </p:tgtEl>
                                        <p:attrNameLst>
                                          <p:attrName>ppt_x</p:attrName>
                                        </p:attrNameLst>
                                      </p:cBhvr>
                                      <p:tavLst>
                                        <p:tav tm="0">
                                          <p:val>
                                            <p:strVal val="#ppt_x-0.25"/>
                                          </p:val>
                                        </p:tav>
                                        <p:tav tm="100000">
                                          <p:val>
                                            <p:strVal val="#ppt_x"/>
                                          </p:val>
                                        </p:tav>
                                      </p:tavLst>
                                    </p:anim>
                                    <p:anim calcmode="lin" valueType="num">
                                      <p:cBhvr additive="repl">
                                        <p:cTn id="1193" dur="664">
                                          <p:stCondLst>
                                            <p:cond delay="0"/>
                                          </p:stCondLst>
                                        </p:cTn>
                                        <p:tgtEl>
                                          <p:spTgt spid="324"/>
                                        </p:tgtEl>
                                        <p:attrNameLst>
                                          <p:attrName>ppt_y</p:attrName>
                                        </p:attrNameLst>
                                      </p:cBhvr>
                                      <p:tavLst>
                                        <p:tav fmla="y-sin(pi*$)/3" tm="0">
                                          <p:val>
                                            <p:strVal val="0.5"/>
                                          </p:val>
                                        </p:tav>
                                        <p:tav fmla="y-sin(pi*$)/3" tm="100000">
                                          <p:val>
                                            <p:strVal val="1"/>
                                          </p:val>
                                        </p:tav>
                                      </p:tavLst>
                                    </p:anim>
                                    <p:anim calcmode="lin" valueType="num">
                                      <p:cBhvr additive="repl">
                                        <p:cTn id="1194" dur="664">
                                          <p:stCondLst>
                                            <p:cond delay="664"/>
                                          </p:stCondLst>
                                        </p:cTn>
                                        <p:tgtEl>
                                          <p:spTgt spid="324"/>
                                        </p:tgtEl>
                                        <p:attrNameLst>
                                          <p:attrName>ppt_y</p:attrName>
                                        </p:attrNameLst>
                                      </p:cBhvr>
                                      <p:tavLst>
                                        <p:tav fmla="y-sin(pi*$)/9" tm="0">
                                          <p:val>
                                            <p:strVal val="0"/>
                                          </p:val>
                                        </p:tav>
                                        <p:tav fmla="y-sin(pi*$)/9" tm="100000">
                                          <p:val>
                                            <p:strVal val="1"/>
                                          </p:val>
                                        </p:tav>
                                      </p:tavLst>
                                    </p:anim>
                                    <p:anim calcmode="lin" valueType="num">
                                      <p:cBhvr additive="repl">
                                        <p:cTn id="1195" dur="332">
                                          <p:stCondLst>
                                            <p:cond delay="1324"/>
                                          </p:stCondLst>
                                        </p:cTn>
                                        <p:tgtEl>
                                          <p:spTgt spid="324"/>
                                        </p:tgtEl>
                                        <p:attrNameLst>
                                          <p:attrName>ppt_y</p:attrName>
                                        </p:attrNameLst>
                                      </p:cBhvr>
                                      <p:tavLst>
                                        <p:tav fmla="y-sin(pi*$)/27" tm="0">
                                          <p:val>
                                            <p:strVal val="0"/>
                                          </p:val>
                                        </p:tav>
                                        <p:tav fmla="y-sin(pi*$)/27" tm="100000">
                                          <p:val>
                                            <p:strVal val="1"/>
                                          </p:val>
                                        </p:tav>
                                      </p:tavLst>
                                    </p:anim>
                                    <p:anim calcmode="lin" valueType="num">
                                      <p:cBhvr additive="repl">
                                        <p:cTn id="1196" dur="164">
                                          <p:stCondLst>
                                            <p:cond delay="1656"/>
                                          </p:stCondLst>
                                        </p:cTn>
                                        <p:tgtEl>
                                          <p:spTgt spid="324"/>
                                        </p:tgtEl>
                                        <p:attrNameLst>
                                          <p:attrName>ppt_y</p:attrName>
                                        </p:attrNameLst>
                                      </p:cBhvr>
                                      <p:tavLst>
                                        <p:tav fmla="y-sin(pi*$)/81" tm="0">
                                          <p:val>
                                            <p:strVal val="0"/>
                                          </p:val>
                                        </p:tav>
                                        <p:tav fmla="y-sin(pi*$)/81" tm="100000">
                                          <p:val>
                                            <p:strVal val="1"/>
                                          </p:val>
                                        </p:tav>
                                      </p:tavLst>
                                    </p:anim>
                                    <p:animScale>
                                      <p:cBhvr>
                                        <p:cTn id="1197" dur="26" fill="hold">
                                          <p:stCondLst>
                                            <p:cond delay="650"/>
                                          </p:stCondLst>
                                        </p:cTn>
                                        <p:tgtEl>
                                          <p:spTgt spid="324"/>
                                        </p:tgtEl>
                                      </p:cBhvr>
                                      <p:to x="100000" y="60000"/>
                                    </p:animScale>
                                    <p:animScale>
                                      <p:cBhvr>
                                        <p:cTn id="1198" dur="166" fill="hold">
                                          <p:stCondLst>
                                            <p:cond delay="676"/>
                                          </p:stCondLst>
                                        </p:cTn>
                                        <p:tgtEl>
                                          <p:spTgt spid="324"/>
                                        </p:tgtEl>
                                      </p:cBhvr>
                                      <p:to x="100000" y="100000"/>
                                    </p:animScale>
                                    <p:animScale>
                                      <p:cBhvr>
                                        <p:cTn id="1199" dur="26" fill="hold">
                                          <p:stCondLst>
                                            <p:cond delay="1312"/>
                                          </p:stCondLst>
                                        </p:cTn>
                                        <p:tgtEl>
                                          <p:spTgt spid="324"/>
                                        </p:tgtEl>
                                      </p:cBhvr>
                                      <p:to x="100000" y="80000"/>
                                    </p:animScale>
                                    <p:animScale>
                                      <p:cBhvr>
                                        <p:cTn id="1200" dur="166" fill="hold">
                                          <p:stCondLst>
                                            <p:cond delay="1338"/>
                                          </p:stCondLst>
                                        </p:cTn>
                                        <p:tgtEl>
                                          <p:spTgt spid="324"/>
                                        </p:tgtEl>
                                      </p:cBhvr>
                                      <p:to x="100000" y="100000"/>
                                    </p:animScale>
                                    <p:animScale>
                                      <p:cBhvr>
                                        <p:cTn id="1201" dur="26" fill="hold">
                                          <p:stCondLst>
                                            <p:cond delay="1642"/>
                                          </p:stCondLst>
                                        </p:cTn>
                                        <p:tgtEl>
                                          <p:spTgt spid="324"/>
                                        </p:tgtEl>
                                      </p:cBhvr>
                                      <p:to x="100000" y="90000"/>
                                    </p:animScale>
                                    <p:animScale>
                                      <p:cBhvr>
                                        <p:cTn id="1202" dur="166" fill="hold">
                                          <p:stCondLst>
                                            <p:cond delay="1668"/>
                                          </p:stCondLst>
                                        </p:cTn>
                                        <p:tgtEl>
                                          <p:spTgt spid="324"/>
                                        </p:tgtEl>
                                      </p:cBhvr>
                                      <p:to x="100000" y="100000"/>
                                    </p:animScale>
                                    <p:animScale>
                                      <p:cBhvr>
                                        <p:cTn id="1203" dur="26" fill="hold">
                                          <p:stCondLst>
                                            <p:cond delay="1808"/>
                                          </p:stCondLst>
                                        </p:cTn>
                                        <p:tgtEl>
                                          <p:spTgt spid="324"/>
                                        </p:tgtEl>
                                      </p:cBhvr>
                                      <p:to x="100000" y="95000"/>
                                    </p:animScale>
                                    <p:animScale>
                                      <p:cBhvr>
                                        <p:cTn id="1204" dur="166" fill="hold">
                                          <p:stCondLst>
                                            <p:cond delay="1834"/>
                                          </p:stCondLst>
                                        </p:cTn>
                                        <p:tgtEl>
                                          <p:spTgt spid="324"/>
                                        </p:tgtEl>
                                      </p:cBhvr>
                                      <p:to x="100000" y="100000"/>
                                    </p:animScale>
                                  </p:childTnLst>
                                </p:cTn>
                              </p:par>
                            </p:childTnLst>
                          </p:cTn>
                        </p:par>
                      </p:childTnLst>
                    </p:cTn>
                  </p:par>
                  <p:par>
                    <p:cTn id="1205" fill="hold">
                      <p:stCondLst>
                        <p:cond delay="indefinite"/>
                      </p:stCondLst>
                      <p:childTnLst>
                        <p:par>
                          <p:cTn id="1206" fill="hold">
                            <p:stCondLst>
                              <p:cond delay="0"/>
                            </p:stCondLst>
                            <p:childTnLst>
                              <p:par>
                                <p:cTn id="1207" nodeType="clickEffect" fill="hold" presetClass="entr" presetID="1">
                                  <p:stCondLst>
                                    <p:cond delay="0"/>
                                  </p:stCondLst>
                                  <p:childTnLst>
                                    <p:set>
                                      <p:cBhvr>
                                        <p:cTn id="1208" dur="1" fill="hold">
                                          <p:stCondLst>
                                            <p:cond delay="0"/>
                                          </p:stCondLst>
                                        </p:cTn>
                                        <p:tgtEl>
                                          <p:spTgt spid="325">
                                            <p:txEl>
                                              <p:pRg st="0" end="0"/>
                                            </p:txEl>
                                          </p:spTgt>
                                        </p:tgtEl>
                                        <p:attrNameLst>
                                          <p:attrName>style.visibility</p:attrName>
                                        </p:attrNameLst>
                                      </p:cBhvr>
                                      <p:to>
                                        <p:strVal val="visible"/>
                                      </p:to>
                                    </p:set>
                                  </p:childTnLst>
                                </p:cTn>
                              </p:par>
                            </p:childTnLst>
                          </p:cTn>
                        </p:par>
                      </p:childTnLst>
                    </p:cTn>
                  </p:par>
                  <p:par>
                    <p:cTn id="1209" fill="hold">
                      <p:stCondLst>
                        <p:cond delay="indefinite"/>
                      </p:stCondLst>
                      <p:childTnLst>
                        <p:par>
                          <p:cTn id="1210" fill="hold">
                            <p:stCondLst>
                              <p:cond delay="0"/>
                            </p:stCondLst>
                            <p:childTnLst>
                              <p:par>
                                <p:cTn id="1211" nodeType="clickEffect" fill="hold" presetClass="entr" presetID="1">
                                  <p:stCondLst>
                                    <p:cond delay="0"/>
                                  </p:stCondLst>
                                  <p:childTnLst>
                                    <p:set>
                                      <p:cBhvr>
                                        <p:cTn id="1212" dur="1" fill="hold">
                                          <p:stCondLst>
                                            <p:cond delay="0"/>
                                          </p:stCondLst>
                                        </p:cTn>
                                        <p:tgtEl>
                                          <p:spTgt spid="325">
                                            <p:txEl>
                                              <p:pRg st="1" end="1"/>
                                            </p:txEl>
                                          </p:spTgt>
                                        </p:tgtEl>
                                        <p:attrNameLst>
                                          <p:attrName>style.visibility</p:attrName>
                                        </p:attrNameLst>
                                      </p:cBhvr>
                                      <p:to>
                                        <p:strVal val="visible"/>
                                      </p:to>
                                    </p:set>
                                  </p:childTnLst>
                                </p:cTn>
                              </p:par>
                            </p:childTnLst>
                          </p:cTn>
                        </p:par>
                      </p:childTnLst>
                    </p:cTn>
                  </p:par>
                  <p:par>
                    <p:cTn id="1213" fill="hold">
                      <p:stCondLst>
                        <p:cond delay="indefinite"/>
                      </p:stCondLst>
                      <p:childTnLst>
                        <p:par>
                          <p:cTn id="1214" fill="hold">
                            <p:stCondLst>
                              <p:cond delay="0"/>
                            </p:stCondLst>
                            <p:childTnLst>
                              <p:par>
                                <p:cTn id="1215" nodeType="clickEffect" fill="hold" presetClass="entr" presetID="1">
                                  <p:stCondLst>
                                    <p:cond delay="0"/>
                                  </p:stCondLst>
                                  <p:childTnLst>
                                    <p:set>
                                      <p:cBhvr>
                                        <p:cTn id="1216" dur="1" fill="hold">
                                          <p:stCondLst>
                                            <p:cond delay="0"/>
                                          </p:stCondLst>
                                        </p:cTn>
                                        <p:tgtEl>
                                          <p:spTgt spid="325">
                                            <p:txEl>
                                              <p:pRg st="2" end="2"/>
                                            </p:txEl>
                                          </p:spTgt>
                                        </p:tgtEl>
                                        <p:attrNameLst>
                                          <p:attrName>style.visibility</p:attrName>
                                        </p:attrNameLst>
                                      </p:cBhvr>
                                      <p:to>
                                        <p:strVal val="visible"/>
                                      </p:to>
                                    </p:set>
                                  </p:childTnLst>
                                </p:cTn>
                              </p:par>
                            </p:childTnLst>
                          </p:cTn>
                        </p:par>
                      </p:childTnLst>
                    </p:cTn>
                  </p:par>
                  <p:par>
                    <p:cTn id="1217" fill="hold">
                      <p:stCondLst>
                        <p:cond delay="indefinite"/>
                      </p:stCondLst>
                      <p:childTnLst>
                        <p:par>
                          <p:cTn id="1218" fill="hold">
                            <p:stCondLst>
                              <p:cond delay="0"/>
                            </p:stCondLst>
                            <p:childTnLst>
                              <p:par>
                                <p:cTn id="1219" nodeType="clickEffect" fill="hold" presetClass="entr" presetID="1">
                                  <p:stCondLst>
                                    <p:cond delay="0"/>
                                  </p:stCondLst>
                                  <p:childTnLst>
                                    <p:set>
                                      <p:cBhvr>
                                        <p:cTn id="1220" dur="1" fill="hold">
                                          <p:stCondLst>
                                            <p:cond delay="0"/>
                                          </p:stCondLst>
                                        </p:cTn>
                                        <p:tgtEl>
                                          <p:spTgt spid="325">
                                            <p:txEl>
                                              <p:pRg st="3" end="3"/>
                                            </p:txEl>
                                          </p:spTgt>
                                        </p:tgtEl>
                                        <p:attrNameLst>
                                          <p:attrName>style.visibility</p:attrName>
                                        </p:attrNameLst>
                                      </p:cBhvr>
                                      <p:to>
                                        <p:strVal val="visible"/>
                                      </p:to>
                                    </p:set>
                                  </p:childTnLst>
                                </p:cTn>
                              </p:par>
                            </p:childTnLst>
                          </p:cTn>
                        </p:par>
                      </p:childTnLst>
                    </p:cTn>
                  </p:par>
                  <p:par>
                    <p:cTn id="1221" fill="hold">
                      <p:stCondLst>
                        <p:cond delay="indefinite"/>
                      </p:stCondLst>
                      <p:childTnLst>
                        <p:par>
                          <p:cTn id="1222" fill="hold">
                            <p:stCondLst>
                              <p:cond delay="0"/>
                            </p:stCondLst>
                            <p:childTnLst>
                              <p:par>
                                <p:cTn id="1223" nodeType="clickEffect" fill="hold" presetClass="entr" presetID="1">
                                  <p:stCondLst>
                                    <p:cond delay="0"/>
                                  </p:stCondLst>
                                  <p:childTnLst>
                                    <p:set>
                                      <p:cBhvr>
                                        <p:cTn id="1224" dur="1" fill="hold">
                                          <p:stCondLst>
                                            <p:cond delay="0"/>
                                          </p:stCondLst>
                                        </p:cTn>
                                        <p:tgtEl>
                                          <p:spTgt spid="327"/>
                                        </p:tgtEl>
                                        <p:attrNameLst>
                                          <p:attrName>style.visibility</p:attrName>
                                        </p:attrNameLst>
                                      </p:cBhvr>
                                      <p:to>
                                        <p:strVal val="visible"/>
                                      </p:to>
                                    </p:set>
                                  </p:childTnLst>
                                </p:cTn>
                              </p:par>
                            </p:childTnLst>
                          </p:cTn>
                        </p:par>
                      </p:childTnLst>
                    </p:cTn>
                  </p:par>
                  <p:par>
                    <p:cTn id="1225" fill="hold">
                      <p:stCondLst>
                        <p:cond delay="indefinite"/>
                      </p:stCondLst>
                      <p:childTnLst>
                        <p:par>
                          <p:cTn id="1226" fill="hold">
                            <p:stCondLst>
                              <p:cond delay="0"/>
                            </p:stCondLst>
                            <p:childTnLst>
                              <p:par>
                                <p:cTn id="1227" nodeType="clickEffect" fill="hold" presetClass="entr" presetID="1">
                                  <p:stCondLst>
                                    <p:cond delay="0"/>
                                  </p:stCondLst>
                                  <p:childTnLst>
                                    <p:set>
                                      <p:cBhvr>
                                        <p:cTn id="1228"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9" name="TextShape 1"/>
          <p:cNvSpPr txBox="1"/>
          <p:nvPr/>
        </p:nvSpPr>
        <p:spPr>
          <a:xfrm>
            <a:off x="107640" y="3141360"/>
            <a:ext cx="7272360" cy="718920"/>
          </a:xfrm>
          <a:prstGeom prst="rect">
            <a:avLst/>
          </a:prstGeom>
          <a:noFill/>
          <a:ln w="0">
            <a:noFill/>
          </a:ln>
        </p:spPr>
        <p:txBody>
          <a:bodyPr lIns="90000" rIns="90000" tIns="46800" bIns="4680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La linguistica statistica</a:t>
            </a:r>
            <a:endParaRPr b="1" lang="it-IT" sz="4800" spc="-1" strike="noStrike">
              <a:solidFill>
                <a:srgbClr val="330066"/>
              </a:solidFill>
              <a:latin typeface="Arial"/>
            </a:endParaRPr>
          </a:p>
        </p:txBody>
      </p:sp>
      <p:sp>
        <p:nvSpPr>
          <p:cNvPr id="330" name="CustomShape 2"/>
          <p:cNvSpPr/>
          <p:nvPr/>
        </p:nvSpPr>
        <p:spPr>
          <a:xfrm>
            <a:off x="250920" y="1341360"/>
            <a:ext cx="7272360" cy="71928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ea typeface="Arial"/>
              </a:rPr>
              <a:t>Le collezioni digitali</a:t>
            </a:r>
            <a:br/>
            <a:r>
              <a:rPr b="1" lang="it-IT" sz="3600" spc="-1" strike="noStrike">
                <a:solidFill>
                  <a:srgbClr val="330066"/>
                </a:solidFill>
                <a:latin typeface="Arial"/>
                <a:ea typeface="Arial"/>
              </a:rPr>
              <a:t>(database testuali)</a:t>
            </a:r>
            <a:endParaRPr b="0" lang="it-IT" sz="3600" spc="-1" strike="noStrike">
              <a:solidFill>
                <a:srgbClr val="000000"/>
              </a:solidFill>
              <a:latin typeface="Times New Roman"/>
            </a:endParaRPr>
          </a:p>
        </p:txBody>
      </p:sp>
      <p:pic>
        <p:nvPicPr>
          <p:cNvPr id="331" name="" descr=""/>
          <p:cNvPicPr/>
          <p:nvPr/>
        </p:nvPicPr>
        <p:blipFill>
          <a:blip r:embed="rId1"/>
          <a:stretch/>
        </p:blipFill>
        <p:spPr>
          <a:xfrm>
            <a:off x="1476360" y="4292640"/>
            <a:ext cx="3603600" cy="2060640"/>
          </a:xfrm>
          <a:prstGeom prst="rect">
            <a:avLst/>
          </a:prstGeom>
          <a:ln w="0">
            <a:noFill/>
          </a:ln>
        </p:spPr>
      </p:pic>
    </p:spTree>
  </p:cSld>
  <p:transition>
    <p:wedge/>
  </p:transition>
  <p:timing>
    <p:tnLst>
      <p:par>
        <p:cTn id="1229" dur="indefinite" restart="never" nodeType="tmRoot">
          <p:childTnLst>
            <p:seq>
              <p:cTn id="1230" dur="indefinite" nodeType="mainSeq">
                <p:childTnLst>
                  <p:par>
                    <p:cTn id="1231" fill="hold">
                      <p:stCondLst>
                        <p:cond delay="0"/>
                      </p:stCondLst>
                      <p:childTnLst>
                        <p:par>
                          <p:cTn id="1232" fill="hold">
                            <p:stCondLst>
                              <p:cond delay="0"/>
                            </p:stCondLst>
                            <p:childTnLst>
                              <p:par>
                                <p:cTn id="1233" nodeType="afterEffect" fill="hold" presetClass="entr" presetID="1">
                                  <p:stCondLst>
                                    <p:cond delay="0"/>
                                  </p:stCondLst>
                                  <p:childTnLst>
                                    <p:set>
                                      <p:cBhvr>
                                        <p:cTn id="1234"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2"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Linguistica statistica</a:t>
            </a:r>
            <a:endParaRPr b="1" lang="it-IT" sz="3900" spc="-1" strike="noStrike">
              <a:solidFill>
                <a:srgbClr val="330066"/>
              </a:solidFill>
              <a:latin typeface="Arial"/>
            </a:endParaRPr>
          </a:p>
        </p:txBody>
      </p:sp>
      <p:sp>
        <p:nvSpPr>
          <p:cNvPr id="333" name="TextShape 2"/>
          <p:cNvSpPr txBox="1"/>
          <p:nvPr/>
        </p:nvSpPr>
        <p:spPr>
          <a:xfrm>
            <a:off x="457200" y="1484280"/>
            <a:ext cx="8229600" cy="4897440"/>
          </a:xfrm>
          <a:prstGeom prst="rect">
            <a:avLst/>
          </a:prstGeom>
          <a:noFill/>
          <a:ln w="0">
            <a:noFill/>
          </a:ln>
        </p:spPr>
        <p:txBody>
          <a:bodyPr lIns="90000" rIns="90000" tIns="46800" bIns="46800">
            <a:normAutofit/>
          </a:bodyPr>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Regolarità della lingua</a:t>
            </a:r>
            <a:endParaRPr b="0" lang="it-IT" sz="2600" spc="-1" strike="noStrike">
              <a:solidFill>
                <a:srgbClr val="008080"/>
              </a:solidFill>
              <a:latin typeface="Arial"/>
            </a:endParaRPr>
          </a:p>
          <a:p>
            <a:pPr lvl="1" marL="691920" indent="-347760">
              <a:lnSpc>
                <a:spcPct val="90000"/>
              </a:lnSpc>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A livello fonetico</a:t>
            </a:r>
            <a:endParaRPr b="0" lang="it-IT" sz="2200" spc="-1" strike="noStrike">
              <a:solidFill>
                <a:srgbClr val="ff6600"/>
              </a:solidFill>
              <a:latin typeface="Arial"/>
            </a:endParaRPr>
          </a:p>
          <a:p>
            <a:pPr lvl="1" marL="691920" indent="-347760">
              <a:lnSpc>
                <a:spcPct val="90000"/>
              </a:lnSpc>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A livello di unità lessicali</a:t>
            </a:r>
            <a:endParaRPr b="0" lang="it-IT" sz="2200" spc="-1" strike="noStrike">
              <a:solidFill>
                <a:srgbClr val="ff660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Zipf (1935) le “classi di frequenza” </a:t>
            </a:r>
            <a:endParaRPr b="0" lang="it-IT" sz="2600" spc="-1" strike="noStrike">
              <a:solidFill>
                <a:srgbClr val="008080"/>
              </a:solidFill>
              <a:latin typeface="Arial"/>
            </a:endParaRPr>
          </a:p>
          <a:p>
            <a:pPr lvl="1" marL="691920" indent="-347760">
              <a:lnSpc>
                <a:spcPct val="90000"/>
              </a:lnSpc>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Stabilita la </a:t>
            </a:r>
            <a:r>
              <a:rPr b="0" lang="it-IT" sz="2200" spc="-1" strike="noStrike" u="sng">
                <a:solidFill>
                  <a:srgbClr val="ff6600"/>
                </a:solidFill>
                <a:uFillTx/>
                <a:latin typeface="Arial"/>
              </a:rPr>
              <a:t>frequenza</a:t>
            </a:r>
            <a:r>
              <a:rPr b="0" lang="it-IT" sz="2200" spc="-1" strike="noStrike">
                <a:solidFill>
                  <a:srgbClr val="ff6600"/>
                </a:solidFill>
                <a:latin typeface="Arial"/>
              </a:rPr>
              <a:t> </a:t>
            </a:r>
            <a:r>
              <a:rPr b="0" lang="it-IT" sz="2200" spc="-1" strike="noStrike" u="sng">
                <a:solidFill>
                  <a:srgbClr val="ff6600"/>
                </a:solidFill>
                <a:uFillTx/>
                <a:latin typeface="Arial"/>
              </a:rPr>
              <a:t>assoluta</a:t>
            </a:r>
            <a:r>
              <a:rPr b="0" lang="it-IT" sz="2200" spc="-1" strike="noStrike">
                <a:solidFill>
                  <a:srgbClr val="ff6600"/>
                </a:solidFill>
                <a:latin typeface="Arial"/>
              </a:rPr>
              <a:t> delle parole in un </a:t>
            </a:r>
            <a:r>
              <a:rPr b="0" i="1" lang="it-IT" sz="2200" spc="-1" strike="noStrike">
                <a:solidFill>
                  <a:srgbClr val="ff6600"/>
                </a:solidFill>
                <a:latin typeface="Arial"/>
              </a:rPr>
              <a:t>corpus</a:t>
            </a:r>
            <a:r>
              <a:rPr b="0" lang="it-IT" sz="2200" spc="-1" strike="noStrike">
                <a:solidFill>
                  <a:srgbClr val="ff6600"/>
                </a:solidFill>
                <a:latin typeface="Arial"/>
              </a:rPr>
              <a:t> campione si possono costituire delle classi di frequenza che raggruppano parole di uguale frequenza</a:t>
            </a:r>
            <a:endParaRPr b="0" lang="it-IT" sz="2200" spc="-1" strike="noStrike">
              <a:solidFill>
                <a:srgbClr val="ff6600"/>
              </a:solidFill>
              <a:latin typeface="Arial"/>
            </a:endParaRPr>
          </a:p>
          <a:p>
            <a:pPr lvl="1" marL="691920" indent="-347760">
              <a:lnSpc>
                <a:spcPct val="90000"/>
              </a:lnSpc>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La frequenza è inversamente proporzionate al rango (</a:t>
            </a:r>
            <a:r>
              <a:rPr b="0" lang="it-IT" sz="2200" spc="-1" strike="noStrike" u="sng">
                <a:solidFill>
                  <a:srgbClr val="ff6600"/>
                </a:solidFill>
                <a:uFillTx/>
                <a:latin typeface="Arial"/>
              </a:rPr>
              <a:t>legge di Zipf</a:t>
            </a:r>
            <a:r>
              <a:rPr b="0" lang="it-IT" sz="2200" spc="-1" strike="noStrike">
                <a:solidFill>
                  <a:srgbClr val="ff6600"/>
                </a:solidFill>
                <a:latin typeface="Arial"/>
              </a:rPr>
              <a:t>). </a:t>
            </a:r>
            <a:endParaRPr b="0" lang="it-IT" sz="2200" spc="-1" strike="noStrike">
              <a:solidFill>
                <a:srgbClr val="ff6600"/>
              </a:solidFill>
              <a:latin typeface="Arial"/>
            </a:endParaRPr>
          </a:p>
          <a:p>
            <a:pPr lvl="1" marL="691920" indent="-347760">
              <a:lnSpc>
                <a:spcPct val="90000"/>
              </a:lnSpc>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La classe più numerosa è quella delle parole che ricorrono una sola volta (freq. 1); le classi meno numerose sono quelle con termini che ricorrono molte volte (freq. 117)</a:t>
            </a:r>
            <a:endParaRPr b="0" lang="it-IT" sz="2200" spc="-1" strike="noStrike">
              <a:solidFill>
                <a:srgbClr val="ff6600"/>
              </a:solidFill>
              <a:latin typeface="Arial"/>
            </a:endParaRPr>
          </a:p>
          <a:p>
            <a:pPr lvl="1" marL="691920" indent="-347760">
              <a:lnSpc>
                <a:spcPct val="90000"/>
              </a:lnSpc>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Frequenza assoluta e  “indice di dispersione” (regolarità)</a:t>
            </a:r>
            <a:endParaRPr b="0" lang="it-IT" sz="2200" spc="-1" strike="noStrike">
              <a:solidFill>
                <a:srgbClr val="ff6600"/>
              </a:solidFill>
              <a:latin typeface="Arial"/>
            </a:endParaRPr>
          </a:p>
          <a:p>
            <a:pPr marL="342720" indent="-342720">
              <a:lnSpc>
                <a:spcPct val="9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008080"/>
              </a:solidFill>
              <a:latin typeface="Arial"/>
            </a:endParaRPr>
          </a:p>
          <a:p>
            <a:pPr marL="342720" indent="-342720">
              <a:lnSpc>
                <a:spcPct val="9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008080"/>
              </a:solidFill>
              <a:latin typeface="Arial"/>
            </a:endParaRPr>
          </a:p>
        </p:txBody>
      </p:sp>
    </p:spTree>
  </p:cSld>
  <p:transition>
    <p:wedge/>
  </p:transition>
  <p:timing>
    <p:tnLst>
      <p:par>
        <p:cTn id="1235" dur="indefinite" restart="never" nodeType="tmRoot">
          <p:childTnLst>
            <p:seq>
              <p:cTn id="1236" dur="indefinite" nodeType="mainSeq">
                <p:childTnLst>
                  <p:par>
                    <p:cTn id="1237" fill="hold">
                      <p:stCondLst>
                        <p:cond delay="0"/>
                      </p:stCondLst>
                      <p:childTnLst>
                        <p:par>
                          <p:cTn id="1238" fill="hold">
                            <p:stCondLst>
                              <p:cond delay="0"/>
                            </p:stCondLst>
                            <p:childTnLst>
                              <p:par>
                                <p:cTn id="1239" nodeType="afterEffect" fill="hold" presetClass="entr" presetID="24">
                                  <p:stCondLst>
                                    <p:cond delay="0"/>
                                  </p:stCondLst>
                                  <p:childTnLst>
                                    <p:set>
                                      <p:cBhvr>
                                        <p:cTn id="1240" dur="1" fill="hold">
                                          <p:stCondLst>
                                            <p:cond delay="0"/>
                                          </p:stCondLst>
                                        </p:cTn>
                                        <p:tgtEl>
                                          <p:spTgt spid="332"/>
                                        </p:tgtEl>
                                        <p:attrNameLst>
                                          <p:attrName>style.visibility</p:attrName>
                                        </p:attrNameLst>
                                      </p:cBhvr>
                                      <p:to>
                                        <p:strVal val="visible"/>
                                      </p:to>
                                    </p:set>
                                    <p:animEffect filter="fade" transition="in">
                                      <p:cBhvr additive="repl">
                                        <p:cTn id="1241" dur="800"/>
                                        <p:tgtEl>
                                          <p:spTgt spid="332"/>
                                        </p:tgtEl>
                                      </p:cBhvr>
                                    </p:animEffect>
                                    <p:anim calcmode="lin" valueType="num">
                                      <p:cBhvr additive="repl">
                                        <p:cTn id="1242" dur="800" fill="hold"/>
                                        <p:tgtEl>
                                          <p:spTgt spid="332"/>
                                        </p:tgtEl>
                                        <p:attrNameLst>
                                          <p:attrName>r</p:attrName>
                                        </p:attrNameLst>
                                      </p:cBhvr>
                                      <p:tavLst>
                                        <p:tav tm="0">
                                          <p:val>
                                            <p:strVal val="-90"/>
                                          </p:val>
                                        </p:tav>
                                        <p:tav tm="100000">
                                          <p:val>
                                            <p:strVal val="0"/>
                                          </p:val>
                                        </p:tav>
                                      </p:tavLst>
                                    </p:anim>
                                    <p:anim calcmode="lin" valueType="num">
                                      <p:cBhvr additive="repl">
                                        <p:cTn id="1243" dur="800" fill="hold"/>
                                        <p:tgtEl>
                                          <p:spTgt spid="332"/>
                                        </p:tgtEl>
                                        <p:attrNameLst>
                                          <p:attrName>ppt_x</p:attrName>
                                        </p:attrNameLst>
                                      </p:cBhvr>
                                      <p:tavLst>
                                        <p:tav tm="0">
                                          <p:val>
                                            <p:strVal val="#ppt_x+0.4"/>
                                          </p:val>
                                        </p:tav>
                                        <p:tav tm="100000">
                                          <p:val>
                                            <p:strVal val="#ppt_x-0.05"/>
                                          </p:val>
                                        </p:tav>
                                      </p:tavLst>
                                    </p:anim>
                                    <p:anim calcmode="lin" valueType="num">
                                      <p:cBhvr additive="repl">
                                        <p:cTn id="1244" dur="800" fill="hold"/>
                                        <p:tgtEl>
                                          <p:spTgt spid="332"/>
                                        </p:tgtEl>
                                        <p:attrNameLst>
                                          <p:attrName>ppt_y</p:attrName>
                                        </p:attrNameLst>
                                      </p:cBhvr>
                                      <p:tavLst>
                                        <p:tav tm="0">
                                          <p:val>
                                            <p:strVal val="#ppt_y-0.4"/>
                                          </p:val>
                                        </p:tav>
                                        <p:tav tm="100000">
                                          <p:val>
                                            <p:strVal val="#ppt_y+0.1"/>
                                          </p:val>
                                        </p:tav>
                                      </p:tavLst>
                                    </p:anim>
                                    <p:anim calcmode="lin" valueType="num">
                                      <p:cBhvr additive="repl">
                                        <p:cTn id="1245" dur="200" fill="hold">
                                          <p:stCondLst>
                                            <p:cond delay="800"/>
                                          </p:stCondLst>
                                        </p:cTn>
                                        <p:tgtEl>
                                          <p:spTgt spid="332"/>
                                        </p:tgtEl>
                                        <p:attrNameLst>
                                          <p:attrName>ppt_x</p:attrName>
                                        </p:attrNameLst>
                                      </p:cBhvr>
                                      <p:tavLst>
                                        <p:tav tm="0">
                                          <p:val>
                                            <p:strVal val="#ppt_x-0.05"/>
                                          </p:val>
                                        </p:tav>
                                        <p:tav tm="100000">
                                          <p:val>
                                            <p:strVal val="#ppt_x"/>
                                          </p:val>
                                        </p:tav>
                                      </p:tavLst>
                                    </p:anim>
                                    <p:anim calcmode="lin" valueType="num">
                                      <p:cBhvr additive="repl">
                                        <p:cTn id="1246" dur="200" fill="hold">
                                          <p:stCondLst>
                                            <p:cond delay="800"/>
                                          </p:stCondLst>
                                        </p:cTn>
                                        <p:tgtEl>
                                          <p:spTgt spid="332"/>
                                        </p:tgtEl>
                                        <p:attrNameLst>
                                          <p:attrName>ppt_y</p:attrName>
                                        </p:attrNameLst>
                                      </p:cBhvr>
                                      <p:tavLst>
                                        <p:tav tm="0">
                                          <p:val>
                                            <p:strVal val="#ppt_y+0.1"/>
                                          </p:val>
                                        </p:tav>
                                        <p:tav tm="100000">
                                          <p:val>
                                            <p:strVal val="#ppt_y"/>
                                          </p:val>
                                        </p:tav>
                                      </p:tavLst>
                                    </p:anim>
                                  </p:childTnLst>
                                </p:cTn>
                              </p:par>
                            </p:childTnLst>
                          </p:cTn>
                        </p:par>
                      </p:childTnLst>
                    </p:cTn>
                  </p:par>
                  <p:par>
                    <p:cTn id="1247" fill="hold">
                      <p:stCondLst>
                        <p:cond delay="indefinite"/>
                      </p:stCondLst>
                      <p:childTnLst>
                        <p:par>
                          <p:cTn id="1248" fill="hold">
                            <p:stCondLst>
                              <p:cond delay="0"/>
                            </p:stCondLst>
                            <p:childTnLst>
                              <p:par>
                                <p:cTn id="1249" nodeType="clickEffect" fill="hold" presetClass="entr" presetID="1">
                                  <p:stCondLst>
                                    <p:cond delay="0"/>
                                  </p:stCondLst>
                                  <p:childTnLst>
                                    <p:set>
                                      <p:cBhvr>
                                        <p:cTn id="1250" dur="1" fill="hold">
                                          <p:stCondLst>
                                            <p:cond delay="0"/>
                                          </p:stCondLst>
                                        </p:cTn>
                                        <p:tgtEl>
                                          <p:spTgt spid="333">
                                            <p:txEl>
                                              <p:pRg st="0" end="0"/>
                                            </p:txEl>
                                          </p:spTgt>
                                        </p:tgtEl>
                                        <p:attrNameLst>
                                          <p:attrName>style.visibility</p:attrName>
                                        </p:attrNameLst>
                                      </p:cBhvr>
                                      <p:to>
                                        <p:strVal val="visible"/>
                                      </p:to>
                                    </p:set>
                                  </p:childTnLst>
                                </p:cTn>
                              </p:par>
                            </p:childTnLst>
                          </p:cTn>
                        </p:par>
                      </p:childTnLst>
                    </p:cTn>
                  </p:par>
                  <p:par>
                    <p:cTn id="1251" fill="hold">
                      <p:stCondLst>
                        <p:cond delay="indefinite"/>
                      </p:stCondLst>
                      <p:childTnLst>
                        <p:par>
                          <p:cTn id="1252" fill="hold">
                            <p:stCondLst>
                              <p:cond delay="0"/>
                            </p:stCondLst>
                            <p:childTnLst>
                              <p:par>
                                <p:cTn id="1253" nodeType="clickEffect" fill="hold" presetClass="entr" presetID="1">
                                  <p:stCondLst>
                                    <p:cond delay="0"/>
                                  </p:stCondLst>
                                  <p:childTnLst>
                                    <p:set>
                                      <p:cBhvr>
                                        <p:cTn id="1254" dur="1" fill="hold">
                                          <p:stCondLst>
                                            <p:cond delay="0"/>
                                          </p:stCondLst>
                                        </p:cTn>
                                        <p:tgtEl>
                                          <p:spTgt spid="333">
                                            <p:txEl>
                                              <p:pRg st="1" end="1"/>
                                            </p:txEl>
                                          </p:spTgt>
                                        </p:tgtEl>
                                        <p:attrNameLst>
                                          <p:attrName>style.visibility</p:attrName>
                                        </p:attrNameLst>
                                      </p:cBhvr>
                                      <p:to>
                                        <p:strVal val="visible"/>
                                      </p:to>
                                    </p:set>
                                  </p:childTnLst>
                                </p:cTn>
                              </p:par>
                              <p:par>
                                <p:cTn id="1255" nodeType="withEffect" fill="hold" presetClass="entr" presetID="1">
                                  <p:stCondLst>
                                    <p:cond delay="0"/>
                                  </p:stCondLst>
                                  <p:childTnLst>
                                    <p:set>
                                      <p:cBhvr>
                                        <p:cTn id="1256" dur="1" fill="hold">
                                          <p:stCondLst>
                                            <p:cond delay="0"/>
                                          </p:stCondLst>
                                        </p:cTn>
                                        <p:tgtEl>
                                          <p:spTgt spid="333">
                                            <p:txEl>
                                              <p:pRg st="2" end="2"/>
                                            </p:txEl>
                                          </p:spTgt>
                                        </p:tgtEl>
                                        <p:attrNameLst>
                                          <p:attrName>style.visibility</p:attrName>
                                        </p:attrNameLst>
                                      </p:cBhvr>
                                      <p:to>
                                        <p:strVal val="visible"/>
                                      </p:to>
                                    </p:set>
                                  </p:childTnLst>
                                </p:cTn>
                              </p:par>
                            </p:childTnLst>
                          </p:cTn>
                        </p:par>
                      </p:childTnLst>
                    </p:cTn>
                  </p:par>
                  <p:par>
                    <p:cTn id="1257" fill="hold">
                      <p:stCondLst>
                        <p:cond delay="indefinite"/>
                      </p:stCondLst>
                      <p:childTnLst>
                        <p:par>
                          <p:cTn id="1258" fill="hold">
                            <p:stCondLst>
                              <p:cond delay="0"/>
                            </p:stCondLst>
                            <p:childTnLst>
                              <p:par>
                                <p:cTn id="1259" nodeType="clickEffect" fill="hold" presetClass="entr" presetID="1">
                                  <p:stCondLst>
                                    <p:cond delay="0"/>
                                  </p:stCondLst>
                                  <p:childTnLst>
                                    <p:set>
                                      <p:cBhvr>
                                        <p:cTn id="1260" dur="1" fill="hold">
                                          <p:stCondLst>
                                            <p:cond delay="0"/>
                                          </p:stCondLst>
                                        </p:cTn>
                                        <p:tgtEl>
                                          <p:spTgt spid="333">
                                            <p:txEl>
                                              <p:pRg st="3" end="3"/>
                                            </p:txEl>
                                          </p:spTgt>
                                        </p:tgtEl>
                                        <p:attrNameLst>
                                          <p:attrName>style.visibility</p:attrName>
                                        </p:attrNameLst>
                                      </p:cBhvr>
                                      <p:to>
                                        <p:strVal val="visible"/>
                                      </p:to>
                                    </p:set>
                                  </p:childTnLst>
                                </p:cTn>
                              </p:par>
                              <p:par>
                                <p:cTn id="1261" nodeType="withEffect" fill="hold" presetClass="entr" presetID="1">
                                  <p:stCondLst>
                                    <p:cond delay="0"/>
                                  </p:stCondLst>
                                  <p:childTnLst>
                                    <p:set>
                                      <p:cBhvr>
                                        <p:cTn id="1262" dur="1" fill="hold">
                                          <p:stCondLst>
                                            <p:cond delay="0"/>
                                          </p:stCondLst>
                                        </p:cTn>
                                        <p:tgtEl>
                                          <p:spTgt spid="333">
                                            <p:txEl>
                                              <p:pRg st="4" end="4"/>
                                            </p:txEl>
                                          </p:spTgt>
                                        </p:tgtEl>
                                        <p:attrNameLst>
                                          <p:attrName>style.visibility</p:attrName>
                                        </p:attrNameLst>
                                      </p:cBhvr>
                                      <p:to>
                                        <p:strVal val="visible"/>
                                      </p:to>
                                    </p:set>
                                  </p:childTnLst>
                                </p:cTn>
                              </p:par>
                              <p:par>
                                <p:cTn id="1263" nodeType="withEffect" fill="hold" presetClass="entr" presetID="1">
                                  <p:stCondLst>
                                    <p:cond delay="0"/>
                                  </p:stCondLst>
                                  <p:childTnLst>
                                    <p:set>
                                      <p:cBhvr>
                                        <p:cTn id="1264" dur="1" fill="hold">
                                          <p:stCondLst>
                                            <p:cond delay="0"/>
                                          </p:stCondLst>
                                        </p:cTn>
                                        <p:tgtEl>
                                          <p:spTgt spid="333">
                                            <p:txEl>
                                              <p:pRg st="5" end="5"/>
                                            </p:txEl>
                                          </p:spTgt>
                                        </p:tgtEl>
                                        <p:attrNameLst>
                                          <p:attrName>style.visibility</p:attrName>
                                        </p:attrNameLst>
                                      </p:cBhvr>
                                      <p:to>
                                        <p:strVal val="visible"/>
                                      </p:to>
                                    </p:set>
                                  </p:childTnLst>
                                </p:cTn>
                              </p:par>
                              <p:par>
                                <p:cTn id="1265" nodeType="withEffect" fill="hold" presetClass="entr" presetID="1">
                                  <p:stCondLst>
                                    <p:cond delay="0"/>
                                  </p:stCondLst>
                                  <p:childTnLst>
                                    <p:set>
                                      <p:cBhvr>
                                        <p:cTn id="1266" dur="1" fill="hold">
                                          <p:stCondLst>
                                            <p:cond delay="0"/>
                                          </p:stCondLst>
                                        </p:cTn>
                                        <p:tgtEl>
                                          <p:spTgt spid="333">
                                            <p:txEl>
                                              <p:pRg st="6" end="6"/>
                                            </p:txEl>
                                          </p:spTgt>
                                        </p:tgtEl>
                                        <p:attrNameLst>
                                          <p:attrName>style.visibility</p:attrName>
                                        </p:attrNameLst>
                                      </p:cBhvr>
                                      <p:to>
                                        <p:strVal val="visible"/>
                                      </p:to>
                                    </p:set>
                                  </p:childTnLst>
                                </p:cTn>
                              </p:par>
                              <p:par>
                                <p:cTn id="1267" nodeType="withEffect" fill="hold" presetClass="entr" presetID="1">
                                  <p:stCondLst>
                                    <p:cond delay="0"/>
                                  </p:stCondLst>
                                  <p:childTnLst>
                                    <p:set>
                                      <p:cBhvr>
                                        <p:cTn id="1268" dur="1" fill="hold">
                                          <p:stCondLst>
                                            <p:cond delay="0"/>
                                          </p:stCondLst>
                                        </p:cTn>
                                        <p:tgtEl>
                                          <p:spTgt spid="333">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4"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Glossario minimo della linguistica statistica - 1</a:t>
            </a:r>
            <a:endParaRPr b="1" lang="it-IT" sz="3900" spc="-1" strike="noStrike">
              <a:solidFill>
                <a:srgbClr val="330066"/>
              </a:solidFill>
              <a:latin typeface="Arial"/>
            </a:endParaRPr>
          </a:p>
        </p:txBody>
      </p:sp>
      <p:sp>
        <p:nvSpPr>
          <p:cNvPr id="335" name="TextShape 2"/>
          <p:cNvSpPr txBox="1"/>
          <p:nvPr/>
        </p:nvSpPr>
        <p:spPr>
          <a:xfrm>
            <a:off x="395280" y="1719000"/>
            <a:ext cx="8291520" cy="4662360"/>
          </a:xfrm>
          <a:prstGeom prst="rect">
            <a:avLst/>
          </a:prstGeom>
          <a:noFill/>
          <a:ln w="0">
            <a:noFill/>
          </a:ln>
        </p:spPr>
        <p:txBody>
          <a:bodyPr lIns="90000" rIns="90000" tIns="46800" bIns="46800">
            <a:normAutofit/>
          </a:bodyPr>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3000" spc="-1" strike="noStrike">
                <a:solidFill>
                  <a:srgbClr val="008080"/>
                </a:solidFill>
                <a:latin typeface="Arial"/>
              </a:rPr>
              <a:t>Concordanza</a:t>
            </a:r>
            <a:r>
              <a:rPr b="1" lang="it-IT" sz="3000" spc="-1" strike="noStrike">
                <a:solidFill>
                  <a:srgbClr val="008080"/>
                </a:solidFill>
                <a:latin typeface="Arial"/>
              </a:rPr>
              <a:t>: la lista di brevi sequenze di testo in cui compare una particolare parola.</a:t>
            </a:r>
            <a:endParaRPr b="0" lang="it-IT" sz="3000" spc="-1" strike="noStrike">
              <a:solidFill>
                <a:srgbClr val="00808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3000" spc="-1" strike="noStrike">
                <a:solidFill>
                  <a:srgbClr val="008080"/>
                </a:solidFill>
                <a:latin typeface="Arial"/>
              </a:rPr>
              <a:t>Frequenza</a:t>
            </a:r>
            <a:r>
              <a:rPr b="1" lang="it-IT" sz="3000" spc="-1" strike="noStrike">
                <a:solidFill>
                  <a:srgbClr val="008080"/>
                </a:solidFill>
                <a:latin typeface="Arial"/>
              </a:rPr>
              <a:t>: numero totale di una parole in un dato testo. </a:t>
            </a:r>
            <a:endParaRPr b="0" lang="it-IT" sz="3000" spc="-1" strike="noStrike">
              <a:solidFill>
                <a:srgbClr val="008080"/>
              </a:solidFill>
              <a:latin typeface="Arial"/>
            </a:endParaRPr>
          </a:p>
          <a:p>
            <a:pPr lvl="1" marL="691920" indent="-34776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ff6600"/>
                </a:solidFill>
                <a:latin typeface="Arial"/>
              </a:rPr>
              <a:t>Assoluta: numero di volte che il termine occorre</a:t>
            </a:r>
            <a:endParaRPr b="0" lang="it-IT" sz="2600" spc="-1" strike="noStrike">
              <a:solidFill>
                <a:srgbClr val="ff6600"/>
              </a:solidFill>
              <a:latin typeface="Arial"/>
            </a:endParaRPr>
          </a:p>
          <a:p>
            <a:pPr lvl="1" marL="691920" indent="-34776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600" spc="-1" strike="noStrike">
                <a:solidFill>
                  <a:srgbClr val="ff6600"/>
                </a:solidFill>
                <a:latin typeface="Arial"/>
              </a:rPr>
              <a:t>Relativa: rapportata al numero totale di termini (%)</a:t>
            </a:r>
            <a:endParaRPr b="0" lang="it-IT" sz="2600" spc="-1" strike="noStrike">
              <a:solidFill>
                <a:srgbClr val="ff660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3000" spc="-1" strike="noStrike">
                <a:solidFill>
                  <a:srgbClr val="008080"/>
                </a:solidFill>
                <a:latin typeface="Arial"/>
              </a:rPr>
              <a:t>Hapax legomena</a:t>
            </a:r>
            <a:r>
              <a:rPr b="0" i="1" lang="it-IT" sz="3000" spc="-1" strike="noStrike">
                <a:solidFill>
                  <a:srgbClr val="008080"/>
                </a:solidFill>
                <a:latin typeface="Arial"/>
              </a:rPr>
              <a:t> </a:t>
            </a:r>
            <a:endParaRPr b="0" lang="it-IT" sz="3000" spc="-1" strike="noStrike">
              <a:solidFill>
                <a:srgbClr val="00808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spTree>
  </p:cSld>
  <p:transition>
    <p:wedge/>
  </p:transition>
  <p:timing>
    <p:tnLst>
      <p:par>
        <p:cTn id="1269" dur="indefinite" restart="never" nodeType="tmRoot">
          <p:childTnLst>
            <p:seq>
              <p:cTn id="1270" dur="indefinite" nodeType="mainSeq">
                <p:childTnLst>
                  <p:par>
                    <p:cTn id="1271" fill="hold">
                      <p:stCondLst>
                        <p:cond delay="0"/>
                      </p:stCondLst>
                      <p:childTnLst>
                        <p:par>
                          <p:cTn id="1272" fill="hold">
                            <p:stCondLst>
                              <p:cond delay="0"/>
                            </p:stCondLst>
                            <p:childTnLst>
                              <p:par>
                                <p:cTn id="1273" nodeType="afterEffect" fill="hold" presetClass="entr" presetID="24">
                                  <p:stCondLst>
                                    <p:cond delay="0"/>
                                  </p:stCondLst>
                                  <p:childTnLst>
                                    <p:set>
                                      <p:cBhvr>
                                        <p:cTn id="1274" dur="1" fill="hold">
                                          <p:stCondLst>
                                            <p:cond delay="0"/>
                                          </p:stCondLst>
                                        </p:cTn>
                                        <p:tgtEl>
                                          <p:spTgt spid="334"/>
                                        </p:tgtEl>
                                        <p:attrNameLst>
                                          <p:attrName>style.visibility</p:attrName>
                                        </p:attrNameLst>
                                      </p:cBhvr>
                                      <p:to>
                                        <p:strVal val="visible"/>
                                      </p:to>
                                    </p:set>
                                    <p:anim calcmode="lin" valueType="num">
                                      <p:cBhvr additive="repl">
                                        <p:cTn id="1275" dur="1000" fill="hold"/>
                                        <p:tgtEl>
                                          <p:spTgt spid="334"/>
                                        </p:tgtEl>
                                        <p:attrNameLst>
                                          <p:attrName>ppt_w</p:attrName>
                                        </p:attrNameLst>
                                      </p:cBhvr>
                                      <p:tavLst>
                                        <p:tav tm="0">
                                          <p:val>
                                            <p:strVal val="#ppt_w*0.70"/>
                                          </p:val>
                                        </p:tav>
                                        <p:tav tm="100000">
                                          <p:val>
                                            <p:strVal val="#ppt_w"/>
                                          </p:val>
                                        </p:tav>
                                      </p:tavLst>
                                    </p:anim>
                                    <p:anim calcmode="lin" valueType="num">
                                      <p:cBhvr additive="repl">
                                        <p:cTn id="1276" dur="1000" fill="hold"/>
                                        <p:tgtEl>
                                          <p:spTgt spid="334"/>
                                        </p:tgtEl>
                                        <p:attrNameLst>
                                          <p:attrName>ppt_h</p:attrName>
                                        </p:attrNameLst>
                                      </p:cBhvr>
                                      <p:tavLst>
                                        <p:tav tm="0">
                                          <p:val>
                                            <p:strVal val="#ppt_h"/>
                                          </p:val>
                                        </p:tav>
                                        <p:tav tm="100000">
                                          <p:val>
                                            <p:strVal val="#ppt_h"/>
                                          </p:val>
                                        </p:tav>
                                      </p:tavLst>
                                    </p:anim>
                                    <p:animEffect filter="fade" transition="in">
                                      <p:cBhvr additive="repl">
                                        <p:cTn id="1277" dur="1000"/>
                                        <p:tgtEl>
                                          <p:spTgt spid="334"/>
                                        </p:tgtEl>
                                      </p:cBhvr>
                                    </p:animEffect>
                                  </p:childTnLst>
                                </p:cTn>
                              </p:par>
                            </p:childTnLst>
                          </p:cTn>
                        </p:par>
                      </p:childTnLst>
                    </p:cTn>
                  </p:par>
                  <p:par>
                    <p:cTn id="1278" fill="hold">
                      <p:stCondLst>
                        <p:cond delay="indefinite"/>
                      </p:stCondLst>
                      <p:childTnLst>
                        <p:par>
                          <p:cTn id="1279" fill="hold">
                            <p:stCondLst>
                              <p:cond delay="0"/>
                            </p:stCondLst>
                            <p:childTnLst>
                              <p:par>
                                <p:cTn id="1280" nodeType="clickEffect" fill="hold" presetClass="entr" presetID="1">
                                  <p:stCondLst>
                                    <p:cond delay="0"/>
                                  </p:stCondLst>
                                  <p:childTnLst>
                                    <p:set>
                                      <p:cBhvr>
                                        <p:cTn id="1281" dur="1" fill="hold">
                                          <p:stCondLst>
                                            <p:cond delay="0"/>
                                          </p:stCondLst>
                                        </p:cTn>
                                        <p:tgtEl>
                                          <p:spTgt spid="335">
                                            <p:txEl>
                                              <p:pRg st="0" end="0"/>
                                            </p:txEl>
                                          </p:spTgt>
                                        </p:tgtEl>
                                        <p:attrNameLst>
                                          <p:attrName>style.visibility</p:attrName>
                                        </p:attrNameLst>
                                      </p:cBhvr>
                                      <p:to>
                                        <p:strVal val="visible"/>
                                      </p:to>
                                    </p:set>
                                  </p:childTnLst>
                                </p:cTn>
                              </p:par>
                            </p:childTnLst>
                          </p:cTn>
                        </p:par>
                      </p:childTnLst>
                    </p:cTn>
                  </p:par>
                  <p:par>
                    <p:cTn id="1282" fill="hold">
                      <p:stCondLst>
                        <p:cond delay="indefinite"/>
                      </p:stCondLst>
                      <p:childTnLst>
                        <p:par>
                          <p:cTn id="1283" fill="hold">
                            <p:stCondLst>
                              <p:cond delay="0"/>
                            </p:stCondLst>
                            <p:childTnLst>
                              <p:par>
                                <p:cTn id="1284" nodeType="clickEffect" fill="hold" presetClass="entr" presetID="1">
                                  <p:stCondLst>
                                    <p:cond delay="0"/>
                                  </p:stCondLst>
                                  <p:childTnLst>
                                    <p:set>
                                      <p:cBhvr>
                                        <p:cTn id="1285" dur="1" fill="hold">
                                          <p:stCondLst>
                                            <p:cond delay="0"/>
                                          </p:stCondLst>
                                        </p:cTn>
                                        <p:tgtEl>
                                          <p:spTgt spid="335">
                                            <p:txEl>
                                              <p:pRg st="1" end="1"/>
                                            </p:txEl>
                                          </p:spTgt>
                                        </p:tgtEl>
                                        <p:attrNameLst>
                                          <p:attrName>style.visibility</p:attrName>
                                        </p:attrNameLst>
                                      </p:cBhvr>
                                      <p:to>
                                        <p:strVal val="visible"/>
                                      </p:to>
                                    </p:set>
                                  </p:childTnLst>
                                </p:cTn>
                              </p:par>
                              <p:par>
                                <p:cTn id="1286" nodeType="withEffect" fill="hold" presetClass="entr" presetID="1">
                                  <p:stCondLst>
                                    <p:cond delay="0"/>
                                  </p:stCondLst>
                                  <p:childTnLst>
                                    <p:set>
                                      <p:cBhvr>
                                        <p:cTn id="1287" dur="1" fill="hold">
                                          <p:stCondLst>
                                            <p:cond delay="0"/>
                                          </p:stCondLst>
                                        </p:cTn>
                                        <p:tgtEl>
                                          <p:spTgt spid="335">
                                            <p:txEl>
                                              <p:pRg st="2" end="2"/>
                                            </p:txEl>
                                          </p:spTgt>
                                        </p:tgtEl>
                                        <p:attrNameLst>
                                          <p:attrName>style.visibility</p:attrName>
                                        </p:attrNameLst>
                                      </p:cBhvr>
                                      <p:to>
                                        <p:strVal val="visible"/>
                                      </p:to>
                                    </p:set>
                                  </p:childTnLst>
                                </p:cTn>
                              </p:par>
                              <p:par>
                                <p:cTn id="1288" nodeType="withEffect" fill="hold" presetClass="entr" presetID="1">
                                  <p:stCondLst>
                                    <p:cond delay="0"/>
                                  </p:stCondLst>
                                  <p:childTnLst>
                                    <p:set>
                                      <p:cBhvr>
                                        <p:cTn id="1289" dur="1" fill="hold">
                                          <p:stCondLst>
                                            <p:cond delay="0"/>
                                          </p:stCondLst>
                                        </p:cTn>
                                        <p:tgtEl>
                                          <p:spTgt spid="335">
                                            <p:txEl>
                                              <p:pRg st="3" end="3"/>
                                            </p:txEl>
                                          </p:spTgt>
                                        </p:tgtEl>
                                        <p:attrNameLst>
                                          <p:attrName>style.visibility</p:attrName>
                                        </p:attrNameLst>
                                      </p:cBhvr>
                                      <p:to>
                                        <p:strVal val="visible"/>
                                      </p:to>
                                    </p:set>
                                  </p:childTnLst>
                                </p:cTn>
                              </p:par>
                            </p:childTnLst>
                          </p:cTn>
                        </p:par>
                      </p:childTnLst>
                    </p:cTn>
                  </p:par>
                  <p:par>
                    <p:cTn id="1290" fill="hold">
                      <p:stCondLst>
                        <p:cond delay="indefinite"/>
                      </p:stCondLst>
                      <p:childTnLst>
                        <p:par>
                          <p:cTn id="1291" fill="hold">
                            <p:stCondLst>
                              <p:cond delay="0"/>
                            </p:stCondLst>
                            <p:childTnLst>
                              <p:par>
                                <p:cTn id="1292" nodeType="clickEffect" fill="hold" presetClass="entr" presetID="1">
                                  <p:stCondLst>
                                    <p:cond delay="0"/>
                                  </p:stCondLst>
                                  <p:childTnLst>
                                    <p:set>
                                      <p:cBhvr>
                                        <p:cTn id="1293" dur="1" fill="hold">
                                          <p:stCondLst>
                                            <p:cond delay="0"/>
                                          </p:stCondLst>
                                        </p:cTn>
                                        <p:tgtEl>
                                          <p:spTgt spid="33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6"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Glossario minimo della linguistica statistica - 2</a:t>
            </a:r>
            <a:endParaRPr b="1" lang="it-IT" sz="3900" spc="-1" strike="noStrike">
              <a:solidFill>
                <a:srgbClr val="330066"/>
              </a:solidFill>
              <a:latin typeface="Arial"/>
            </a:endParaRPr>
          </a:p>
        </p:txBody>
      </p:sp>
      <p:sp>
        <p:nvSpPr>
          <p:cNvPr id="337" name="TextShape 2"/>
          <p:cNvSpPr txBox="1"/>
          <p:nvPr/>
        </p:nvSpPr>
        <p:spPr>
          <a:xfrm>
            <a:off x="457200" y="1719360"/>
            <a:ext cx="8229600" cy="4589280"/>
          </a:xfrm>
          <a:prstGeom prst="rect">
            <a:avLst/>
          </a:prstGeom>
          <a:noFill/>
          <a:ln w="0">
            <a:noFill/>
          </a:ln>
        </p:spPr>
        <p:txBody>
          <a:bodyPr lIns="90000" rIns="90000" tIns="46800" bIns="46800">
            <a:normAutofit/>
          </a:bodyPr>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2100" spc="-1" strike="noStrike">
                <a:solidFill>
                  <a:srgbClr val="008080"/>
                </a:solidFill>
                <a:latin typeface="Arial"/>
              </a:rPr>
              <a:t>Occorrenze (token)</a:t>
            </a:r>
            <a:r>
              <a:rPr b="1" lang="it-IT" sz="2100" spc="-1" strike="noStrike">
                <a:solidFill>
                  <a:srgbClr val="008080"/>
                </a:solidFill>
                <a:latin typeface="Arial"/>
              </a:rPr>
              <a:t>: è il numero di volte che una parola ricorrre nel </a:t>
            </a:r>
            <a:r>
              <a:rPr b="1" i="1" lang="it-IT" sz="2100" spc="-1" strike="noStrike">
                <a:solidFill>
                  <a:srgbClr val="008080"/>
                </a:solidFill>
                <a:latin typeface="Arial"/>
              </a:rPr>
              <a:t>corpus</a:t>
            </a:r>
            <a:r>
              <a:rPr b="1" lang="it-IT" sz="2100" spc="-1" strike="noStrike">
                <a:solidFill>
                  <a:srgbClr val="008080"/>
                </a:solidFill>
                <a:latin typeface="Arial"/>
              </a:rPr>
              <a:t> considerato. </a:t>
            </a:r>
            <a:endParaRPr b="0" lang="it-IT" sz="2100" spc="-1" strike="noStrike">
              <a:solidFill>
                <a:srgbClr val="008080"/>
              </a:solidFill>
              <a:latin typeface="Arial"/>
            </a:endParaRPr>
          </a:p>
          <a:p>
            <a:pPr lvl="1" marL="691920" indent="-347760">
              <a:lnSpc>
                <a:spcPct val="80000"/>
              </a:lnSpc>
              <a:spcBef>
                <a:spcPts val="40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1600" spc="-1" strike="noStrike">
                <a:solidFill>
                  <a:srgbClr val="ff6600"/>
                </a:solidFill>
                <a:latin typeface="Arial"/>
              </a:rPr>
              <a:t>La </a:t>
            </a:r>
            <a:r>
              <a:rPr b="1" i="1" lang="it-IT" sz="1600" spc="-1" strike="noStrike">
                <a:solidFill>
                  <a:srgbClr val="ff6600"/>
                </a:solidFill>
                <a:latin typeface="Arial"/>
              </a:rPr>
              <a:t>Bibbia</a:t>
            </a:r>
            <a:r>
              <a:rPr b="1" lang="it-IT" sz="1600" spc="-1" strike="noStrike">
                <a:solidFill>
                  <a:srgbClr val="ff6600"/>
                </a:solidFill>
                <a:latin typeface="Arial"/>
              </a:rPr>
              <a:t>, ad esempio è formata da 815.000 occorrenze, di sole 33.000 parole. </a:t>
            </a:r>
            <a:endParaRPr b="0" lang="it-IT" sz="1600" spc="-1" strike="noStrike">
              <a:solidFill>
                <a:srgbClr val="ff6600"/>
              </a:solidFill>
              <a:latin typeface="Arial"/>
            </a:endParaRPr>
          </a:p>
          <a:p>
            <a:pPr marL="342720" indent="-342720">
              <a:lnSpc>
                <a:spcPct val="80000"/>
              </a:lnSpc>
              <a:spcBef>
                <a:spcPts val="4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100" spc="-1" strike="noStrike">
                <a:solidFill>
                  <a:srgbClr val="008080"/>
                </a:solidFill>
                <a:latin typeface="Arial"/>
              </a:rPr>
              <a:t>Type/Token: rapporto tra l’elemento linguistico concreto (token) e la categoria a cui esso si ascrive (type). Ad esempio rapporto tra forme di un dato verbo che ricorrono in un testo (participi, congiuntivi, ecc.) e l’infinito che, per convenzione, lemmatizza quelle forme</a:t>
            </a:r>
            <a:r>
              <a:rPr b="1" lang="it-IT" sz="1600" spc="-1" strike="noStrike">
                <a:solidFill>
                  <a:srgbClr val="008080"/>
                </a:solidFill>
                <a:latin typeface="Arial"/>
              </a:rPr>
              <a:t>. </a:t>
            </a:r>
            <a:endParaRPr b="0" lang="it-IT" sz="1600" spc="-1" strike="noStrike">
              <a:solidFill>
                <a:srgbClr val="008080"/>
              </a:solidFill>
              <a:latin typeface="Arial"/>
            </a:endParaRPr>
          </a:p>
          <a:p>
            <a:pPr marL="342720" indent="-342720">
              <a:lnSpc>
                <a:spcPct val="80000"/>
              </a:lnSpc>
              <a:spcBef>
                <a:spcPts val="4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600" spc="-1" strike="noStrike">
              <a:solidFill>
                <a:srgbClr val="008080"/>
              </a:solidFill>
              <a:latin typeface="Arial"/>
            </a:endParaRPr>
          </a:p>
          <a:p>
            <a:pPr lvl="1" marL="691920" indent="-347760">
              <a:lnSpc>
                <a:spcPct val="80000"/>
              </a:lnSpc>
              <a:spcBef>
                <a:spcPts val="37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1500" spc="-1" strike="noStrike">
                <a:solidFill>
                  <a:srgbClr val="ff6600"/>
                </a:solidFill>
                <a:latin typeface="Arial"/>
              </a:rPr>
              <a:t>Il rapporto Type/Token è indice della creatività/ricchezza o della ripetitività lessicale di un testo (quindi anche della sua leggibilità).</a:t>
            </a:r>
            <a:endParaRPr b="0" lang="it-IT" sz="1500" spc="-1" strike="noStrike">
              <a:solidFill>
                <a:srgbClr val="ff6600"/>
              </a:solidFill>
              <a:latin typeface="Arial"/>
            </a:endParaRPr>
          </a:p>
          <a:p>
            <a:pPr lvl="1" marL="691920" indent="-347760">
              <a:lnSpc>
                <a:spcPct val="80000"/>
              </a:lnSpc>
              <a:spcBef>
                <a:spcPts val="37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1500" spc="-1" strike="noStrike">
                <a:solidFill>
                  <a:srgbClr val="ff6600"/>
                </a:solidFill>
                <a:latin typeface="Arial"/>
              </a:rPr>
              <a:t>Un testo che ha molti tokens di un type è più monotono ma più facile da leggere</a:t>
            </a:r>
            <a:endParaRPr b="0" lang="it-IT" sz="1500" spc="-1" strike="noStrike">
              <a:solidFill>
                <a:srgbClr val="ff6600"/>
              </a:solidFill>
              <a:latin typeface="Arial"/>
            </a:endParaRPr>
          </a:p>
          <a:p>
            <a:pPr lvl="1" marL="691920" indent="-347760">
              <a:lnSpc>
                <a:spcPct val="80000"/>
              </a:lnSpc>
              <a:spcBef>
                <a:spcPts val="37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1500" spc="-1" strike="noStrike">
                <a:solidFill>
                  <a:srgbClr val="ff6600"/>
                </a:solidFill>
                <a:latin typeface="Arial"/>
              </a:rPr>
              <a:t>Un testo che ha pochi tokens di molti types è assai vario, ma richiede un sforzo congitivo maggiore e una maggiore conoscenza lessicale</a:t>
            </a:r>
            <a:endParaRPr b="0" lang="it-IT" sz="1500" spc="-1" strike="noStrike">
              <a:solidFill>
                <a:srgbClr val="ff6600"/>
              </a:solidFill>
              <a:latin typeface="Arial"/>
            </a:endParaRPr>
          </a:p>
          <a:p>
            <a:pPr lvl="1" marL="691920" indent="-347760">
              <a:lnSpc>
                <a:spcPct val="80000"/>
              </a:lnSpc>
              <a:spcBef>
                <a:spcPts val="37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500" spc="-1" strike="noStrike">
              <a:solidFill>
                <a:srgbClr val="ff660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2100" spc="-1" strike="noStrike">
                <a:solidFill>
                  <a:srgbClr val="008080"/>
                </a:solidFill>
                <a:latin typeface="Arial"/>
              </a:rPr>
              <a:t>Parole-funzione</a:t>
            </a:r>
            <a:r>
              <a:rPr b="1" lang="it-IT" sz="2100" spc="-1" strike="noStrike">
                <a:solidFill>
                  <a:srgbClr val="008080"/>
                </a:solidFill>
                <a:latin typeface="Arial"/>
              </a:rPr>
              <a:t>: preposizioni, congiunzioni, pronomi, ecc. di nessun peso semantico</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p:txBody>
      </p:sp>
    </p:spTree>
  </p:cSld>
  <p:transition>
    <p:wedge/>
  </p:transition>
  <p:timing>
    <p:tnLst>
      <p:par>
        <p:cTn id="1294" dur="indefinite" restart="never" nodeType="tmRoot">
          <p:childTnLst>
            <p:seq>
              <p:cTn id="1295" dur="indefinite" nodeType="mainSeq">
                <p:childTnLst>
                  <p:par>
                    <p:cTn id="1296" fill="hold">
                      <p:stCondLst>
                        <p:cond delay="0"/>
                      </p:stCondLst>
                      <p:childTnLst>
                        <p:par>
                          <p:cTn id="1297" fill="hold">
                            <p:stCondLst>
                              <p:cond delay="0"/>
                            </p:stCondLst>
                            <p:childTnLst>
                              <p:par>
                                <p:cTn id="1298" nodeType="afterEffect" fill="hold" presetClass="entr" presetID="24">
                                  <p:stCondLst>
                                    <p:cond delay="0"/>
                                  </p:stCondLst>
                                  <p:childTnLst>
                                    <p:set>
                                      <p:cBhvr>
                                        <p:cTn id="1299" dur="1" fill="hold">
                                          <p:stCondLst>
                                            <p:cond delay="0"/>
                                          </p:stCondLst>
                                        </p:cTn>
                                        <p:tgtEl>
                                          <p:spTgt spid="336"/>
                                        </p:tgtEl>
                                        <p:attrNameLst>
                                          <p:attrName>style.visibility</p:attrName>
                                        </p:attrNameLst>
                                      </p:cBhvr>
                                      <p:to>
                                        <p:strVal val="visible"/>
                                      </p:to>
                                    </p:set>
                                    <p:anim calcmode="discrete" valueType="clr">
                                      <p:cBhvr additive="repl">
                                        <p:cTn id="1300" dur="80"/>
                                        <p:tgtEl>
                                          <p:spTgt spid="336"/>
                                        </p:tgtEl>
                                        <p:attrNameLst>
                                          <p:attrName>style.color</p:attrName>
                                        </p:attrNameLst>
                                      </p:cBhvr>
                                      <p:tavLst>
                                        <p:tav tm="0">
                                          <p:val>
                                            <p:strVal val="rgb(-103,51,51)"/>
                                          </p:val>
                                        </p:tav>
                                        <p:tav tm="50000">
                                          <p:val>
                                            <p:strVal val="rgb(-103,-103,0)"/>
                                          </p:val>
                                        </p:tav>
                                      </p:tavLst>
                                    </p:anim>
                                    <p:anim calcmode="discrete" valueType="clr">
                                      <p:cBhvr additive="repl">
                                        <p:cTn id="1301" dur="80"/>
                                        <p:tgtEl>
                                          <p:spTgt spid="336"/>
                                        </p:tgtEl>
                                        <p:attrNameLst>
                                          <p:attrName>fillcolor</p:attrName>
                                        </p:attrNameLst>
                                      </p:cBhvr>
                                      <p:tavLst>
                                        <p:tav tm="0">
                                          <p:val>
                                            <p:strVal val="rgb(-103,51,51)"/>
                                          </p:val>
                                        </p:tav>
                                        <p:tav tm="50000">
                                          <p:val>
                                            <p:strVal val="rgb(-103,-103,0)"/>
                                          </p:val>
                                        </p:tav>
                                      </p:tavLst>
                                    </p:anim>
                                    <p:set>
                                      <p:cBhvr>
                                        <p:cTn id="1302" dur="80"/>
                                        <p:tgtEl>
                                          <p:spTgt spid="336"/>
                                        </p:tgtEl>
                                        <p:attrNameLst>
                                          <p:attrName>fill.type</p:attrName>
                                        </p:attrNameLst>
                                      </p:cBhvr>
                                      <p:to>
                                        <p:strVal val="solid"/>
                                      </p:to>
                                    </p:set>
                                  </p:childTnLst>
                                </p:cTn>
                              </p:par>
                            </p:childTnLst>
                          </p:cTn>
                        </p:par>
                      </p:childTnLst>
                    </p:cTn>
                  </p:par>
                  <p:par>
                    <p:cTn id="1303" fill="hold">
                      <p:stCondLst>
                        <p:cond delay="indefinite"/>
                      </p:stCondLst>
                      <p:childTnLst>
                        <p:par>
                          <p:cTn id="1304" fill="hold">
                            <p:stCondLst>
                              <p:cond delay="0"/>
                            </p:stCondLst>
                            <p:childTnLst>
                              <p:par>
                                <p:cTn id="1305" nodeType="clickEffect" fill="hold" presetClass="entr" presetID="1">
                                  <p:stCondLst>
                                    <p:cond delay="0"/>
                                  </p:stCondLst>
                                  <p:childTnLst>
                                    <p:set>
                                      <p:cBhvr>
                                        <p:cTn id="1306" dur="1" fill="hold">
                                          <p:stCondLst>
                                            <p:cond delay="0"/>
                                          </p:stCondLst>
                                        </p:cTn>
                                        <p:tgtEl>
                                          <p:spTgt spid="337">
                                            <p:txEl>
                                              <p:pRg st="0" end="0"/>
                                            </p:txEl>
                                          </p:spTgt>
                                        </p:tgtEl>
                                        <p:attrNameLst>
                                          <p:attrName>style.visibility</p:attrName>
                                        </p:attrNameLst>
                                      </p:cBhvr>
                                      <p:to>
                                        <p:strVal val="visible"/>
                                      </p:to>
                                    </p:set>
                                  </p:childTnLst>
                                </p:cTn>
                              </p:par>
                            </p:childTnLst>
                          </p:cTn>
                        </p:par>
                      </p:childTnLst>
                    </p:cTn>
                  </p:par>
                  <p:par>
                    <p:cTn id="1307" fill="hold">
                      <p:stCondLst>
                        <p:cond delay="indefinite"/>
                      </p:stCondLst>
                      <p:childTnLst>
                        <p:par>
                          <p:cTn id="1308" fill="hold">
                            <p:stCondLst>
                              <p:cond delay="0"/>
                            </p:stCondLst>
                            <p:childTnLst>
                              <p:par>
                                <p:cTn id="1309" nodeType="clickEffect" fill="hold" presetClass="entr" presetID="1">
                                  <p:stCondLst>
                                    <p:cond delay="0"/>
                                  </p:stCondLst>
                                  <p:childTnLst>
                                    <p:set>
                                      <p:cBhvr>
                                        <p:cTn id="1310" dur="1" fill="hold">
                                          <p:stCondLst>
                                            <p:cond delay="0"/>
                                          </p:stCondLst>
                                        </p:cTn>
                                        <p:tgtEl>
                                          <p:spTgt spid="337">
                                            <p:txEl>
                                              <p:pRg st="1" end="1"/>
                                            </p:txEl>
                                          </p:spTgt>
                                        </p:tgtEl>
                                        <p:attrNameLst>
                                          <p:attrName>style.visibility</p:attrName>
                                        </p:attrNameLst>
                                      </p:cBhvr>
                                      <p:to>
                                        <p:strVal val="visible"/>
                                      </p:to>
                                    </p:set>
                                  </p:childTnLst>
                                </p:cTn>
                              </p:par>
                            </p:childTnLst>
                          </p:cTn>
                        </p:par>
                      </p:childTnLst>
                    </p:cTn>
                  </p:par>
                  <p:par>
                    <p:cTn id="1311" fill="hold">
                      <p:stCondLst>
                        <p:cond delay="indefinite"/>
                      </p:stCondLst>
                      <p:childTnLst>
                        <p:par>
                          <p:cTn id="1312" fill="hold">
                            <p:stCondLst>
                              <p:cond delay="0"/>
                            </p:stCondLst>
                            <p:childTnLst>
                              <p:par>
                                <p:cTn id="1313" nodeType="clickEffect" fill="hold" presetClass="entr" presetID="1">
                                  <p:stCondLst>
                                    <p:cond delay="0"/>
                                  </p:stCondLst>
                                  <p:childTnLst>
                                    <p:set>
                                      <p:cBhvr>
                                        <p:cTn id="1314" dur="1" fill="hold">
                                          <p:stCondLst>
                                            <p:cond delay="0"/>
                                          </p:stCondLst>
                                        </p:cTn>
                                        <p:tgtEl>
                                          <p:spTgt spid="337">
                                            <p:txEl>
                                              <p:pRg st="2" end="2"/>
                                            </p:txEl>
                                          </p:spTgt>
                                        </p:tgtEl>
                                        <p:attrNameLst>
                                          <p:attrName>style.visibility</p:attrName>
                                        </p:attrNameLst>
                                      </p:cBhvr>
                                      <p:to>
                                        <p:strVal val="visible"/>
                                      </p:to>
                                    </p:set>
                                  </p:childTnLst>
                                </p:cTn>
                              </p:par>
                              <p:par>
                                <p:cTn id="1315" nodeType="withEffect" fill="hold" presetClass="entr" presetID="1">
                                  <p:stCondLst>
                                    <p:cond delay="0"/>
                                  </p:stCondLst>
                                  <p:childTnLst>
                                    <p:set>
                                      <p:cBhvr>
                                        <p:cTn id="1316" dur="1" fill="hold">
                                          <p:stCondLst>
                                            <p:cond delay="0"/>
                                          </p:stCondLst>
                                        </p:cTn>
                                        <p:tgtEl>
                                          <p:spTgt spid="337">
                                            <p:txEl>
                                              <p:pRg st="4" end="4"/>
                                            </p:txEl>
                                          </p:spTgt>
                                        </p:tgtEl>
                                        <p:attrNameLst>
                                          <p:attrName>style.visibility</p:attrName>
                                        </p:attrNameLst>
                                      </p:cBhvr>
                                      <p:to>
                                        <p:strVal val="visible"/>
                                      </p:to>
                                    </p:set>
                                  </p:childTnLst>
                                </p:cTn>
                              </p:par>
                              <p:par>
                                <p:cTn id="1317" nodeType="withEffect" fill="hold" presetClass="entr" presetID="1">
                                  <p:stCondLst>
                                    <p:cond delay="0"/>
                                  </p:stCondLst>
                                  <p:childTnLst>
                                    <p:set>
                                      <p:cBhvr>
                                        <p:cTn id="1318" dur="1" fill="hold">
                                          <p:stCondLst>
                                            <p:cond delay="0"/>
                                          </p:stCondLst>
                                        </p:cTn>
                                        <p:tgtEl>
                                          <p:spTgt spid="337">
                                            <p:txEl>
                                              <p:pRg st="5" end="5"/>
                                            </p:txEl>
                                          </p:spTgt>
                                        </p:tgtEl>
                                        <p:attrNameLst>
                                          <p:attrName>style.visibility</p:attrName>
                                        </p:attrNameLst>
                                      </p:cBhvr>
                                      <p:to>
                                        <p:strVal val="visible"/>
                                      </p:to>
                                    </p:set>
                                  </p:childTnLst>
                                </p:cTn>
                              </p:par>
                              <p:par>
                                <p:cTn id="1319" nodeType="withEffect" fill="hold" presetClass="entr" presetID="1">
                                  <p:stCondLst>
                                    <p:cond delay="0"/>
                                  </p:stCondLst>
                                  <p:childTnLst>
                                    <p:set>
                                      <p:cBhvr>
                                        <p:cTn id="1320" dur="1" fill="hold">
                                          <p:stCondLst>
                                            <p:cond delay="0"/>
                                          </p:stCondLst>
                                        </p:cTn>
                                        <p:tgtEl>
                                          <p:spTgt spid="337">
                                            <p:txEl>
                                              <p:pRg st="6" end="6"/>
                                            </p:txEl>
                                          </p:spTgt>
                                        </p:tgtEl>
                                        <p:attrNameLst>
                                          <p:attrName>style.visibility</p:attrName>
                                        </p:attrNameLst>
                                      </p:cBhvr>
                                      <p:to>
                                        <p:strVal val="visible"/>
                                      </p:to>
                                    </p:set>
                                  </p:childTnLst>
                                </p:cTn>
                              </p:par>
                            </p:childTnLst>
                          </p:cTn>
                        </p:par>
                      </p:childTnLst>
                    </p:cTn>
                  </p:par>
                  <p:par>
                    <p:cTn id="1321" fill="hold">
                      <p:stCondLst>
                        <p:cond delay="indefinite"/>
                      </p:stCondLst>
                      <p:childTnLst>
                        <p:par>
                          <p:cTn id="1322" fill="hold">
                            <p:stCondLst>
                              <p:cond delay="0"/>
                            </p:stCondLst>
                            <p:childTnLst>
                              <p:par>
                                <p:cTn id="1323" nodeType="clickEffect" fill="hold" presetClass="entr" presetID="1">
                                  <p:stCondLst>
                                    <p:cond delay="0"/>
                                  </p:stCondLst>
                                  <p:childTnLst>
                                    <p:set>
                                      <p:cBhvr>
                                        <p:cTn id="1324" dur="1" fill="hold">
                                          <p:stCondLst>
                                            <p:cond delay="0"/>
                                          </p:stCondLst>
                                        </p:cTn>
                                        <p:tgtEl>
                                          <p:spTgt spid="337">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8" name="TextShape 1"/>
          <p:cNvSpPr txBox="1"/>
          <p:nvPr/>
        </p:nvSpPr>
        <p:spPr>
          <a:xfrm>
            <a:off x="456840" y="122040"/>
            <a:ext cx="7543800" cy="11458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Scopo della linguistica statistica</a:t>
            </a:r>
            <a:endParaRPr b="1" lang="it-IT" sz="3500" spc="-1" strike="noStrike">
              <a:solidFill>
                <a:srgbClr val="330066"/>
              </a:solidFill>
              <a:latin typeface="Arial"/>
            </a:endParaRPr>
          </a:p>
        </p:txBody>
      </p:sp>
      <p:sp>
        <p:nvSpPr>
          <p:cNvPr id="339" name="TextShape 2"/>
          <p:cNvSpPr txBox="1"/>
          <p:nvPr/>
        </p:nvSpPr>
        <p:spPr>
          <a:xfrm>
            <a:off x="457200" y="1628640"/>
            <a:ext cx="8229600" cy="4824720"/>
          </a:xfrm>
          <a:prstGeom prst="rect">
            <a:avLst/>
          </a:prstGeom>
          <a:noFill/>
          <a:ln w="0">
            <a:noFill/>
          </a:ln>
        </p:spPr>
        <p:txBody>
          <a:bodyPr lIns="90000" rIns="90000" tIns="46800" bIns="46800">
            <a:normAutofit/>
          </a:bodyPr>
          <a:p>
            <a:pPr marL="342720" indent="-342720">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L’analisi statistica finalizzata a studiare i tratti caratteristici dello stile di  un autore:</a:t>
            </a:r>
            <a:endParaRPr b="0" lang="it-IT" sz="25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Individuazione delle </a:t>
            </a:r>
            <a:r>
              <a:rPr b="0" lang="it-IT" sz="2000" spc="-1" strike="noStrike" u="sng">
                <a:solidFill>
                  <a:srgbClr val="ff6600"/>
                </a:solidFill>
                <a:uFillTx/>
                <a:latin typeface="Arial"/>
              </a:rPr>
              <a:t>parole-temi</a:t>
            </a:r>
            <a:r>
              <a:rPr b="0" lang="it-IT" sz="2000" spc="-1" strike="noStrike">
                <a:solidFill>
                  <a:srgbClr val="ff6600"/>
                </a:solidFill>
                <a:latin typeface="Arial"/>
              </a:rPr>
              <a:t> = parole a maggior frequenza nei testi considerati</a:t>
            </a:r>
            <a:endParaRPr b="0" lang="it-IT" sz="2000" spc="-1" strike="noStrike">
              <a:solidFill>
                <a:srgbClr val="ff660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Individuazione, successiva, di </a:t>
            </a:r>
            <a:r>
              <a:rPr b="0" lang="it-IT" sz="2000" spc="-1" strike="noStrike" u="sng">
                <a:solidFill>
                  <a:srgbClr val="ff6600"/>
                </a:solidFill>
                <a:uFillTx/>
                <a:latin typeface="Arial"/>
              </a:rPr>
              <a:t>parole-chiave,</a:t>
            </a:r>
            <a:r>
              <a:rPr b="0" lang="it-IT" sz="2000" spc="-1" strike="noStrike">
                <a:solidFill>
                  <a:srgbClr val="ff6600"/>
                </a:solidFill>
                <a:latin typeface="Arial"/>
              </a:rPr>
              <a:t> parole che, rispetto agli standard di frequenza nei normali contesti d’uso, presentano un certo scarto e quindi risultino di particolare rilevanza nell’autore considerato </a:t>
            </a:r>
            <a:endParaRPr b="0" lang="it-IT" sz="2000" spc="-1" strike="noStrike">
              <a:solidFill>
                <a:srgbClr val="ff660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Di fatto, però, la frequenza </a:t>
            </a:r>
            <a:r>
              <a:rPr b="0" lang="it-IT" sz="2000" spc="-1" strike="noStrike" u="sng">
                <a:solidFill>
                  <a:srgbClr val="ff6600"/>
                </a:solidFill>
                <a:uFillTx/>
                <a:latin typeface="Arial"/>
              </a:rPr>
              <a:t>effettiva</a:t>
            </a:r>
            <a:r>
              <a:rPr b="0" lang="it-IT" sz="2000" spc="-1" strike="noStrike">
                <a:solidFill>
                  <a:srgbClr val="ff6600"/>
                </a:solidFill>
                <a:latin typeface="Arial"/>
              </a:rPr>
              <a:t> è </a:t>
            </a:r>
            <a:r>
              <a:rPr b="0" lang="it-IT" sz="2100" spc="-1" strike="noStrike">
                <a:solidFill>
                  <a:srgbClr val="ff6600"/>
                </a:solidFill>
                <a:latin typeface="Arial"/>
              </a:rPr>
              <a:t>maggiore</a:t>
            </a:r>
            <a:r>
              <a:rPr b="0" lang="it-IT" sz="2000" spc="-1" strike="noStrike">
                <a:solidFill>
                  <a:srgbClr val="ff6600"/>
                </a:solidFill>
                <a:latin typeface="Arial"/>
              </a:rPr>
              <a:t> rispetto alla frequenza </a:t>
            </a:r>
            <a:r>
              <a:rPr b="0" lang="it-IT" sz="2000" spc="-1" strike="noStrike" u="sng">
                <a:solidFill>
                  <a:srgbClr val="ff6600"/>
                </a:solidFill>
                <a:uFillTx/>
                <a:latin typeface="Arial"/>
              </a:rPr>
              <a:t>teorica</a:t>
            </a:r>
            <a:endParaRPr b="0" lang="it-IT" sz="2000" spc="-1" strike="noStrike">
              <a:solidFill>
                <a:srgbClr val="ff6600"/>
              </a:solidFill>
              <a:latin typeface="Arial"/>
            </a:endParaRPr>
          </a:p>
          <a:p>
            <a:pPr lvl="2" marL="987120" indent="-293400">
              <a:spcBef>
                <a:spcPts val="448"/>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ff6600"/>
                </a:solidFill>
                <a:latin typeface="Arial"/>
              </a:rPr>
              <a:t>Uno dei primi esempi in Italia è L. Rosiello, </a:t>
            </a:r>
            <a:r>
              <a:rPr b="0" i="1" lang="it-IT" sz="1800" spc="-1" strike="noStrike">
                <a:solidFill>
                  <a:srgbClr val="ff6600"/>
                </a:solidFill>
                <a:latin typeface="Arial"/>
              </a:rPr>
              <a:t>Struttura, uso e funzioni della lingua</a:t>
            </a:r>
            <a:r>
              <a:rPr b="0" lang="it-IT" sz="1800" spc="-1" strike="noStrike">
                <a:solidFill>
                  <a:srgbClr val="ff6600"/>
                </a:solidFill>
                <a:latin typeface="Arial"/>
              </a:rPr>
              <a:t>, Firenze, 1965 (sul lessico della poesia montaliana)</a:t>
            </a:r>
            <a:endParaRPr b="0" lang="it-IT" sz="1800" spc="-1" strike="noStrike">
              <a:solidFill>
                <a:srgbClr val="ff6600"/>
              </a:solidFill>
              <a:latin typeface="Arial"/>
            </a:endParaRPr>
          </a:p>
          <a:p>
            <a:pPr lvl="2" marL="987120" indent="-293400">
              <a:spcBef>
                <a:spcPts val="448"/>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ff6600"/>
                </a:solidFill>
                <a:latin typeface="Arial"/>
              </a:rPr>
              <a:t>Per i classici si può vedere, in parte, F. Citti, </a:t>
            </a:r>
            <a:r>
              <a:rPr b="0" i="1" lang="it-IT" sz="1900" spc="-1" strike="noStrike">
                <a:solidFill>
                  <a:srgbClr val="ff6600"/>
                </a:solidFill>
                <a:latin typeface="Arial"/>
              </a:rPr>
              <a:t>Studi oraziani. Tematica e intertestualità</a:t>
            </a:r>
            <a:r>
              <a:rPr b="0" lang="it-IT" sz="1800" spc="-1" strike="noStrike">
                <a:solidFill>
                  <a:srgbClr val="ff6600"/>
                </a:solidFill>
                <a:latin typeface="Arial"/>
              </a:rPr>
              <a:t>, Patron, 2000.</a:t>
            </a:r>
            <a:endParaRPr b="0" lang="it-IT" sz="1800" spc="-1" strike="noStrike">
              <a:solidFill>
                <a:srgbClr val="ff6600"/>
              </a:solidFill>
              <a:latin typeface="Arial"/>
            </a:endParaRPr>
          </a:p>
        </p:txBody>
      </p:sp>
    </p:spTree>
  </p:cSld>
  <p:transition>
    <p:wedge/>
  </p:transition>
  <p:timing>
    <p:tnLst>
      <p:par>
        <p:cTn id="1325" dur="indefinite" restart="never" nodeType="tmRoot">
          <p:childTnLst>
            <p:seq>
              <p:cTn id="1326" dur="indefinite" nodeType="mainSeq">
                <p:childTnLst>
                  <p:par>
                    <p:cTn id="1327" fill="hold">
                      <p:stCondLst>
                        <p:cond delay="0"/>
                      </p:stCondLst>
                      <p:childTnLst>
                        <p:par>
                          <p:cTn id="1328" fill="hold">
                            <p:stCondLst>
                              <p:cond delay="0"/>
                            </p:stCondLst>
                            <p:childTnLst>
                              <p:par>
                                <p:cTn id="1329" nodeType="afterEffect" fill="hold" presetClass="entr" presetID="24">
                                  <p:stCondLst>
                                    <p:cond delay="0"/>
                                  </p:stCondLst>
                                  <p:childTnLst>
                                    <p:set>
                                      <p:cBhvr>
                                        <p:cTn id="1330" dur="1" fill="hold">
                                          <p:stCondLst>
                                            <p:cond delay="0"/>
                                          </p:stCondLst>
                                        </p:cTn>
                                        <p:tgtEl>
                                          <p:spTgt spid="338"/>
                                        </p:tgtEl>
                                        <p:attrNameLst>
                                          <p:attrName>style.visibility</p:attrName>
                                        </p:attrNameLst>
                                      </p:cBhvr>
                                      <p:to>
                                        <p:strVal val="visible"/>
                                      </p:to>
                                    </p:set>
                                    <p:set>
                                      <p:cBhvr>
                                        <p:cTn id="1331" dur="455" fill="hold">
                                          <p:stCondLst>
                                            <p:cond delay="0"/>
                                          </p:stCondLst>
                                        </p:cTn>
                                        <p:tgtEl>
                                          <p:spTgt spid="338"/>
                                        </p:tgtEl>
                                        <p:attrNameLst>
                                          <p:attrName>r</p:attrName>
                                        </p:attrNameLst>
                                      </p:cBhvr>
                                      <p:to>
                                        <p:strVal val="-45"/>
                                      </p:to>
                                    </p:set>
                                    <p:anim calcmode="lin" valueType="num">
                                      <p:cBhvr additive="repl">
                                        <p:cTn id="1332" dur="455" fill="hold">
                                          <p:stCondLst>
                                            <p:cond delay="455"/>
                                          </p:stCondLst>
                                        </p:cTn>
                                        <p:tgtEl>
                                          <p:spTgt spid="338"/>
                                        </p:tgtEl>
                                        <p:attrNameLst>
                                          <p:attrName>r</p:attrName>
                                        </p:attrNameLst>
                                      </p:cBhvr>
                                      <p:tavLst>
                                        <p:tav tm="0">
                                          <p:val>
                                            <p:strVal val="-45"/>
                                          </p:val>
                                        </p:tav>
                                        <p:tav tm="69900">
                                          <p:val>
                                            <p:strVal val="45"/>
                                          </p:val>
                                        </p:tav>
                                        <p:tav tm="100000">
                                          <p:val>
                                            <p:strVal val="0"/>
                                          </p:val>
                                        </p:tav>
                                      </p:tavLst>
                                    </p:anim>
                                    <p:anim calcmode="lin" valueType="num">
                                      <p:cBhvr additive="repl">
                                        <p:cTn id="1333" dur="455" fill="hold">
                                          <p:stCondLst>
                                            <p:cond delay="0"/>
                                          </p:stCondLst>
                                        </p:cTn>
                                        <p:tgtEl>
                                          <p:spTgt spid="338"/>
                                        </p:tgtEl>
                                        <p:attrNameLst>
                                          <p:attrName>ppt_y</p:attrName>
                                        </p:attrNameLst>
                                      </p:cBhvr>
                                      <p:tavLst>
                                        <p:tav tm="0">
                                          <p:val>
                                            <p:strVal val="#ppt_y-1"/>
                                          </p:val>
                                        </p:tav>
                                        <p:tav tm="100000">
                                          <p:val>
                                            <p:strVal val="#ppt_y-(0.354*#ppt_w-0.172*#ppt_h)"/>
                                          </p:val>
                                        </p:tav>
                                      </p:tavLst>
                                    </p:anim>
                                    <p:anim calcmode="lin" valueType="num">
                                      <p:cBhvr additive="repl">
                                        <p:cTn id="1334" dur="156" autoRev="1" fill="hold">
                                          <p:stCondLst>
                                            <p:cond delay="455"/>
                                          </p:stCondLst>
                                        </p:cTn>
                                        <p:tgtEl>
                                          <p:spTgt spid="338"/>
                                        </p:tgtEl>
                                        <p:attrNameLst>
                                          <p:attrName>ppt_y</p:attrName>
                                        </p:attrNameLst>
                                      </p:cBhvr>
                                      <p:tavLst>
                                        <p:tav tm="0">
                                          <p:val>
                                            <p:strVal val="#ppt_y-(0.354*#ppt_w-0.172*#ppt_h)"/>
                                          </p:val>
                                        </p:tav>
                                        <p:tav tm="100000">
                                          <p:val>
                                            <p:strVal val="#ppt_y-(0.354*#ppt_w-0.172*#ppt_h)-#ppt_h/2"/>
                                          </p:val>
                                        </p:tav>
                                      </p:tavLst>
                                    </p:anim>
                                    <p:anim calcmode="lin" valueType="num">
                                      <p:cBhvr additive="repl">
                                        <p:cTn id="1335" dur="136" fill="hold">
                                          <p:stCondLst>
                                            <p:cond delay="864"/>
                                          </p:stCondLst>
                                        </p:cTn>
                                        <p:tgtEl>
                                          <p:spTgt spid="338"/>
                                        </p:tgtEl>
                                        <p:attrNameLst>
                                          <p:attrName>ppt_y</p:attrName>
                                        </p:attrNameLst>
                                      </p:cBhvr>
                                      <p:tavLst>
                                        <p:tav tm="0">
                                          <p:val>
                                            <p:strVal val="#ppt_y-(0.354*#ppt_w-0.172*#ppt_h)"/>
                                          </p:val>
                                        </p:tav>
                                        <p:tav tm="100000">
                                          <p:val>
                                            <p:strVal val="#ppt_y"/>
                                          </p:val>
                                        </p:tav>
                                      </p:tavLst>
                                    </p:anim>
                                  </p:childTnLst>
                                </p:cTn>
                              </p:par>
                            </p:childTnLst>
                          </p:cTn>
                        </p:par>
                      </p:childTnLst>
                    </p:cTn>
                  </p:par>
                  <p:par>
                    <p:cTn id="1336" fill="hold">
                      <p:stCondLst>
                        <p:cond delay="indefinite"/>
                      </p:stCondLst>
                      <p:childTnLst>
                        <p:par>
                          <p:cTn id="1337" fill="hold">
                            <p:stCondLst>
                              <p:cond delay="0"/>
                            </p:stCondLst>
                            <p:childTnLst>
                              <p:par>
                                <p:cTn id="1338" nodeType="clickEffect" fill="hold" presetClass="entr" presetID="1">
                                  <p:stCondLst>
                                    <p:cond delay="0"/>
                                  </p:stCondLst>
                                  <p:childTnLst>
                                    <p:set>
                                      <p:cBhvr>
                                        <p:cTn id="1339"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1340" fill="hold">
                      <p:stCondLst>
                        <p:cond delay="indefinite"/>
                      </p:stCondLst>
                      <p:childTnLst>
                        <p:par>
                          <p:cTn id="1341" fill="hold">
                            <p:stCondLst>
                              <p:cond delay="0"/>
                            </p:stCondLst>
                            <p:childTnLst>
                              <p:par>
                                <p:cTn id="1342" nodeType="clickEffect" fill="hold" presetClass="entr" presetID="1">
                                  <p:stCondLst>
                                    <p:cond delay="0"/>
                                  </p:stCondLst>
                                  <p:childTnLst>
                                    <p:set>
                                      <p:cBhvr>
                                        <p:cTn id="1343" dur="1" fill="hold">
                                          <p:stCondLst>
                                            <p:cond delay="0"/>
                                          </p:stCondLst>
                                        </p:cTn>
                                        <p:tgtEl>
                                          <p:spTgt spid="339">
                                            <p:txEl>
                                              <p:pRg st="1" end="1"/>
                                            </p:txEl>
                                          </p:spTgt>
                                        </p:tgtEl>
                                        <p:attrNameLst>
                                          <p:attrName>style.visibility</p:attrName>
                                        </p:attrNameLst>
                                      </p:cBhvr>
                                      <p:to>
                                        <p:strVal val="visible"/>
                                      </p:to>
                                    </p:set>
                                  </p:childTnLst>
                                </p:cTn>
                              </p:par>
                              <p:par>
                                <p:cTn id="1344" nodeType="withEffect" fill="hold" presetClass="entr" presetID="1">
                                  <p:stCondLst>
                                    <p:cond delay="0"/>
                                  </p:stCondLst>
                                  <p:childTnLst>
                                    <p:set>
                                      <p:cBhvr>
                                        <p:cTn id="1345" dur="1" fill="hold">
                                          <p:stCondLst>
                                            <p:cond delay="0"/>
                                          </p:stCondLst>
                                        </p:cTn>
                                        <p:tgtEl>
                                          <p:spTgt spid="339">
                                            <p:txEl>
                                              <p:pRg st="2" end="2"/>
                                            </p:txEl>
                                          </p:spTgt>
                                        </p:tgtEl>
                                        <p:attrNameLst>
                                          <p:attrName>style.visibility</p:attrName>
                                        </p:attrNameLst>
                                      </p:cBhvr>
                                      <p:to>
                                        <p:strVal val="visible"/>
                                      </p:to>
                                    </p:set>
                                  </p:childTnLst>
                                </p:cTn>
                              </p:par>
                              <p:par>
                                <p:cTn id="1346" nodeType="withEffect" fill="hold" presetClass="entr" presetID="1">
                                  <p:stCondLst>
                                    <p:cond delay="0"/>
                                  </p:stCondLst>
                                  <p:childTnLst>
                                    <p:set>
                                      <p:cBhvr>
                                        <p:cTn id="1347" dur="1" fill="hold">
                                          <p:stCondLst>
                                            <p:cond delay="0"/>
                                          </p:stCondLst>
                                        </p:cTn>
                                        <p:tgtEl>
                                          <p:spTgt spid="339">
                                            <p:txEl>
                                              <p:pRg st="3" end="3"/>
                                            </p:txEl>
                                          </p:spTgt>
                                        </p:tgtEl>
                                        <p:attrNameLst>
                                          <p:attrName>style.visibility</p:attrName>
                                        </p:attrNameLst>
                                      </p:cBhvr>
                                      <p:to>
                                        <p:strVal val="visible"/>
                                      </p:to>
                                    </p:set>
                                  </p:childTnLst>
                                </p:cTn>
                              </p:par>
                              <p:par>
                                <p:cTn id="1348" nodeType="withEffect" fill="hold" presetClass="entr" presetID="1">
                                  <p:stCondLst>
                                    <p:cond delay="0"/>
                                  </p:stCondLst>
                                  <p:childTnLst>
                                    <p:set>
                                      <p:cBhvr>
                                        <p:cTn id="1349" dur="1" fill="hold">
                                          <p:stCondLst>
                                            <p:cond delay="0"/>
                                          </p:stCondLst>
                                        </p:cTn>
                                        <p:tgtEl>
                                          <p:spTgt spid="339">
                                            <p:txEl>
                                              <p:pRg st="4" end="4"/>
                                            </p:txEl>
                                          </p:spTgt>
                                        </p:tgtEl>
                                        <p:attrNameLst>
                                          <p:attrName>style.visibility</p:attrName>
                                        </p:attrNameLst>
                                      </p:cBhvr>
                                      <p:to>
                                        <p:strVal val="visible"/>
                                      </p:to>
                                    </p:set>
                                  </p:childTnLst>
                                </p:cTn>
                              </p:par>
                              <p:par>
                                <p:cTn id="1350" nodeType="withEffect" fill="hold" presetClass="entr" presetID="1">
                                  <p:stCondLst>
                                    <p:cond delay="0"/>
                                  </p:stCondLst>
                                  <p:childTnLst>
                                    <p:set>
                                      <p:cBhvr>
                                        <p:cTn id="1351" dur="1" fill="hold">
                                          <p:stCondLst>
                                            <p:cond delay="0"/>
                                          </p:stCondLst>
                                        </p:cTn>
                                        <p:tgtEl>
                                          <p:spTgt spid="33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0"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Lo scarto, la deviazione</a:t>
            </a:r>
            <a:endParaRPr b="1" lang="it-IT" sz="3900" spc="-1" strike="noStrike">
              <a:solidFill>
                <a:srgbClr val="330066"/>
              </a:solidFill>
              <a:latin typeface="Arial"/>
            </a:endParaRPr>
          </a:p>
        </p:txBody>
      </p:sp>
      <p:sp>
        <p:nvSpPr>
          <p:cNvPr id="341" name="TextShape 2"/>
          <p:cNvSpPr txBox="1"/>
          <p:nvPr/>
        </p:nvSpPr>
        <p:spPr>
          <a:xfrm>
            <a:off x="457200" y="1719360"/>
            <a:ext cx="8229600" cy="4411440"/>
          </a:xfrm>
          <a:prstGeom prst="rect">
            <a:avLst/>
          </a:prstGeom>
          <a:noFill/>
          <a:ln w="0">
            <a:noFill/>
          </a:ln>
        </p:spPr>
        <p:txBody>
          <a:bodyPr lIns="90000" rIns="90000" tIns="46800" bIns="46800">
            <a:normAutofit fontScale="97000"/>
          </a:bodyPr>
          <a:p>
            <a:pPr lvl="1" marL="691920" indent="-347760">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rPr>
              <a:t>Il presupposto: lo stile di un autore si caratterizza proprio per la deviazione rispetto allo standard linguistico.</a:t>
            </a:r>
            <a:endParaRPr b="0" lang="it-IT" sz="2400" spc="-1" strike="noStrike">
              <a:solidFill>
                <a:srgbClr val="ff6600"/>
              </a:solidFill>
              <a:latin typeface="Arial"/>
            </a:endParaRPr>
          </a:p>
          <a:p>
            <a:pPr lvl="1" marL="691920" indent="-347760">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rPr>
              <a:t>Il limite: lo scarto non è sempre l’elemento distintivo di maggior rilievo</a:t>
            </a:r>
            <a:endParaRPr b="0" lang="it-IT" sz="2400" spc="-1" strike="noStrike">
              <a:solidFill>
                <a:srgbClr val="ff6600"/>
              </a:solidFill>
              <a:latin typeface="Arial"/>
            </a:endParaRPr>
          </a:p>
          <a:p>
            <a:pPr lvl="1" marL="691920" indent="-347760">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400" spc="-1" strike="noStrike">
              <a:solidFill>
                <a:srgbClr val="ff6600"/>
              </a:solidFill>
              <a:latin typeface="Arial"/>
            </a:endParaRPr>
          </a:p>
          <a:p>
            <a:pPr lvl="1" marL="691920" indent="-347760">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400" spc="-1" strike="noStrike">
                <a:solidFill>
                  <a:srgbClr val="ff6600"/>
                </a:solidFill>
                <a:latin typeface="Arial"/>
              </a:rPr>
              <a:t>Esempio</a:t>
            </a:r>
            <a:r>
              <a:rPr b="0" lang="it-IT" sz="2400" spc="-1" strike="noStrike">
                <a:solidFill>
                  <a:srgbClr val="ff6600"/>
                </a:solidFill>
                <a:latin typeface="Arial"/>
              </a:rPr>
              <a:t>: in Orazio, per principio di poetica, l’effetto è ricercato tramite l’uso di un </a:t>
            </a:r>
            <a:r>
              <a:rPr b="0" i="1" lang="it-IT" sz="2400" spc="-1" strike="noStrike">
                <a:solidFill>
                  <a:srgbClr val="ff6600"/>
                </a:solidFill>
                <a:latin typeface="Arial"/>
              </a:rPr>
              <a:t>notum verbum</a:t>
            </a:r>
            <a:r>
              <a:rPr b="0" lang="it-IT" sz="2400" spc="-1" strike="noStrike">
                <a:solidFill>
                  <a:srgbClr val="ff6600"/>
                </a:solidFill>
                <a:latin typeface="Arial"/>
              </a:rPr>
              <a:t>, che assume risalto e forma per la celebre </a:t>
            </a:r>
            <a:r>
              <a:rPr b="0" i="1" lang="it-IT" sz="2400" spc="-1" strike="noStrike">
                <a:solidFill>
                  <a:srgbClr val="ff6600"/>
                </a:solidFill>
                <a:latin typeface="Arial"/>
              </a:rPr>
              <a:t>callida iunctura</a:t>
            </a:r>
            <a:r>
              <a:rPr b="0" lang="it-IT" sz="2400" spc="-1" strike="noStrike">
                <a:solidFill>
                  <a:srgbClr val="ff6600"/>
                </a:solidFill>
                <a:latin typeface="Arial"/>
              </a:rPr>
              <a:t>.</a:t>
            </a:r>
            <a:endParaRPr b="0" lang="it-IT" sz="2400" spc="-1" strike="noStrike">
              <a:solidFill>
                <a:srgbClr val="ff6600"/>
              </a:solidFill>
              <a:latin typeface="Arial"/>
            </a:endParaRPr>
          </a:p>
          <a:p>
            <a:pPr lvl="1" marL="691920" indent="-347760">
              <a:spcBef>
                <a:spcPts val="598"/>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rPr>
              <a:t>Principio statistico come “conferma”, non come “principio metodico” assoluto (</a:t>
            </a:r>
            <a:r>
              <a:rPr b="0" lang="it-IT" sz="2400" spc="-1" strike="noStrike">
                <a:solidFill>
                  <a:srgbClr val="ff6600"/>
                </a:solidFill>
                <a:latin typeface="Arial"/>
              </a:rPr>
              <a:t>vedi appunti</a:t>
            </a:r>
            <a:r>
              <a:rPr b="0" lang="it-IT" sz="2400" spc="-1" strike="noStrike">
                <a:solidFill>
                  <a:srgbClr val="ff6600"/>
                </a:solidFill>
                <a:latin typeface="Arial"/>
              </a:rPr>
              <a:t>)</a:t>
            </a:r>
            <a:endParaRPr b="0" lang="it-IT" sz="2400" spc="-1" strike="noStrike">
              <a:solidFill>
                <a:srgbClr val="ff6600"/>
              </a:solidFill>
              <a:latin typeface="Arial"/>
            </a:endParaRPr>
          </a:p>
        </p:txBody>
      </p:sp>
    </p:spTree>
  </p:cSld>
  <p:transition>
    <p:wedge/>
  </p:transition>
  <p:timing>
    <p:tnLst>
      <p:par>
        <p:cTn id="1352" dur="indefinite" restart="never" nodeType="tmRoot">
          <p:childTnLst>
            <p:seq>
              <p:cTn id="1353" dur="indefinite" nodeType="mainSeq">
                <p:childTnLst>
                  <p:par>
                    <p:cTn id="1354" fill="hold">
                      <p:stCondLst>
                        <p:cond delay="0"/>
                      </p:stCondLst>
                      <p:childTnLst>
                        <p:par>
                          <p:cTn id="1355" fill="hold">
                            <p:stCondLst>
                              <p:cond delay="0"/>
                            </p:stCondLst>
                            <p:childTnLst>
                              <p:par>
                                <p:cTn id="1356" nodeType="afterEffect" fill="hold" presetClass="entr" presetID="24">
                                  <p:stCondLst>
                                    <p:cond delay="0"/>
                                  </p:stCondLst>
                                  <p:childTnLst>
                                    <p:set>
                                      <p:cBhvr>
                                        <p:cTn id="1357" dur="1" fill="hold">
                                          <p:stCondLst>
                                            <p:cond delay="0"/>
                                          </p:stCondLst>
                                        </p:cTn>
                                        <p:tgtEl>
                                          <p:spTgt spid="340"/>
                                        </p:tgtEl>
                                        <p:attrNameLst>
                                          <p:attrName>style.visibility</p:attrName>
                                        </p:attrNameLst>
                                      </p:cBhvr>
                                      <p:to>
                                        <p:strVal val="visible"/>
                                      </p:to>
                                    </p:set>
                                  </p:childTnLst>
                                </p:cTn>
                              </p:par>
                            </p:childTnLst>
                          </p:cTn>
                        </p:par>
                      </p:childTnLst>
                    </p:cTn>
                  </p:par>
                  <p:par>
                    <p:cTn id="1358" fill="hold">
                      <p:stCondLst>
                        <p:cond delay="indefinite"/>
                      </p:stCondLst>
                      <p:childTnLst>
                        <p:par>
                          <p:cTn id="1359" fill="hold">
                            <p:stCondLst>
                              <p:cond delay="0"/>
                            </p:stCondLst>
                            <p:childTnLst>
                              <p:par>
                                <p:cTn id="1360" nodeType="clickEffect" fill="hold" presetClass="entr" presetID="1">
                                  <p:stCondLst>
                                    <p:cond delay="0"/>
                                  </p:stCondLst>
                                  <p:childTnLst>
                                    <p:set>
                                      <p:cBhvr>
                                        <p:cTn id="1361" dur="1" fill="hold">
                                          <p:stCondLst>
                                            <p:cond delay="0"/>
                                          </p:stCondLst>
                                        </p:cTn>
                                        <p:tgtEl>
                                          <p:spTgt spid="341">
                                            <p:txEl>
                                              <p:pRg st="0" end="0"/>
                                            </p:txEl>
                                          </p:spTgt>
                                        </p:tgtEl>
                                        <p:attrNameLst>
                                          <p:attrName>style.visibility</p:attrName>
                                        </p:attrNameLst>
                                      </p:cBhvr>
                                      <p:to>
                                        <p:strVal val="visible"/>
                                      </p:to>
                                    </p:set>
                                  </p:childTnLst>
                                </p:cTn>
                              </p:par>
                            </p:childTnLst>
                          </p:cTn>
                        </p:par>
                      </p:childTnLst>
                    </p:cTn>
                  </p:par>
                  <p:par>
                    <p:cTn id="1362" fill="hold">
                      <p:stCondLst>
                        <p:cond delay="indefinite"/>
                      </p:stCondLst>
                      <p:childTnLst>
                        <p:par>
                          <p:cTn id="1363" fill="hold">
                            <p:stCondLst>
                              <p:cond delay="0"/>
                            </p:stCondLst>
                            <p:childTnLst>
                              <p:par>
                                <p:cTn id="1364" nodeType="clickEffect" fill="hold" presetClass="entr" presetID="1">
                                  <p:stCondLst>
                                    <p:cond delay="0"/>
                                  </p:stCondLst>
                                  <p:childTnLst>
                                    <p:set>
                                      <p:cBhvr>
                                        <p:cTn id="1365" dur="1" fill="hold">
                                          <p:stCondLst>
                                            <p:cond delay="0"/>
                                          </p:stCondLst>
                                        </p:cTn>
                                        <p:tgtEl>
                                          <p:spTgt spid="341">
                                            <p:txEl>
                                              <p:pRg st="1" end="1"/>
                                            </p:txEl>
                                          </p:spTgt>
                                        </p:tgtEl>
                                        <p:attrNameLst>
                                          <p:attrName>style.visibility</p:attrName>
                                        </p:attrNameLst>
                                      </p:cBhvr>
                                      <p:to>
                                        <p:strVal val="visible"/>
                                      </p:to>
                                    </p:set>
                                  </p:childTnLst>
                                </p:cTn>
                              </p:par>
                              <p:par>
                                <p:cTn id="1366" nodeType="withEffect" fill="hold" presetClass="entr" presetID="1">
                                  <p:stCondLst>
                                    <p:cond delay="0"/>
                                  </p:stCondLst>
                                  <p:childTnLst>
                                    <p:set>
                                      <p:cBhvr>
                                        <p:cTn id="1367" dur="1" fill="hold">
                                          <p:stCondLst>
                                            <p:cond delay="0"/>
                                          </p:stCondLst>
                                        </p:cTn>
                                        <p:tgtEl>
                                          <p:spTgt spid="341">
                                            <p:txEl>
                                              <p:pRg st="3" end="3"/>
                                            </p:txEl>
                                          </p:spTgt>
                                        </p:tgtEl>
                                        <p:attrNameLst>
                                          <p:attrName>style.visibility</p:attrName>
                                        </p:attrNameLst>
                                      </p:cBhvr>
                                      <p:to>
                                        <p:strVal val="visible"/>
                                      </p:to>
                                    </p:set>
                                  </p:childTnLst>
                                </p:cTn>
                              </p:par>
                              <p:par>
                                <p:cTn id="1368" nodeType="withEffect" fill="hold" presetClass="entr" presetID="1">
                                  <p:stCondLst>
                                    <p:cond delay="0"/>
                                  </p:stCondLst>
                                  <p:childTnLst>
                                    <p:set>
                                      <p:cBhvr>
                                        <p:cTn id="1369" dur="1" fill="hold">
                                          <p:stCondLst>
                                            <p:cond delay="0"/>
                                          </p:stCondLst>
                                        </p:cTn>
                                        <p:tgtEl>
                                          <p:spTgt spid="34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2"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Strumenti utili a scuola</a:t>
            </a:r>
            <a:endParaRPr b="1" lang="it-IT" sz="3900" spc="-1" strike="noStrike">
              <a:solidFill>
                <a:srgbClr val="330066"/>
              </a:solidFill>
              <a:latin typeface="Arial"/>
            </a:endParaRPr>
          </a:p>
        </p:txBody>
      </p:sp>
      <p:sp>
        <p:nvSpPr>
          <p:cNvPr id="343"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G. Cauqueil – J.Y. Guillaumin, </a:t>
            </a:r>
            <a:endParaRPr b="0" lang="it-IT" sz="2600" spc="-1" strike="noStrike">
              <a:solidFill>
                <a:srgbClr val="008080"/>
              </a:solidFill>
              <a:latin typeface="Arial"/>
            </a:endParaRPr>
          </a:p>
          <a:p>
            <a:pPr lvl="1" marL="691920" indent="-347760">
              <a:lnSpc>
                <a:spcPct val="90000"/>
              </a:lnSpc>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Vocabulaire essentiel du latin (ARELAB Association de Besancon – LASLA di Liegi, 1984)</a:t>
            </a:r>
            <a:endParaRPr b="0" lang="it-IT" sz="2200" spc="-1" strike="noStrike">
              <a:solidFill>
                <a:srgbClr val="ff6600"/>
              </a:solidFill>
              <a:latin typeface="Arial"/>
            </a:endParaRPr>
          </a:p>
          <a:p>
            <a:pPr lvl="1" marL="691920" indent="-347760">
              <a:lnSpc>
                <a:spcPct val="90000"/>
              </a:lnSpc>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Vocabulaire de base du Grec (ARELAB Association de Besancon – LASLA di Liegi, 1985)</a:t>
            </a:r>
            <a:endParaRPr b="0" lang="it-IT" sz="2200" spc="-1" strike="noStrike">
              <a:solidFill>
                <a:srgbClr val="ff660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E.Riganti, Lessico latino fondamentale (Patron, 1989) </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Lessico essenziale di latino (a cura di F. Piazzi, Cappelli, 1998) </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Lessico essenziale di Greco a cura di F. Piazzi, Cappelli (2000)</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spTree>
  </p:cSld>
  <p:transition>
    <p:wedge/>
  </p:transition>
  <p:timing>
    <p:tnLst>
      <p:par>
        <p:cTn id="1370" dur="indefinite" restart="never" nodeType="tmRoot">
          <p:childTnLst>
            <p:seq>
              <p:cTn id="1371" dur="indefinite" nodeType="mainSeq">
                <p:childTnLst>
                  <p:par>
                    <p:cTn id="1372" fill="hold">
                      <p:stCondLst>
                        <p:cond delay="0"/>
                      </p:stCondLst>
                      <p:childTnLst>
                        <p:par>
                          <p:cTn id="1373" fill="hold">
                            <p:stCondLst>
                              <p:cond delay="0"/>
                            </p:stCondLst>
                            <p:childTnLst>
                              <p:par>
                                <p:cTn id="1374" nodeType="afterEffect" fill="hold" presetClass="entr" presetID="24">
                                  <p:stCondLst>
                                    <p:cond delay="0"/>
                                  </p:stCondLst>
                                  <p:childTnLst>
                                    <p:set>
                                      <p:cBhvr>
                                        <p:cTn id="1375" dur="1" fill="hold">
                                          <p:stCondLst>
                                            <p:cond delay="0"/>
                                          </p:stCondLst>
                                        </p:cTn>
                                        <p:tgtEl>
                                          <p:spTgt spid="342"/>
                                        </p:tgtEl>
                                        <p:attrNameLst>
                                          <p:attrName>style.visibility</p:attrName>
                                        </p:attrNameLst>
                                      </p:cBhvr>
                                      <p:to>
                                        <p:strVal val="visible"/>
                                      </p:to>
                                    </p:set>
                                    <p:anim calcmode="lin" valueType="num">
                                      <p:cBhvr additive="repl">
                                        <p:cTn id="1376" dur="500" fill="hold"/>
                                        <p:tgtEl>
                                          <p:spTgt spid="342"/>
                                        </p:tgtEl>
                                        <p:attrNameLst>
                                          <p:attrName>ppt_w</p:attrName>
                                        </p:attrNameLst>
                                      </p:cBhvr>
                                      <p:tavLst>
                                        <p:tav tm="0">
                                          <p:val>
                                            <p:strVal val="0"/>
                                          </p:val>
                                        </p:tav>
                                        <p:tav tm="100000">
                                          <p:val>
                                            <p:strVal val="#ppt_w"/>
                                          </p:val>
                                        </p:tav>
                                      </p:tavLst>
                                    </p:anim>
                                    <p:anim calcmode="lin" valueType="num">
                                      <p:cBhvr additive="repl">
                                        <p:cTn id="1377" dur="500" fill="hold"/>
                                        <p:tgtEl>
                                          <p:spTgt spid="342"/>
                                        </p:tgtEl>
                                        <p:attrNameLst>
                                          <p:attrName>ppt_h</p:attrName>
                                        </p:attrNameLst>
                                      </p:cBhvr>
                                      <p:tavLst>
                                        <p:tav tm="0">
                                          <p:val>
                                            <p:strVal val="0"/>
                                          </p:val>
                                        </p:tav>
                                        <p:tav tm="100000">
                                          <p:val>
                                            <p:strVal val="#ppt_h"/>
                                          </p:val>
                                        </p:tav>
                                      </p:tavLst>
                                    </p:anim>
                                    <p:animEffect filter="fade" transition="in">
                                      <p:cBhvr additive="repl">
                                        <p:cTn id="1378" dur="500"/>
                                        <p:tgtEl>
                                          <p:spTgt spid="342"/>
                                        </p:tgtEl>
                                      </p:cBhvr>
                                    </p:animEffect>
                                  </p:childTnLst>
                                </p:cTn>
                              </p:par>
                            </p:childTnLst>
                          </p:cTn>
                        </p:par>
                      </p:childTnLst>
                    </p:cTn>
                  </p:par>
                  <p:par>
                    <p:cTn id="1379" fill="hold">
                      <p:stCondLst>
                        <p:cond delay="indefinite"/>
                      </p:stCondLst>
                      <p:childTnLst>
                        <p:par>
                          <p:cTn id="1380" fill="hold">
                            <p:stCondLst>
                              <p:cond delay="0"/>
                            </p:stCondLst>
                            <p:childTnLst>
                              <p:par>
                                <p:cTn id="1381" nodeType="clickEffect" fill="hold" presetClass="entr" presetID="1">
                                  <p:stCondLst>
                                    <p:cond delay="0"/>
                                  </p:stCondLst>
                                  <p:childTnLst>
                                    <p:set>
                                      <p:cBhvr>
                                        <p:cTn id="1382" dur="1" fill="hold">
                                          <p:stCondLst>
                                            <p:cond delay="0"/>
                                          </p:stCondLst>
                                        </p:cTn>
                                        <p:tgtEl>
                                          <p:spTgt spid="343">
                                            <p:txEl>
                                              <p:pRg st="0" end="0"/>
                                            </p:txEl>
                                          </p:spTgt>
                                        </p:tgtEl>
                                        <p:attrNameLst>
                                          <p:attrName>style.visibility</p:attrName>
                                        </p:attrNameLst>
                                      </p:cBhvr>
                                      <p:to>
                                        <p:strVal val="visible"/>
                                      </p:to>
                                    </p:set>
                                  </p:childTnLst>
                                </p:cTn>
                              </p:par>
                            </p:childTnLst>
                          </p:cTn>
                        </p:par>
                      </p:childTnLst>
                    </p:cTn>
                  </p:par>
                  <p:par>
                    <p:cTn id="1383" fill="hold">
                      <p:stCondLst>
                        <p:cond delay="indefinite"/>
                      </p:stCondLst>
                      <p:childTnLst>
                        <p:par>
                          <p:cTn id="1384" fill="hold">
                            <p:stCondLst>
                              <p:cond delay="0"/>
                            </p:stCondLst>
                            <p:childTnLst>
                              <p:par>
                                <p:cTn id="1385" nodeType="clickEffect" fill="hold" presetClass="entr" presetID="1">
                                  <p:stCondLst>
                                    <p:cond delay="0"/>
                                  </p:stCondLst>
                                  <p:childTnLst>
                                    <p:set>
                                      <p:cBhvr>
                                        <p:cTn id="1386" dur="1" fill="hold">
                                          <p:stCondLst>
                                            <p:cond delay="0"/>
                                          </p:stCondLst>
                                        </p:cTn>
                                        <p:tgtEl>
                                          <p:spTgt spid="343">
                                            <p:txEl>
                                              <p:pRg st="1" end="1"/>
                                            </p:txEl>
                                          </p:spTgt>
                                        </p:tgtEl>
                                        <p:attrNameLst>
                                          <p:attrName>style.visibility</p:attrName>
                                        </p:attrNameLst>
                                      </p:cBhvr>
                                      <p:to>
                                        <p:strVal val="visible"/>
                                      </p:to>
                                    </p:set>
                                  </p:childTnLst>
                                </p:cTn>
                              </p:par>
                              <p:par>
                                <p:cTn id="1387" nodeType="withEffect" fill="hold" presetClass="entr" presetID="1">
                                  <p:stCondLst>
                                    <p:cond delay="0"/>
                                  </p:stCondLst>
                                  <p:childTnLst>
                                    <p:set>
                                      <p:cBhvr>
                                        <p:cTn id="1388" dur="1" fill="hold">
                                          <p:stCondLst>
                                            <p:cond delay="0"/>
                                          </p:stCondLst>
                                        </p:cTn>
                                        <p:tgtEl>
                                          <p:spTgt spid="343">
                                            <p:txEl>
                                              <p:pRg st="2" end="2"/>
                                            </p:txEl>
                                          </p:spTgt>
                                        </p:tgtEl>
                                        <p:attrNameLst>
                                          <p:attrName>style.visibility</p:attrName>
                                        </p:attrNameLst>
                                      </p:cBhvr>
                                      <p:to>
                                        <p:strVal val="visible"/>
                                      </p:to>
                                    </p:set>
                                  </p:childTnLst>
                                </p:cTn>
                              </p:par>
                            </p:childTnLst>
                          </p:cTn>
                        </p:par>
                      </p:childTnLst>
                    </p:cTn>
                  </p:par>
                  <p:par>
                    <p:cTn id="1389" fill="hold">
                      <p:stCondLst>
                        <p:cond delay="indefinite"/>
                      </p:stCondLst>
                      <p:childTnLst>
                        <p:par>
                          <p:cTn id="1390" fill="hold">
                            <p:stCondLst>
                              <p:cond delay="0"/>
                            </p:stCondLst>
                            <p:childTnLst>
                              <p:par>
                                <p:cTn id="1391" nodeType="clickEffect" fill="hold" presetClass="entr" presetID="1">
                                  <p:stCondLst>
                                    <p:cond delay="0"/>
                                  </p:stCondLst>
                                  <p:childTnLst>
                                    <p:set>
                                      <p:cBhvr>
                                        <p:cTn id="1392" dur="1" fill="hold">
                                          <p:stCondLst>
                                            <p:cond delay="0"/>
                                          </p:stCondLst>
                                        </p:cTn>
                                        <p:tgtEl>
                                          <p:spTgt spid="343">
                                            <p:txEl>
                                              <p:pRg st="3" end="3"/>
                                            </p:txEl>
                                          </p:spTgt>
                                        </p:tgtEl>
                                        <p:attrNameLst>
                                          <p:attrName>style.visibility</p:attrName>
                                        </p:attrNameLst>
                                      </p:cBhvr>
                                      <p:to>
                                        <p:strVal val="visible"/>
                                      </p:to>
                                    </p:set>
                                  </p:childTnLst>
                                </p:cTn>
                              </p:par>
                            </p:childTnLst>
                          </p:cTn>
                        </p:par>
                      </p:childTnLst>
                    </p:cTn>
                  </p:par>
                  <p:par>
                    <p:cTn id="1393" fill="hold">
                      <p:stCondLst>
                        <p:cond delay="indefinite"/>
                      </p:stCondLst>
                      <p:childTnLst>
                        <p:par>
                          <p:cTn id="1394" fill="hold">
                            <p:stCondLst>
                              <p:cond delay="0"/>
                            </p:stCondLst>
                            <p:childTnLst>
                              <p:par>
                                <p:cTn id="1395" nodeType="clickEffect" fill="hold" presetClass="entr" presetID="1">
                                  <p:stCondLst>
                                    <p:cond delay="0"/>
                                  </p:stCondLst>
                                  <p:childTnLst>
                                    <p:set>
                                      <p:cBhvr>
                                        <p:cTn id="1396" dur="1" fill="hold">
                                          <p:stCondLst>
                                            <p:cond delay="0"/>
                                          </p:stCondLst>
                                        </p:cTn>
                                        <p:tgtEl>
                                          <p:spTgt spid="343">
                                            <p:txEl>
                                              <p:pRg st="4" end="4"/>
                                            </p:txEl>
                                          </p:spTgt>
                                        </p:tgtEl>
                                        <p:attrNameLst>
                                          <p:attrName>style.visibility</p:attrName>
                                        </p:attrNameLst>
                                      </p:cBhvr>
                                      <p:to>
                                        <p:strVal val="visible"/>
                                      </p:to>
                                    </p:set>
                                  </p:childTnLst>
                                </p:cTn>
                              </p:par>
                            </p:childTnLst>
                          </p:cTn>
                        </p:par>
                      </p:childTnLst>
                    </p:cTn>
                  </p:par>
                  <p:par>
                    <p:cTn id="1397" fill="hold">
                      <p:stCondLst>
                        <p:cond delay="indefinite"/>
                      </p:stCondLst>
                      <p:childTnLst>
                        <p:par>
                          <p:cTn id="1398" fill="hold">
                            <p:stCondLst>
                              <p:cond delay="0"/>
                            </p:stCondLst>
                            <p:childTnLst>
                              <p:par>
                                <p:cTn id="1399" nodeType="clickEffect" fill="hold" presetClass="entr" presetID="1">
                                  <p:stCondLst>
                                    <p:cond delay="0"/>
                                  </p:stCondLst>
                                  <p:childTnLst>
                                    <p:set>
                                      <p:cBhvr>
                                        <p:cTn id="1400" dur="1" fill="hold">
                                          <p:stCondLst>
                                            <p:cond delay="0"/>
                                          </p:stCondLst>
                                        </p:cTn>
                                        <p:tgtEl>
                                          <p:spTgt spid="34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Ritorno all’oralità…</a:t>
            </a:r>
            <a:endParaRPr b="1" lang="it-IT" sz="3900" spc="-1" strike="noStrike">
              <a:solidFill>
                <a:srgbClr val="330066"/>
              </a:solidFill>
              <a:latin typeface="Arial"/>
            </a:endParaRPr>
          </a:p>
        </p:txBody>
      </p:sp>
      <p:sp>
        <p:nvSpPr>
          <p:cNvPr id="144" name="TextShape 2"/>
          <p:cNvSpPr txBox="1"/>
          <p:nvPr/>
        </p:nvSpPr>
        <p:spPr>
          <a:xfrm>
            <a:off x="457200" y="1719360"/>
            <a:ext cx="403848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Crisi della forma libro</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Fluidità del sapere</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Crisi della lettura</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Crisi del concetto di “letteratura”</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Cfr. Ong, </a:t>
            </a:r>
            <a:r>
              <a:rPr b="0" i="1" lang="it-IT" sz="2200" spc="-1" strike="noStrike">
                <a:solidFill>
                  <a:srgbClr val="ff6600"/>
                </a:solidFill>
                <a:latin typeface="Arial"/>
              </a:rPr>
              <a:t>Oralità e scrittura </a:t>
            </a:r>
            <a:r>
              <a:rPr b="0" lang="it-IT" sz="2200" spc="-1" strike="noStrike">
                <a:solidFill>
                  <a:srgbClr val="ff6600"/>
                </a:solidFill>
                <a:latin typeface="Arial"/>
              </a:rPr>
              <a:t>(1982)</a:t>
            </a:r>
            <a:endParaRPr b="0" lang="it-IT" sz="2200" spc="-1" strike="noStrike">
              <a:solidFill>
                <a:srgbClr val="ff6600"/>
              </a:solidFill>
              <a:latin typeface="Arial"/>
            </a:endParaRPr>
          </a:p>
          <a:p>
            <a:pPr lvl="2" marL="987120" indent="-293400">
              <a:spcBef>
                <a:spcPts val="52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i="1" lang="it-IT" sz="2100" spc="-1" strike="noStrike">
                <a:solidFill>
                  <a:srgbClr val="ff6600"/>
                </a:solidFill>
                <a:latin typeface="Arial"/>
              </a:rPr>
              <a:t>La scrittura ristruttura il pensiero</a:t>
            </a:r>
            <a:endParaRPr b="0" lang="it-IT" sz="21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a:p>
            <a:pPr marL="342720" indent="-342720">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p:txBody>
      </p:sp>
      <p:pic>
        <p:nvPicPr>
          <p:cNvPr id="145" name="" descr=""/>
          <p:cNvPicPr/>
          <p:nvPr/>
        </p:nvPicPr>
        <p:blipFill>
          <a:blip r:embed="rId1"/>
          <a:stretch/>
        </p:blipFill>
        <p:spPr>
          <a:xfrm>
            <a:off x="5292720" y="1916280"/>
            <a:ext cx="2990880" cy="3778200"/>
          </a:xfrm>
          <a:prstGeom prst="rect">
            <a:avLst/>
          </a:prstGeom>
          <a:ln w="0">
            <a:noFill/>
          </a:ln>
        </p:spPr>
      </p:pic>
    </p:spTree>
  </p:cSld>
  <p:timing>
    <p:tnLst>
      <p:par>
        <p:cTn id="136" dur="indefinite" restart="never" nodeType="tmRoot">
          <p:childTnLst>
            <p:seq>
              <p:cTn id="137" dur="indefinite" nodeType="mainSeq">
                <p:childTnLst>
                  <p:par>
                    <p:cTn id="138" fill="hold">
                      <p:stCondLst>
                        <p:cond delay="0"/>
                      </p:stCondLst>
                      <p:childTnLst>
                        <p:par>
                          <p:cTn id="139" fill="hold">
                            <p:stCondLst>
                              <p:cond delay="0"/>
                            </p:stCondLst>
                            <p:childTnLst>
                              <p:par>
                                <p:cTn id="140" nodeType="withEffect" fill="hold" presetClass="emph" presetID="8">
                                  <p:stCondLst>
                                    <p:cond delay="0"/>
                                  </p:stCondLst>
                                  <p:childTnLst>
                                    <p:animRot by="21600000">
                                      <p:cBhvr>
                                        <p:cTn id="141" dur="2000" fill="hold"/>
                                        <p:tgtEl>
                                          <p:spTgt spid="145"/>
                                        </p:tgtEl>
                                        <p:attrNameLst>
                                          <p:attrName>r</p:attrName>
                                        </p:attrNameLst>
                                      </p:cBhvr>
                                    </p:animRot>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1">
                                  <p:stCondLst>
                                    <p:cond delay="0"/>
                                  </p:stCondLst>
                                  <p:childTnLst>
                                    <p:set>
                                      <p:cBhvr>
                                        <p:cTn id="145"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nodeType="clickEffect" fill="hold" presetClass="entr" presetID="1">
                                  <p:stCondLst>
                                    <p:cond delay="0"/>
                                  </p:stCondLst>
                                  <p:childTnLst>
                                    <p:set>
                                      <p:cBhvr>
                                        <p:cTn id="149" dur="1" fill="hold">
                                          <p:stCondLst>
                                            <p:cond delay="0"/>
                                          </p:stCondLst>
                                        </p:cTn>
                                        <p:tgtEl>
                                          <p:spTgt spid="144">
                                            <p:txEl>
                                              <p:pRg st="1" end="1"/>
                                            </p:txEl>
                                          </p:spTgt>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nodeType="clickEffect" fill="hold" presetClass="entr" presetID="1">
                                  <p:stCondLst>
                                    <p:cond delay="0"/>
                                  </p:stCondLst>
                                  <p:childTnLst>
                                    <p:set>
                                      <p:cBhvr>
                                        <p:cTn id="153" dur="1" fill="hold">
                                          <p:stCondLst>
                                            <p:cond delay="0"/>
                                          </p:stCondLst>
                                        </p:cTn>
                                        <p:tgtEl>
                                          <p:spTgt spid="144">
                                            <p:txEl>
                                              <p:pRg st="2" end="2"/>
                                            </p:txEl>
                                          </p:spTgt>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nodeType="clickEffect" fill="hold" presetClass="entr" presetID="1">
                                  <p:stCondLst>
                                    <p:cond delay="0"/>
                                  </p:stCondLst>
                                  <p:childTnLst>
                                    <p:set>
                                      <p:cBhvr>
                                        <p:cTn id="157" dur="1" fill="hold">
                                          <p:stCondLst>
                                            <p:cond delay="0"/>
                                          </p:stCondLst>
                                        </p:cTn>
                                        <p:tgtEl>
                                          <p:spTgt spid="144">
                                            <p:txEl>
                                              <p:pRg st="3" end="3"/>
                                            </p:txEl>
                                          </p:spTgt>
                                        </p:tgtEl>
                                        <p:attrNameLst>
                                          <p:attrName>style.visibility</p:attrName>
                                        </p:attrNameLst>
                                      </p:cBhvr>
                                      <p:to>
                                        <p:strVal val="visible"/>
                                      </p:to>
                                    </p:set>
                                  </p:childTnLst>
                                </p:cTn>
                              </p:par>
                              <p:par>
                                <p:cTn id="158" nodeType="withEffect" fill="hold" presetClass="entr" presetID="1">
                                  <p:stCondLst>
                                    <p:cond delay="0"/>
                                  </p:stCondLst>
                                  <p:childTnLst>
                                    <p:set>
                                      <p:cBhvr>
                                        <p:cTn id="159" dur="1" fill="hold">
                                          <p:stCondLst>
                                            <p:cond delay="0"/>
                                          </p:stCondLst>
                                        </p:cTn>
                                        <p:tgtEl>
                                          <p:spTgt spid="144">
                                            <p:txEl>
                                              <p:pRg st="5" end="5"/>
                                            </p:txEl>
                                          </p:spTgt>
                                        </p:tgtEl>
                                        <p:attrNameLst>
                                          <p:attrName>style.visibility</p:attrName>
                                        </p:attrNameLst>
                                      </p:cBhvr>
                                      <p:to>
                                        <p:strVal val="visible"/>
                                      </p:to>
                                    </p:set>
                                  </p:childTnLst>
                                </p:cTn>
                              </p:par>
                              <p:par>
                                <p:cTn id="160" nodeType="withEffect" fill="hold" presetClass="entr" presetID="1">
                                  <p:stCondLst>
                                    <p:cond delay="0"/>
                                  </p:stCondLst>
                                  <p:childTnLst>
                                    <p:set>
                                      <p:cBhvr>
                                        <p:cTn id="161" dur="1" fill="hold">
                                          <p:stCondLst>
                                            <p:cond delay="0"/>
                                          </p:stCondLst>
                                        </p:cTn>
                                        <p:tgtEl>
                                          <p:spTgt spid="144">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4" name="TextShape 1"/>
          <p:cNvSpPr txBox="1"/>
          <p:nvPr/>
        </p:nvSpPr>
        <p:spPr>
          <a:xfrm>
            <a:off x="395280" y="836280"/>
            <a:ext cx="6624720" cy="1655640"/>
          </a:xfrm>
          <a:prstGeom prst="rect">
            <a:avLst/>
          </a:prstGeom>
          <a:noFill/>
          <a:ln w="0">
            <a:noFill/>
          </a:ln>
        </p:spPr>
        <p:txBody>
          <a:bodyPr lIns="90000" rIns="90000" tIns="46800" bIns="4680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800" spc="-1" strike="noStrike">
                <a:solidFill>
                  <a:srgbClr val="330066"/>
                </a:solidFill>
                <a:latin typeface="Arial"/>
              </a:rPr>
              <a:t>Una biblioteca </a:t>
            </a:r>
            <a:br/>
            <a:r>
              <a:rPr b="1" lang="it-IT" sz="4800" spc="-1" strike="noStrike">
                <a:solidFill>
                  <a:srgbClr val="330066"/>
                </a:solidFill>
                <a:latin typeface="Arial"/>
              </a:rPr>
              <a:t>di plastica… </a:t>
            </a:r>
            <a:endParaRPr b="1" lang="it-IT" sz="4800" spc="-1" strike="noStrike">
              <a:solidFill>
                <a:srgbClr val="330066"/>
              </a:solidFill>
              <a:latin typeface="Arial"/>
            </a:endParaRPr>
          </a:p>
        </p:txBody>
      </p:sp>
      <p:pic>
        <p:nvPicPr>
          <p:cNvPr id="345" name="" descr=""/>
          <p:cNvPicPr/>
          <p:nvPr/>
        </p:nvPicPr>
        <p:blipFill>
          <a:blip r:embed="rId1"/>
          <a:stretch/>
        </p:blipFill>
        <p:spPr>
          <a:xfrm>
            <a:off x="2627280" y="3284640"/>
            <a:ext cx="4321080" cy="3025800"/>
          </a:xfrm>
          <a:prstGeom prst="rect">
            <a:avLst/>
          </a:prstGeom>
          <a:ln w="0">
            <a:noFill/>
          </a:ln>
        </p:spPr>
      </p:pic>
    </p:spTree>
  </p:cSld>
  <p:transition>
    <p:wedge/>
  </p:transition>
  <p:timing>
    <p:tnLst>
      <p:par>
        <p:cTn id="1401" dur="indefinite" restart="never" nodeType="tmRoot">
          <p:childTnLst>
            <p:seq>
              <p:cTn id="1402" dur="indefinite" nodeType="mainSeq">
                <p:childTnLst>
                  <p:par>
                    <p:cTn id="1403" fill="hold">
                      <p:stCondLst>
                        <p:cond delay="0"/>
                      </p:stCondLst>
                      <p:childTnLst>
                        <p:par>
                          <p:cTn id="1404" fill="hold">
                            <p:stCondLst>
                              <p:cond delay="0"/>
                            </p:stCondLst>
                            <p:childTnLst>
                              <p:par>
                                <p:cTn id="1405" nodeType="afterEffect" fill="hold" presetClass="entr" presetID="1">
                                  <p:stCondLst>
                                    <p:cond delay="0"/>
                                  </p:stCondLst>
                                  <p:childTnLst>
                                    <p:set>
                                      <p:cBhvr>
                                        <p:cTn id="1406"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6" name="TextShape 1"/>
          <p:cNvSpPr txBox="1"/>
          <p:nvPr/>
        </p:nvSpPr>
        <p:spPr>
          <a:xfrm>
            <a:off x="394920" y="333360"/>
            <a:ext cx="7475400" cy="1295280"/>
          </a:xfrm>
          <a:prstGeom prst="rect">
            <a:avLst/>
          </a:prstGeom>
          <a:noFill/>
          <a:ln w="0">
            <a:noFill/>
          </a:ln>
        </p:spPr>
        <p:txBody>
          <a:bodyPr lIns="92160" rIns="92160" tIns="46080" bIns="46080" anchor="ctr">
            <a:noAutofit/>
          </a:bodyPr>
          <a:p>
            <a:pP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700" spc="-1" strike="noStrike">
                <a:solidFill>
                  <a:srgbClr val="330066"/>
                </a:solidFill>
                <a:latin typeface="Arial"/>
              </a:rPr>
              <a:t>Raccolte digitali</a:t>
            </a:r>
            <a:endParaRPr b="1" lang="it-IT" sz="4700" spc="-1" strike="noStrike">
              <a:solidFill>
                <a:srgbClr val="330066"/>
              </a:solidFill>
              <a:latin typeface="Arial"/>
            </a:endParaRPr>
          </a:p>
        </p:txBody>
      </p:sp>
      <p:sp>
        <p:nvSpPr>
          <p:cNvPr id="347" name="TextShape 2"/>
          <p:cNvSpPr txBox="1"/>
          <p:nvPr/>
        </p:nvSpPr>
        <p:spPr>
          <a:xfrm>
            <a:off x="755280" y="2026800"/>
            <a:ext cx="7846920" cy="3654360"/>
          </a:xfrm>
          <a:prstGeom prst="rect">
            <a:avLst/>
          </a:prstGeom>
          <a:noFill/>
          <a:ln w="0">
            <a:noFill/>
          </a:ln>
        </p:spPr>
        <p:txBody>
          <a:bodyPr lIns="90000" rIns="90000" tIns="46800" bIns="46800">
            <a:normAutofit fontScale="91000"/>
          </a:bodyPr>
          <a:p>
            <a:pPr marL="342720" indent="-342720">
              <a:lnSpc>
                <a:spcPct val="80000"/>
              </a:lnSpc>
              <a:spcBef>
                <a:spcPts val="77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3100" spc="-1" strike="noStrike">
                <a:solidFill>
                  <a:srgbClr val="008080"/>
                </a:solidFill>
                <a:latin typeface="Arial"/>
                <a:ea typeface="SimSun"/>
              </a:rPr>
              <a:t>Latino</a:t>
            </a:r>
            <a:endParaRPr b="0" lang="it-IT" sz="3100" spc="-1" strike="noStrike">
              <a:solidFill>
                <a:srgbClr val="008080"/>
              </a:solidFill>
              <a:latin typeface="Arial"/>
            </a:endParaRPr>
          </a:p>
          <a:p>
            <a:pPr lvl="1" marL="691920" indent="-347760">
              <a:lnSpc>
                <a:spcPct val="80000"/>
              </a:lnSpc>
              <a:spcBef>
                <a:spcPts val="697"/>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ff6600"/>
                </a:solidFill>
                <a:latin typeface="Arial"/>
                <a:ea typeface="SimSun"/>
              </a:rPr>
              <a:t>Bibliotheca Teubneriana Latina</a:t>
            </a:r>
            <a:endParaRPr b="0" lang="it-IT" sz="2800" spc="-1" strike="noStrike">
              <a:solidFill>
                <a:srgbClr val="ff6600"/>
              </a:solidFill>
              <a:latin typeface="Arial"/>
            </a:endParaRPr>
          </a:p>
          <a:p>
            <a:pPr lvl="1" marL="691920" indent="-347760">
              <a:lnSpc>
                <a:spcPct val="80000"/>
              </a:lnSpc>
              <a:spcBef>
                <a:spcPts val="697"/>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ff6600"/>
                </a:solidFill>
                <a:latin typeface="Arial"/>
                <a:ea typeface="SimSun"/>
              </a:rPr>
              <a:t>Packard Humanities Institute Cd-rom (PHI 5.3)</a:t>
            </a:r>
            <a:endParaRPr b="0" lang="it-IT" sz="2800" spc="-1" strike="noStrike">
              <a:solidFill>
                <a:srgbClr val="ff6600"/>
              </a:solidFill>
              <a:latin typeface="Arial"/>
            </a:endParaRPr>
          </a:p>
          <a:p>
            <a:pPr lvl="1" marL="691920" indent="-347760">
              <a:lnSpc>
                <a:spcPct val="80000"/>
              </a:lnSpc>
              <a:spcBef>
                <a:spcPts val="697"/>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ff6600"/>
                </a:solidFill>
                <a:latin typeface="Arial"/>
                <a:ea typeface="SimSun"/>
              </a:rPr>
              <a:t>Aureae Latinitatis Bibliotheca</a:t>
            </a:r>
            <a:endParaRPr b="0" lang="it-IT" sz="2800" spc="-1" strike="noStrike">
              <a:solidFill>
                <a:srgbClr val="ff6600"/>
              </a:solidFill>
              <a:latin typeface="Arial"/>
            </a:endParaRPr>
          </a:p>
          <a:p>
            <a:pPr lvl="1" marL="691920" indent="-347760">
              <a:lnSpc>
                <a:spcPct val="80000"/>
              </a:lnSpc>
              <a:spcBef>
                <a:spcPts val="697"/>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ff6600"/>
                </a:solidFill>
                <a:latin typeface="Arial"/>
                <a:ea typeface="SimSun"/>
              </a:rPr>
              <a:t>Poesis 2</a:t>
            </a:r>
            <a:endParaRPr b="0" lang="it-IT" sz="2800" spc="-1" strike="noStrike">
              <a:solidFill>
                <a:srgbClr val="ff6600"/>
              </a:solidFill>
              <a:latin typeface="Arial"/>
            </a:endParaRPr>
          </a:p>
          <a:p>
            <a:pPr lvl="1" marL="691920" indent="-347760">
              <a:lnSpc>
                <a:spcPct val="80000"/>
              </a:lnSpc>
              <a:spcBef>
                <a:spcPts val="697"/>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800" spc="-1" strike="noStrike">
              <a:solidFill>
                <a:srgbClr val="ff6600"/>
              </a:solidFill>
              <a:latin typeface="Arial"/>
            </a:endParaRPr>
          </a:p>
          <a:p>
            <a:pPr marL="342720" indent="-342720">
              <a:lnSpc>
                <a:spcPct val="80000"/>
              </a:lnSpc>
              <a:spcBef>
                <a:spcPts val="77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3100" spc="-1" strike="noStrike">
                <a:solidFill>
                  <a:srgbClr val="008080"/>
                </a:solidFill>
                <a:latin typeface="Arial"/>
              </a:rPr>
              <a:t>Greco</a:t>
            </a:r>
            <a:endParaRPr b="0" lang="it-IT" sz="3100" spc="-1" strike="noStrike">
              <a:solidFill>
                <a:srgbClr val="008080"/>
              </a:solidFill>
              <a:latin typeface="Arial"/>
            </a:endParaRPr>
          </a:p>
          <a:p>
            <a:pPr lvl="1" marL="691920" indent="-347760">
              <a:lnSpc>
                <a:spcPct val="80000"/>
              </a:lnSpc>
              <a:spcBef>
                <a:spcPts val="697"/>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ff6600"/>
                </a:solidFill>
                <a:latin typeface="Arial"/>
              </a:rPr>
              <a:t>TLG (Thesaurus Linguae Graecae)</a:t>
            </a:r>
            <a:endParaRPr b="0" lang="it-IT" sz="2800" spc="-1" strike="noStrike">
              <a:solidFill>
                <a:srgbClr val="ff6600"/>
              </a:solidFill>
              <a:latin typeface="Arial"/>
            </a:endParaRPr>
          </a:p>
        </p:txBody>
      </p:sp>
    </p:spTree>
  </p:cSld>
  <p:transition>
    <p:wedge/>
  </p:transition>
  <p:timing>
    <p:tnLst>
      <p:par>
        <p:cTn id="1407" dur="indefinite" restart="never" nodeType="tmRoot">
          <p:childTnLst>
            <p:seq>
              <p:cTn id="1408" dur="indefinite" nodeType="mainSeq">
                <p:childTnLst>
                  <p:par>
                    <p:cTn id="1409" fill="hold">
                      <p:stCondLst>
                        <p:cond delay="0"/>
                      </p:stCondLst>
                      <p:childTnLst>
                        <p:par>
                          <p:cTn id="1410" fill="hold">
                            <p:stCondLst>
                              <p:cond delay="0"/>
                            </p:stCondLst>
                            <p:childTnLst>
                              <p:par>
                                <p:cTn id="1411" nodeType="afterEffect" fill="hold" presetClass="entr" presetID="24">
                                  <p:stCondLst>
                                    <p:cond delay="0"/>
                                  </p:stCondLst>
                                  <p:childTnLst>
                                    <p:set>
                                      <p:cBhvr>
                                        <p:cTn id="1412" dur="1" fill="hold">
                                          <p:stCondLst>
                                            <p:cond delay="0"/>
                                          </p:stCondLst>
                                        </p:cTn>
                                        <p:tgtEl>
                                          <p:spTgt spid="346"/>
                                        </p:tgtEl>
                                        <p:attrNameLst>
                                          <p:attrName>style.visibility</p:attrName>
                                        </p:attrNameLst>
                                      </p:cBhvr>
                                      <p:to>
                                        <p:strVal val="visible"/>
                                      </p:to>
                                    </p:set>
                                    <p:animEffect filter="fade" transition="in">
                                      <p:cBhvr additive="repl">
                                        <p:cTn id="1413" dur="2000"/>
                                        <p:tgtEl>
                                          <p:spTgt spid="346"/>
                                        </p:tgtEl>
                                      </p:cBhvr>
                                    </p:animEffect>
                                    <p:anim calcmode="lin" valueType="num">
                                      <p:cBhvr additive="repl">
                                        <p:cTn id="1414" dur="2000" fill="hold"/>
                                        <p:tgtEl>
                                          <p:spTgt spid="346"/>
                                        </p:tgtEl>
                                        <p:attrNameLst>
                                          <p:attrName>ppt_w</p:attrName>
                                        </p:attrNameLst>
                                      </p:cBhvr>
                                      <p:tavLst>
                                        <p:tav fmla="width*sin(2.5*pi*$)" tm="0">
                                          <p:val>
                                            <p:strVal val="0"/>
                                          </p:val>
                                        </p:tav>
                                        <p:tav fmla="width*sin(2.5*pi*$)" tm="100000">
                                          <p:val>
                                            <p:strVal val="1"/>
                                          </p:val>
                                        </p:tav>
                                      </p:tavLst>
                                    </p:anim>
                                    <p:anim calcmode="lin" valueType="num">
                                      <p:cBhvr additive="repl">
                                        <p:cTn id="1415" dur="2000" fill="hold"/>
                                        <p:tgtEl>
                                          <p:spTgt spid="346"/>
                                        </p:tgtEl>
                                        <p:attrNameLst>
                                          <p:attrName>ppt_h</p:attrName>
                                        </p:attrNameLst>
                                      </p:cBhvr>
                                      <p:tavLst>
                                        <p:tav tm="0">
                                          <p:val>
                                            <p:strVal val="#ppt_h"/>
                                          </p:val>
                                        </p:tav>
                                        <p:tav tm="100000">
                                          <p:val>
                                            <p:strVal val="#ppt_h"/>
                                          </p:val>
                                        </p:tav>
                                      </p:tavLst>
                                    </p:anim>
                                  </p:childTnLst>
                                </p:cTn>
                              </p:par>
                            </p:childTnLst>
                          </p:cTn>
                        </p:par>
                      </p:childTnLst>
                    </p:cTn>
                  </p:par>
                  <p:par>
                    <p:cTn id="1416" fill="hold">
                      <p:stCondLst>
                        <p:cond delay="indefinite"/>
                      </p:stCondLst>
                      <p:childTnLst>
                        <p:par>
                          <p:cTn id="1417" fill="hold">
                            <p:stCondLst>
                              <p:cond delay="0"/>
                            </p:stCondLst>
                            <p:childTnLst>
                              <p:par>
                                <p:cTn id="1418" nodeType="clickEffect" fill="hold" presetClass="entr" presetID="1">
                                  <p:stCondLst>
                                    <p:cond delay="0"/>
                                  </p:stCondLst>
                                  <p:childTnLst>
                                    <p:set>
                                      <p:cBhvr>
                                        <p:cTn id="1419" dur="1" fill="hold">
                                          <p:stCondLst>
                                            <p:cond delay="0"/>
                                          </p:stCondLst>
                                        </p:cTn>
                                        <p:tgtEl>
                                          <p:spTgt spid="347">
                                            <p:txEl>
                                              <p:pRg st="0" end="0"/>
                                            </p:txEl>
                                          </p:spTgt>
                                        </p:tgtEl>
                                        <p:attrNameLst>
                                          <p:attrName>style.visibility</p:attrName>
                                        </p:attrNameLst>
                                      </p:cBhvr>
                                      <p:to>
                                        <p:strVal val="visible"/>
                                      </p:to>
                                    </p:set>
                                  </p:childTnLst>
                                </p:cTn>
                              </p:par>
                            </p:childTnLst>
                          </p:cTn>
                        </p:par>
                      </p:childTnLst>
                    </p:cTn>
                  </p:par>
                  <p:par>
                    <p:cTn id="1420" fill="hold">
                      <p:stCondLst>
                        <p:cond delay="indefinite"/>
                      </p:stCondLst>
                      <p:childTnLst>
                        <p:par>
                          <p:cTn id="1421" fill="hold">
                            <p:stCondLst>
                              <p:cond delay="0"/>
                            </p:stCondLst>
                            <p:childTnLst>
                              <p:par>
                                <p:cTn id="1422" nodeType="clickEffect" fill="hold" presetClass="entr" presetID="1">
                                  <p:stCondLst>
                                    <p:cond delay="0"/>
                                  </p:stCondLst>
                                  <p:childTnLst>
                                    <p:set>
                                      <p:cBhvr>
                                        <p:cTn id="1423" dur="1" fill="hold">
                                          <p:stCondLst>
                                            <p:cond delay="0"/>
                                          </p:stCondLst>
                                        </p:cTn>
                                        <p:tgtEl>
                                          <p:spTgt spid="347">
                                            <p:txEl>
                                              <p:pRg st="1" end="1"/>
                                            </p:txEl>
                                          </p:spTgt>
                                        </p:tgtEl>
                                        <p:attrNameLst>
                                          <p:attrName>style.visibility</p:attrName>
                                        </p:attrNameLst>
                                      </p:cBhvr>
                                      <p:to>
                                        <p:strVal val="visible"/>
                                      </p:to>
                                    </p:set>
                                  </p:childTnLst>
                                </p:cTn>
                              </p:par>
                              <p:par>
                                <p:cTn id="1424" nodeType="withEffect" fill="hold" presetClass="entr" presetID="1">
                                  <p:stCondLst>
                                    <p:cond delay="0"/>
                                  </p:stCondLst>
                                  <p:childTnLst>
                                    <p:set>
                                      <p:cBhvr>
                                        <p:cTn id="1425" dur="1" fill="hold">
                                          <p:stCondLst>
                                            <p:cond delay="0"/>
                                          </p:stCondLst>
                                        </p:cTn>
                                        <p:tgtEl>
                                          <p:spTgt spid="347">
                                            <p:txEl>
                                              <p:pRg st="2" end="2"/>
                                            </p:txEl>
                                          </p:spTgt>
                                        </p:tgtEl>
                                        <p:attrNameLst>
                                          <p:attrName>style.visibility</p:attrName>
                                        </p:attrNameLst>
                                      </p:cBhvr>
                                      <p:to>
                                        <p:strVal val="visible"/>
                                      </p:to>
                                    </p:set>
                                  </p:childTnLst>
                                </p:cTn>
                              </p:par>
                              <p:par>
                                <p:cTn id="1426" nodeType="withEffect" fill="hold" presetClass="entr" presetID="1">
                                  <p:stCondLst>
                                    <p:cond delay="0"/>
                                  </p:stCondLst>
                                  <p:childTnLst>
                                    <p:set>
                                      <p:cBhvr>
                                        <p:cTn id="1427" dur="1" fill="hold">
                                          <p:stCondLst>
                                            <p:cond delay="0"/>
                                          </p:stCondLst>
                                        </p:cTn>
                                        <p:tgtEl>
                                          <p:spTgt spid="347">
                                            <p:txEl>
                                              <p:pRg st="3" end="3"/>
                                            </p:txEl>
                                          </p:spTgt>
                                        </p:tgtEl>
                                        <p:attrNameLst>
                                          <p:attrName>style.visibility</p:attrName>
                                        </p:attrNameLst>
                                      </p:cBhvr>
                                      <p:to>
                                        <p:strVal val="visible"/>
                                      </p:to>
                                    </p:set>
                                  </p:childTnLst>
                                </p:cTn>
                              </p:par>
                              <p:par>
                                <p:cTn id="1428" nodeType="withEffect" fill="hold" presetClass="entr" presetID="1">
                                  <p:stCondLst>
                                    <p:cond delay="0"/>
                                  </p:stCondLst>
                                  <p:childTnLst>
                                    <p:set>
                                      <p:cBhvr>
                                        <p:cTn id="1429" dur="1" fill="hold">
                                          <p:stCondLst>
                                            <p:cond delay="0"/>
                                          </p:stCondLst>
                                        </p:cTn>
                                        <p:tgtEl>
                                          <p:spTgt spid="347">
                                            <p:txEl>
                                              <p:pRg st="4" end="4"/>
                                            </p:txEl>
                                          </p:spTgt>
                                        </p:tgtEl>
                                        <p:attrNameLst>
                                          <p:attrName>style.visibility</p:attrName>
                                        </p:attrNameLst>
                                      </p:cBhvr>
                                      <p:to>
                                        <p:strVal val="visible"/>
                                      </p:to>
                                    </p:set>
                                  </p:childTnLst>
                                </p:cTn>
                              </p:par>
                            </p:childTnLst>
                          </p:cTn>
                        </p:par>
                      </p:childTnLst>
                    </p:cTn>
                  </p:par>
                  <p:par>
                    <p:cTn id="1430" fill="hold">
                      <p:stCondLst>
                        <p:cond delay="indefinite"/>
                      </p:stCondLst>
                      <p:childTnLst>
                        <p:par>
                          <p:cTn id="1431" fill="hold">
                            <p:stCondLst>
                              <p:cond delay="0"/>
                            </p:stCondLst>
                            <p:childTnLst>
                              <p:par>
                                <p:cTn id="1432" nodeType="clickEffect" fill="hold" presetClass="entr" presetID="1">
                                  <p:stCondLst>
                                    <p:cond delay="0"/>
                                  </p:stCondLst>
                                  <p:childTnLst>
                                    <p:set>
                                      <p:cBhvr>
                                        <p:cTn id="1433" dur="1" fill="hold">
                                          <p:stCondLst>
                                            <p:cond delay="0"/>
                                          </p:stCondLst>
                                        </p:cTn>
                                        <p:tgtEl>
                                          <p:spTgt spid="347">
                                            <p:txEl>
                                              <p:pRg st="6" end="6"/>
                                            </p:txEl>
                                          </p:spTgt>
                                        </p:tgtEl>
                                        <p:attrNameLst>
                                          <p:attrName>style.visibility</p:attrName>
                                        </p:attrNameLst>
                                      </p:cBhvr>
                                      <p:to>
                                        <p:strVal val="visible"/>
                                      </p:to>
                                    </p:set>
                                  </p:childTnLst>
                                </p:cTn>
                              </p:par>
                              <p:par>
                                <p:cTn id="1434" nodeType="withEffect" fill="hold" presetClass="entr" presetID="1">
                                  <p:stCondLst>
                                    <p:cond delay="0"/>
                                  </p:stCondLst>
                                  <p:childTnLst>
                                    <p:set>
                                      <p:cBhvr>
                                        <p:cTn id="1435" dur="1" fill="hold">
                                          <p:stCondLst>
                                            <p:cond delay="0"/>
                                          </p:stCondLst>
                                        </p:cTn>
                                        <p:tgtEl>
                                          <p:spTgt spid="34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8" name="TextShape 1"/>
          <p:cNvSpPr txBox="1"/>
          <p:nvPr/>
        </p:nvSpPr>
        <p:spPr>
          <a:xfrm>
            <a:off x="468000" y="47628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700" spc="-1" strike="noStrike">
                <a:solidFill>
                  <a:srgbClr val="330066"/>
                </a:solidFill>
                <a:latin typeface="Arial"/>
                <a:ea typeface="SimSun"/>
              </a:rPr>
              <a:t>Bibliotheca Teubneriana Latina</a:t>
            </a:r>
            <a:endParaRPr b="1" lang="it-IT" sz="4700" spc="-1" strike="noStrike">
              <a:solidFill>
                <a:srgbClr val="330066"/>
              </a:solidFill>
              <a:latin typeface="Arial"/>
            </a:endParaRPr>
          </a:p>
        </p:txBody>
      </p:sp>
      <p:sp>
        <p:nvSpPr>
          <p:cNvPr id="349" name="TextShape 2"/>
          <p:cNvSpPr txBox="1"/>
          <p:nvPr/>
        </p:nvSpPr>
        <p:spPr>
          <a:xfrm>
            <a:off x="395280" y="2205000"/>
            <a:ext cx="8229600" cy="3005280"/>
          </a:xfrm>
          <a:prstGeom prst="rect">
            <a:avLst/>
          </a:prstGeom>
          <a:noFill/>
          <a:ln w="0">
            <a:noFill/>
          </a:ln>
        </p:spPr>
        <p:txBody>
          <a:bodyPr lIns="90000" rIns="90000" tIns="46800" bIns="46800">
            <a:normAutofit fontScale="67000"/>
          </a:bodyPr>
          <a:p>
            <a:pPr marL="342720" indent="-342720">
              <a:lnSpc>
                <a:spcPct val="80000"/>
              </a:lnSpc>
              <a:spcBef>
                <a:spcPts val="72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2900" spc="-1" strike="noStrike">
                <a:solidFill>
                  <a:srgbClr val="008080"/>
                </a:solidFill>
                <a:latin typeface="Arial"/>
              </a:rPr>
              <a:t>Bibliotheca Teubneriana Latina</a:t>
            </a:r>
            <a:r>
              <a:rPr b="0" lang="it-IT" sz="2900" spc="-1" strike="noStrike">
                <a:solidFill>
                  <a:srgbClr val="008080"/>
                </a:solidFill>
                <a:latin typeface="Arial"/>
              </a:rPr>
              <a:t> su cd-rom (3a ed.) è l’edizione in formato elettronico della celebre </a:t>
            </a:r>
            <a:r>
              <a:rPr b="0" i="1" lang="it-IT" sz="2900" spc="-1" strike="noStrike">
                <a:solidFill>
                  <a:srgbClr val="008080"/>
                </a:solidFill>
                <a:latin typeface="Arial"/>
              </a:rPr>
              <a:t>Bibliotheca Scriptorum Romanorum Teubneriana</a:t>
            </a:r>
            <a:endParaRPr b="0" lang="it-IT" sz="2900" spc="-1" strike="noStrike">
              <a:solidFill>
                <a:srgbClr val="008080"/>
              </a:solidFill>
              <a:latin typeface="Arial"/>
            </a:endParaRPr>
          </a:p>
          <a:p>
            <a:pPr marL="342720" indent="-342720">
              <a:lnSpc>
                <a:spcPct val="80000"/>
              </a:lnSpc>
              <a:spcBef>
                <a:spcPts val="72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900" spc="-1" strike="noStrike">
              <a:solidFill>
                <a:srgbClr val="008080"/>
              </a:solidFill>
              <a:latin typeface="Arial"/>
            </a:endParaRPr>
          </a:p>
          <a:p>
            <a:pPr marL="342720" indent="-342720">
              <a:lnSpc>
                <a:spcPct val="80000"/>
              </a:lnSpc>
              <a:spcBef>
                <a:spcPts val="72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900" spc="-1" strike="noStrike">
                <a:solidFill>
                  <a:srgbClr val="008080"/>
                </a:solidFill>
                <a:latin typeface="Arial"/>
              </a:rPr>
              <a:t>realizzato da</a:t>
            </a:r>
            <a:r>
              <a:rPr b="1" lang="it-IT" sz="2900" spc="-1" strike="noStrike">
                <a:solidFill>
                  <a:srgbClr val="008080"/>
                </a:solidFill>
                <a:latin typeface="Arial"/>
              </a:rPr>
              <a:t> </a:t>
            </a:r>
            <a:r>
              <a:rPr b="0" lang="it-IT" sz="2900" spc="-1" strike="noStrike">
                <a:solidFill>
                  <a:srgbClr val="008080"/>
                </a:solidFill>
                <a:latin typeface="Arial"/>
              </a:rPr>
              <a:t>Cetedoc (Université Catholique de Louvain à Louvain-la-Neuve) ed edito da </a:t>
            </a:r>
            <a:r>
              <a:rPr b="0" lang="it-IT" sz="2900" spc="-1" strike="noStrike" u="sng">
                <a:solidFill>
                  <a:srgbClr val="7e9ce8"/>
                </a:solidFill>
                <a:uFillTx/>
                <a:latin typeface="Arial"/>
                <a:hlinkClick r:id="rId1"/>
              </a:rPr>
              <a:t>Brepols</a:t>
            </a:r>
            <a:r>
              <a:rPr b="0" lang="it-IT" sz="2900" spc="-1" strike="noStrike" u="sng">
                <a:solidFill>
                  <a:srgbClr val="7e9ce8"/>
                </a:solidFill>
                <a:uFillTx/>
                <a:latin typeface="Arial"/>
                <a:hlinkClick r:id="rId2"/>
              </a:rPr>
              <a:t> Publishers</a:t>
            </a:r>
            <a:r>
              <a:rPr b="0" lang="it-IT" sz="2900" spc="-1" strike="noStrike">
                <a:solidFill>
                  <a:srgbClr val="008080"/>
                </a:solidFill>
                <a:latin typeface="Arial"/>
              </a:rPr>
              <a:t>; </a:t>
            </a:r>
            <a:r>
              <a:rPr b="0" lang="it-IT" sz="2900" spc="-1" strike="noStrike" u="sng">
                <a:solidFill>
                  <a:srgbClr val="7e9ce8"/>
                </a:solidFill>
                <a:uFillTx/>
                <a:latin typeface="Arial"/>
                <a:hlinkClick r:id="rId3"/>
              </a:rPr>
              <a:t>K.G. Saur</a:t>
            </a:r>
            <a:br/>
            <a:r>
              <a:rPr b="0" lang="it-IT" sz="2900" spc="-1" strike="noStrike" u="sng">
                <a:solidFill>
                  <a:srgbClr val="7e9ce8"/>
                </a:solidFill>
                <a:uFillTx/>
                <a:latin typeface="Arial"/>
              </a:rPr>
              <a:t> </a:t>
            </a:r>
            <a:endParaRPr b="0" lang="it-IT" sz="29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Vedi appunti</a:t>
            </a:r>
            <a:endParaRPr b="0" lang="it-IT" sz="2500" spc="-1" strike="noStrike">
              <a:solidFill>
                <a:srgbClr val="008080"/>
              </a:solidFill>
              <a:latin typeface="Arial"/>
            </a:endParaRPr>
          </a:p>
        </p:txBody>
      </p:sp>
    </p:spTree>
  </p:cSld>
  <p:transition>
    <p:wedge/>
  </p:transition>
  <p:timing>
    <p:tnLst>
      <p:par>
        <p:cTn id="1436" dur="indefinite" restart="never" nodeType="tmRoot">
          <p:childTnLst>
            <p:seq>
              <p:cTn id="1437" dur="indefinite" nodeType="mainSeq">
                <p:childTnLst>
                  <p:par>
                    <p:cTn id="1438" fill="hold">
                      <p:stCondLst>
                        <p:cond delay="0"/>
                      </p:stCondLst>
                      <p:childTnLst>
                        <p:par>
                          <p:cTn id="1439" fill="hold">
                            <p:stCondLst>
                              <p:cond delay="0"/>
                            </p:stCondLst>
                            <p:childTnLst>
                              <p:par>
                                <p:cTn id="1440" nodeType="afterEffect" fill="hold" presetClass="entr" presetID="24">
                                  <p:stCondLst>
                                    <p:cond delay="0"/>
                                  </p:stCondLst>
                                  <p:childTnLst>
                                    <p:set>
                                      <p:cBhvr>
                                        <p:cTn id="1441" dur="1" fill="hold">
                                          <p:stCondLst>
                                            <p:cond delay="0"/>
                                          </p:stCondLst>
                                        </p:cTn>
                                        <p:tgtEl>
                                          <p:spTgt spid="348"/>
                                        </p:tgtEl>
                                        <p:attrNameLst>
                                          <p:attrName>style.visibility</p:attrName>
                                        </p:attrNameLst>
                                      </p:cBhvr>
                                      <p:to>
                                        <p:strVal val="visible"/>
                                      </p:to>
                                    </p:set>
                                  </p:childTnLst>
                                </p:cTn>
                              </p:par>
                            </p:childTnLst>
                          </p:cTn>
                        </p:par>
                      </p:childTnLst>
                    </p:cTn>
                  </p:par>
                  <p:par>
                    <p:cTn id="1442" fill="hold">
                      <p:stCondLst>
                        <p:cond delay="indefinite"/>
                      </p:stCondLst>
                      <p:childTnLst>
                        <p:par>
                          <p:cTn id="1443" fill="hold">
                            <p:stCondLst>
                              <p:cond delay="0"/>
                            </p:stCondLst>
                            <p:childTnLst>
                              <p:par>
                                <p:cTn id="1444" nodeType="clickEffect" fill="hold" presetClass="entr" presetID="1">
                                  <p:stCondLst>
                                    <p:cond delay="0"/>
                                  </p:stCondLst>
                                  <p:childTnLst>
                                    <p:set>
                                      <p:cBhvr>
                                        <p:cTn id="1445"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1446" fill="hold">
                      <p:stCondLst>
                        <p:cond delay="indefinite"/>
                      </p:stCondLst>
                      <p:childTnLst>
                        <p:par>
                          <p:cTn id="1447" fill="hold">
                            <p:stCondLst>
                              <p:cond delay="0"/>
                            </p:stCondLst>
                            <p:childTnLst>
                              <p:par>
                                <p:cTn id="1448" nodeType="clickEffect" fill="hold" presetClass="entr" presetID="1">
                                  <p:stCondLst>
                                    <p:cond delay="0"/>
                                  </p:stCondLst>
                                  <p:childTnLst>
                                    <p:set>
                                      <p:cBhvr>
                                        <p:cTn id="1449" dur="1" fill="hold">
                                          <p:stCondLst>
                                            <p:cond delay="0"/>
                                          </p:stCondLst>
                                        </p:cTn>
                                        <p:tgtEl>
                                          <p:spTgt spid="349">
                                            <p:txEl>
                                              <p:pRg st="2" end="2"/>
                                            </p:txEl>
                                          </p:spTgt>
                                        </p:tgtEl>
                                        <p:attrNameLst>
                                          <p:attrName>style.visibility</p:attrName>
                                        </p:attrNameLst>
                                      </p:cBhvr>
                                      <p:to>
                                        <p:strVal val="visible"/>
                                      </p:to>
                                    </p:set>
                                  </p:childTnLst>
                                </p:cTn>
                              </p:par>
                            </p:childTnLst>
                          </p:cTn>
                        </p:par>
                      </p:childTnLst>
                    </p:cTn>
                  </p:par>
                  <p:par>
                    <p:cTn id="1450" fill="hold">
                      <p:stCondLst>
                        <p:cond delay="indefinite"/>
                      </p:stCondLst>
                      <p:childTnLst>
                        <p:par>
                          <p:cTn id="1451" fill="hold">
                            <p:stCondLst>
                              <p:cond delay="0"/>
                            </p:stCondLst>
                            <p:childTnLst>
                              <p:par>
                                <p:cTn id="1452" nodeType="clickEffect" fill="hold" presetClass="entr" presetID="1">
                                  <p:stCondLst>
                                    <p:cond delay="0"/>
                                  </p:stCondLst>
                                  <p:childTnLst>
                                    <p:set>
                                      <p:cBhvr>
                                        <p:cTn id="1453" dur="1" fill="hold">
                                          <p:stCondLst>
                                            <p:cond delay="0"/>
                                          </p:stCondLst>
                                        </p:cTn>
                                        <p:tgtEl>
                                          <p:spTgt spid="34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0"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700" spc="-1" strike="noStrike">
                <a:solidFill>
                  <a:srgbClr val="330066"/>
                </a:solidFill>
                <a:latin typeface="Arial"/>
                <a:ea typeface="SimSun"/>
              </a:rPr>
              <a:t>PHI 5.3</a:t>
            </a:r>
            <a:endParaRPr b="1" lang="it-IT" sz="4700" spc="-1" strike="noStrike">
              <a:solidFill>
                <a:srgbClr val="330066"/>
              </a:solidFill>
              <a:latin typeface="Arial"/>
            </a:endParaRPr>
          </a:p>
        </p:txBody>
      </p:sp>
      <p:sp>
        <p:nvSpPr>
          <p:cNvPr id="351" name="TextShape 2"/>
          <p:cNvSpPr txBox="1"/>
          <p:nvPr/>
        </p:nvSpPr>
        <p:spPr>
          <a:xfrm>
            <a:off x="457200" y="1719000"/>
            <a:ext cx="5410080" cy="4662360"/>
          </a:xfrm>
          <a:prstGeom prst="rect">
            <a:avLst/>
          </a:prstGeom>
          <a:noFill/>
          <a:ln w="0">
            <a:noFill/>
          </a:ln>
        </p:spPr>
        <p:txBody>
          <a:bodyPr lIns="90000" rIns="90000" tIns="46800" bIns="46800">
            <a:normAutofit/>
          </a:bodyPr>
          <a:p>
            <a:pPr marL="342720" indent="-342720">
              <a:lnSpc>
                <a:spcPct val="90000"/>
              </a:lnSpc>
              <a:spcBef>
                <a:spcPts val="1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PHI è l’acronimo di </a:t>
            </a:r>
            <a:r>
              <a:rPr b="0" i="1" lang="it-IT" sz="2600" spc="-1" strike="noStrike">
                <a:solidFill>
                  <a:srgbClr val="008080"/>
                </a:solidFill>
                <a:latin typeface="Arial"/>
              </a:rPr>
              <a:t>Packard Humanities Institute</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Il cd-rom </a:t>
            </a:r>
            <a:r>
              <a:rPr b="0" i="1" lang="it-IT" sz="2600" spc="-1" strike="noStrike">
                <a:solidFill>
                  <a:srgbClr val="008080"/>
                </a:solidFill>
                <a:latin typeface="Arial"/>
              </a:rPr>
              <a:t>PHI 5.3 </a:t>
            </a:r>
            <a:r>
              <a:rPr b="0" lang="it-IT" sz="2600" spc="-1" strike="noStrike">
                <a:solidFill>
                  <a:srgbClr val="008080"/>
                </a:solidFill>
                <a:latin typeface="Arial"/>
              </a:rPr>
              <a:t>contiene </a:t>
            </a:r>
            <a:endParaRPr b="0" lang="it-IT" sz="2600" spc="-1" strike="noStrike">
              <a:solidFill>
                <a:srgbClr val="008080"/>
              </a:solidFill>
              <a:latin typeface="Arial"/>
            </a:endParaRPr>
          </a:p>
          <a:p>
            <a:pPr lvl="1" marL="691920" indent="-347760">
              <a:lnSpc>
                <a:spcPct val="9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tutti i testi della letteratura latina dalle origini a tutto il II secolo d.C., </a:t>
            </a:r>
            <a:endParaRPr b="0" lang="it-IT" sz="2000" spc="-1" strike="noStrike">
              <a:solidFill>
                <a:srgbClr val="ff6600"/>
              </a:solidFill>
              <a:latin typeface="Arial"/>
            </a:endParaRPr>
          </a:p>
          <a:p>
            <a:pPr lvl="1" marL="691920" indent="-347760">
              <a:lnSpc>
                <a:spcPct val="9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testi biblici (ebraico, greco dei Settanta, latino della </a:t>
            </a:r>
            <a:r>
              <a:rPr b="0" i="1" lang="it-IT" sz="2000" spc="-1" strike="noStrike">
                <a:solidFill>
                  <a:srgbClr val="ff6600"/>
                </a:solidFill>
                <a:latin typeface="Arial"/>
              </a:rPr>
              <a:t>Vulgata</a:t>
            </a:r>
            <a:r>
              <a:rPr b="0" lang="it-IT" sz="2000" spc="-1" strike="noStrike">
                <a:solidFill>
                  <a:srgbClr val="ff6600"/>
                </a:solidFill>
                <a:latin typeface="Arial"/>
              </a:rPr>
              <a:t>, traduzioni inglesi, copto del Nuovo Testamento) </a:t>
            </a:r>
            <a:endParaRPr b="0" lang="it-IT" sz="2000" spc="-1" strike="noStrike">
              <a:solidFill>
                <a:srgbClr val="ff6600"/>
              </a:solidFill>
              <a:latin typeface="Arial"/>
            </a:endParaRPr>
          </a:p>
          <a:p>
            <a:pPr lvl="1" marL="691920" indent="-347760">
              <a:lnSpc>
                <a:spcPct val="9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due testi di J. Milton. </a:t>
            </a:r>
            <a:endParaRPr b="0" lang="it-IT" sz="2000" spc="-1" strike="noStrike">
              <a:solidFill>
                <a:srgbClr val="ff6600"/>
              </a:solidFill>
              <a:latin typeface="Arial"/>
            </a:endParaRPr>
          </a:p>
          <a:p>
            <a:pPr marL="342720" indent="-342720">
              <a:lnSpc>
                <a:spcPct val="9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u="sng">
                <a:solidFill>
                  <a:srgbClr val="008080"/>
                </a:solidFill>
                <a:uFillTx/>
                <a:latin typeface="Arial"/>
              </a:rPr>
              <a:t>E’ distribuito gratuitamente</a:t>
            </a:r>
            <a:endParaRPr b="0" lang="it-IT" sz="2100" spc="-1" strike="noStrike">
              <a:solidFill>
                <a:srgbClr val="008080"/>
              </a:solidFill>
              <a:latin typeface="Arial"/>
            </a:endParaRPr>
          </a:p>
          <a:p>
            <a:pPr lvl="2" marL="987120" indent="-293400">
              <a:lnSpc>
                <a:spcPct val="90000"/>
              </a:lnSpc>
              <a:spcBef>
                <a:spcPts val="37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1500" spc="-1" strike="noStrike">
                <a:solidFill>
                  <a:srgbClr val="ff6600"/>
                </a:solidFill>
                <a:latin typeface="Arial"/>
              </a:rPr>
              <a:t>Un </a:t>
            </a:r>
            <a:r>
              <a:rPr b="0" lang="it-IT" sz="1500" spc="-1" strike="noStrike" u="sng">
                <a:solidFill>
                  <a:srgbClr val="7e9ce8"/>
                </a:solidFill>
                <a:uFillTx/>
                <a:latin typeface="Arial"/>
                <a:hlinkClick r:id="rId1"/>
              </a:rPr>
              <a:t>elenco dei testi</a:t>
            </a:r>
            <a:r>
              <a:rPr b="0" lang="it-IT" sz="1500" spc="-1" strike="noStrike">
                <a:solidFill>
                  <a:srgbClr val="ff6600"/>
                </a:solidFill>
                <a:latin typeface="Arial"/>
              </a:rPr>
              <a:t> del PHI è disponibile al sito dell’Università dell’Indiana.</a:t>
            </a:r>
            <a:endParaRPr b="0" lang="it-IT" sz="1500" spc="-1" strike="noStrike">
              <a:solidFill>
                <a:srgbClr val="ff6600"/>
              </a:solidFill>
              <a:latin typeface="Arial"/>
            </a:endParaRPr>
          </a:p>
          <a:p>
            <a:pPr lvl="2" marL="987120" indent="-293400">
              <a:lnSpc>
                <a:spcPct val="90000"/>
              </a:lnSpc>
              <a:spcBef>
                <a:spcPts val="374"/>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1500" spc="-1" strike="noStrike">
                <a:solidFill>
                  <a:srgbClr val="ff6600"/>
                </a:solidFill>
                <a:latin typeface="Arial"/>
              </a:rPr>
              <a:t>Vedi appunti</a:t>
            </a:r>
            <a:br/>
            <a:r>
              <a:rPr b="0" lang="it-IT" sz="1500" spc="-1" strike="noStrike">
                <a:solidFill>
                  <a:srgbClr val="ff6600"/>
                </a:solidFill>
                <a:latin typeface="Arial"/>
              </a:rPr>
              <a:t> </a:t>
            </a:r>
            <a:endParaRPr b="0" lang="it-IT" sz="1500" spc="-1" strike="noStrike">
              <a:solidFill>
                <a:srgbClr val="ff6600"/>
              </a:solidFill>
              <a:latin typeface="Arial"/>
            </a:endParaRPr>
          </a:p>
        </p:txBody>
      </p:sp>
      <p:pic>
        <p:nvPicPr>
          <p:cNvPr id="352" name="" descr=""/>
          <p:cNvPicPr/>
          <p:nvPr/>
        </p:nvPicPr>
        <p:blipFill>
          <a:blip r:embed="rId2"/>
          <a:stretch/>
        </p:blipFill>
        <p:spPr>
          <a:xfrm>
            <a:off x="5651640" y="1916280"/>
            <a:ext cx="2867040" cy="2009520"/>
          </a:xfrm>
          <a:prstGeom prst="rect">
            <a:avLst/>
          </a:prstGeom>
          <a:ln w="0">
            <a:noFill/>
          </a:ln>
        </p:spPr>
      </p:pic>
    </p:spTree>
  </p:cSld>
  <p:transition>
    <p:wedge/>
  </p:transition>
  <p:timing>
    <p:tnLst>
      <p:par>
        <p:cTn id="1454" dur="indefinite" restart="never" nodeType="tmRoot">
          <p:childTnLst>
            <p:seq>
              <p:cTn id="1455" dur="indefinite" nodeType="mainSeq">
                <p:childTnLst>
                  <p:par>
                    <p:cTn id="1456" fill="hold">
                      <p:stCondLst>
                        <p:cond delay="0"/>
                      </p:stCondLst>
                      <p:childTnLst>
                        <p:par>
                          <p:cTn id="1457" fill="hold">
                            <p:stCondLst>
                              <p:cond delay="0"/>
                            </p:stCondLst>
                            <p:childTnLst>
                              <p:par>
                                <p:cTn id="1458" nodeType="afterEffect" fill="hold" presetClass="entr" presetID="24">
                                  <p:stCondLst>
                                    <p:cond delay="0"/>
                                  </p:stCondLst>
                                  <p:childTnLst>
                                    <p:set>
                                      <p:cBhvr>
                                        <p:cTn id="1459" dur="1" fill="hold">
                                          <p:stCondLst>
                                            <p:cond delay="0"/>
                                          </p:stCondLst>
                                        </p:cTn>
                                        <p:tgtEl>
                                          <p:spTgt spid="350"/>
                                        </p:tgtEl>
                                        <p:attrNameLst>
                                          <p:attrName>style.visibility</p:attrName>
                                        </p:attrNameLst>
                                      </p:cBhvr>
                                      <p:to>
                                        <p:strVal val="visible"/>
                                      </p:to>
                                    </p:set>
                                    <p:animEffect filter="fade" transition="in">
                                      <p:cBhvr additive="repl">
                                        <p:cTn id="1460" dur="1000"/>
                                        <p:tgtEl>
                                          <p:spTgt spid="350"/>
                                        </p:tgtEl>
                                      </p:cBhvr>
                                    </p:animEffect>
                                    <p:anim calcmode="lin" valueType="num">
                                      <p:cBhvr additive="repl">
                                        <p:cTn id="1461" dur="1000" fill="hold"/>
                                        <p:tgtEl>
                                          <p:spTgt spid="350"/>
                                        </p:tgtEl>
                                        <p:attrNameLst>
                                          <p:attrName>ppt_x</p:attrName>
                                        </p:attrNameLst>
                                      </p:cBhvr>
                                      <p:tavLst>
                                        <p:tav tm="0">
                                          <p:val>
                                            <p:strVal val="#ppt_x"/>
                                          </p:val>
                                        </p:tav>
                                        <p:tav tm="100000">
                                          <p:val>
                                            <p:strVal val="#ppt_x"/>
                                          </p:val>
                                        </p:tav>
                                      </p:tavLst>
                                    </p:anim>
                                    <p:anim calcmode="lin" valueType="num">
                                      <p:cBhvr additive="repl">
                                        <p:cTn id="1462" dur="1000" fill="hold"/>
                                        <p:tgtEl>
                                          <p:spTgt spid="350"/>
                                        </p:tgtEl>
                                        <p:attrNameLst>
                                          <p:attrName>ppt_y</p:attrName>
                                        </p:attrNameLst>
                                      </p:cBhvr>
                                      <p:tavLst>
                                        <p:tav tm="0">
                                          <p:val>
                                            <p:strVal val="#ppt_y-.1"/>
                                          </p:val>
                                        </p:tav>
                                        <p:tav tm="100000">
                                          <p:val>
                                            <p:strVal val="#ppt_y"/>
                                          </p:val>
                                        </p:tav>
                                      </p:tavLst>
                                    </p:anim>
                                  </p:childTnLst>
                                </p:cTn>
                              </p:par>
                            </p:childTnLst>
                          </p:cTn>
                        </p:par>
                      </p:childTnLst>
                    </p:cTn>
                  </p:par>
                  <p:par>
                    <p:cTn id="1463" fill="hold">
                      <p:stCondLst>
                        <p:cond delay="indefinite"/>
                      </p:stCondLst>
                      <p:childTnLst>
                        <p:par>
                          <p:cTn id="1464" fill="hold">
                            <p:stCondLst>
                              <p:cond delay="0"/>
                            </p:stCondLst>
                            <p:childTnLst>
                              <p:par>
                                <p:cTn id="1465" nodeType="clickEffect" fill="hold" presetClass="entr" presetID="1">
                                  <p:stCondLst>
                                    <p:cond delay="0"/>
                                  </p:stCondLst>
                                  <p:childTnLst>
                                    <p:set>
                                      <p:cBhvr>
                                        <p:cTn id="1466" dur="1" fill="hold">
                                          <p:stCondLst>
                                            <p:cond delay="0"/>
                                          </p:stCondLst>
                                        </p:cTn>
                                        <p:tgtEl>
                                          <p:spTgt spid="351">
                                            <p:txEl>
                                              <p:pRg st="1" end="1"/>
                                            </p:txEl>
                                          </p:spTgt>
                                        </p:tgtEl>
                                        <p:attrNameLst>
                                          <p:attrName>style.visibility</p:attrName>
                                        </p:attrNameLst>
                                      </p:cBhvr>
                                      <p:to>
                                        <p:strVal val="visible"/>
                                      </p:to>
                                    </p:set>
                                  </p:childTnLst>
                                </p:cTn>
                              </p:par>
                            </p:childTnLst>
                          </p:cTn>
                        </p:par>
                      </p:childTnLst>
                    </p:cTn>
                  </p:par>
                  <p:par>
                    <p:cTn id="1467" fill="hold">
                      <p:stCondLst>
                        <p:cond delay="indefinite"/>
                      </p:stCondLst>
                      <p:childTnLst>
                        <p:par>
                          <p:cTn id="1468" fill="hold">
                            <p:stCondLst>
                              <p:cond delay="0"/>
                            </p:stCondLst>
                            <p:childTnLst>
                              <p:par>
                                <p:cTn id="1469" nodeType="clickEffect" fill="hold" presetClass="entr" presetID="1">
                                  <p:stCondLst>
                                    <p:cond delay="0"/>
                                  </p:stCondLst>
                                  <p:childTnLst>
                                    <p:set>
                                      <p:cBhvr>
                                        <p:cTn id="1470" dur="1" fill="hold">
                                          <p:stCondLst>
                                            <p:cond delay="0"/>
                                          </p:stCondLst>
                                        </p:cTn>
                                        <p:tgtEl>
                                          <p:spTgt spid="351">
                                            <p:txEl>
                                              <p:pRg st="2" end="2"/>
                                            </p:txEl>
                                          </p:spTgt>
                                        </p:tgtEl>
                                        <p:attrNameLst>
                                          <p:attrName>style.visibility</p:attrName>
                                        </p:attrNameLst>
                                      </p:cBhvr>
                                      <p:to>
                                        <p:strVal val="visible"/>
                                      </p:to>
                                    </p:set>
                                  </p:childTnLst>
                                </p:cTn>
                              </p:par>
                              <p:par>
                                <p:cTn id="1471" nodeType="withEffect" fill="hold" presetClass="entr" presetID="1">
                                  <p:stCondLst>
                                    <p:cond delay="0"/>
                                  </p:stCondLst>
                                  <p:childTnLst>
                                    <p:set>
                                      <p:cBhvr>
                                        <p:cTn id="1472" dur="1" fill="hold">
                                          <p:stCondLst>
                                            <p:cond delay="0"/>
                                          </p:stCondLst>
                                        </p:cTn>
                                        <p:tgtEl>
                                          <p:spTgt spid="351">
                                            <p:txEl>
                                              <p:pRg st="3" end="3"/>
                                            </p:txEl>
                                          </p:spTgt>
                                        </p:tgtEl>
                                        <p:attrNameLst>
                                          <p:attrName>style.visibility</p:attrName>
                                        </p:attrNameLst>
                                      </p:cBhvr>
                                      <p:to>
                                        <p:strVal val="visible"/>
                                      </p:to>
                                    </p:set>
                                  </p:childTnLst>
                                </p:cTn>
                              </p:par>
                              <p:par>
                                <p:cTn id="1473" nodeType="withEffect" fill="hold" presetClass="entr" presetID="1">
                                  <p:stCondLst>
                                    <p:cond delay="0"/>
                                  </p:stCondLst>
                                  <p:childTnLst>
                                    <p:set>
                                      <p:cBhvr>
                                        <p:cTn id="1474" dur="1" fill="hold">
                                          <p:stCondLst>
                                            <p:cond delay="0"/>
                                          </p:stCondLst>
                                        </p:cTn>
                                        <p:tgtEl>
                                          <p:spTgt spid="351">
                                            <p:txEl>
                                              <p:pRg st="4" end="4"/>
                                            </p:txEl>
                                          </p:spTgt>
                                        </p:tgtEl>
                                        <p:attrNameLst>
                                          <p:attrName>style.visibility</p:attrName>
                                        </p:attrNameLst>
                                      </p:cBhvr>
                                      <p:to>
                                        <p:strVal val="visible"/>
                                      </p:to>
                                    </p:set>
                                  </p:childTnLst>
                                </p:cTn>
                              </p:par>
                              <p:par>
                                <p:cTn id="1475" nodeType="withEffect" fill="hold" presetClass="entr" presetID="1">
                                  <p:stCondLst>
                                    <p:cond delay="0"/>
                                  </p:stCondLst>
                                  <p:childTnLst>
                                    <p:set>
                                      <p:cBhvr>
                                        <p:cTn id="1476" dur="1" fill="hold">
                                          <p:stCondLst>
                                            <p:cond delay="0"/>
                                          </p:stCondLst>
                                        </p:cTn>
                                        <p:tgtEl>
                                          <p:spTgt spid="351">
                                            <p:txEl>
                                              <p:pRg st="5" end="5"/>
                                            </p:txEl>
                                          </p:spTgt>
                                        </p:tgtEl>
                                        <p:attrNameLst>
                                          <p:attrName>style.visibility</p:attrName>
                                        </p:attrNameLst>
                                      </p:cBhvr>
                                      <p:to>
                                        <p:strVal val="visible"/>
                                      </p:to>
                                    </p:set>
                                  </p:childTnLst>
                                </p:cTn>
                              </p:par>
                            </p:childTnLst>
                          </p:cTn>
                        </p:par>
                      </p:childTnLst>
                    </p:cTn>
                  </p:par>
                  <p:par>
                    <p:cTn id="1477" fill="hold">
                      <p:stCondLst>
                        <p:cond delay="indefinite"/>
                      </p:stCondLst>
                      <p:childTnLst>
                        <p:par>
                          <p:cTn id="1478" fill="hold">
                            <p:stCondLst>
                              <p:cond delay="0"/>
                            </p:stCondLst>
                            <p:childTnLst>
                              <p:par>
                                <p:cTn id="1479" nodeType="clickEffect" fill="hold" presetClass="entr" presetID="1">
                                  <p:stCondLst>
                                    <p:cond delay="0"/>
                                  </p:stCondLst>
                                  <p:childTnLst>
                                    <p:set>
                                      <p:cBhvr>
                                        <p:cTn id="1480" dur="1" fill="hold">
                                          <p:stCondLst>
                                            <p:cond delay="0"/>
                                          </p:stCondLst>
                                        </p:cTn>
                                        <p:tgtEl>
                                          <p:spTgt spid="351">
                                            <p:txEl>
                                              <p:pRg st="6" end="6"/>
                                            </p:txEl>
                                          </p:spTgt>
                                        </p:tgtEl>
                                        <p:attrNameLst>
                                          <p:attrName>style.visibility</p:attrName>
                                        </p:attrNameLst>
                                      </p:cBhvr>
                                      <p:to>
                                        <p:strVal val="visible"/>
                                      </p:to>
                                    </p:set>
                                  </p:childTnLst>
                                </p:cTn>
                              </p:par>
                              <p:par>
                                <p:cTn id="1481" nodeType="withEffect" fill="hold" presetClass="entr" presetID="1">
                                  <p:stCondLst>
                                    <p:cond delay="0"/>
                                  </p:stCondLst>
                                  <p:childTnLst>
                                    <p:set>
                                      <p:cBhvr>
                                        <p:cTn id="1482" dur="1" fill="hold">
                                          <p:stCondLst>
                                            <p:cond delay="0"/>
                                          </p:stCondLst>
                                        </p:cTn>
                                        <p:tgtEl>
                                          <p:spTgt spid="351">
                                            <p:txEl>
                                              <p:pRg st="7" end="7"/>
                                            </p:txEl>
                                          </p:spTgt>
                                        </p:tgtEl>
                                        <p:attrNameLst>
                                          <p:attrName>style.visibility</p:attrName>
                                        </p:attrNameLst>
                                      </p:cBhvr>
                                      <p:to>
                                        <p:strVal val="visible"/>
                                      </p:to>
                                    </p:set>
                                  </p:childTnLst>
                                </p:cTn>
                              </p:par>
                              <p:par>
                                <p:cTn id="1483" nodeType="withEffect" fill="hold" presetClass="entr" presetID="1">
                                  <p:stCondLst>
                                    <p:cond delay="0"/>
                                  </p:stCondLst>
                                  <p:childTnLst>
                                    <p:set>
                                      <p:cBhvr>
                                        <p:cTn id="1484" dur="1" fill="hold">
                                          <p:stCondLst>
                                            <p:cond delay="0"/>
                                          </p:stCondLst>
                                        </p:cTn>
                                        <p:tgtEl>
                                          <p:spTgt spid="351">
                                            <p:txEl>
                                              <p:pRg st="8" end="8"/>
                                            </p:txEl>
                                          </p:spTgt>
                                        </p:tgtEl>
                                        <p:attrNameLst>
                                          <p:attrName>style.visibility</p:attrName>
                                        </p:attrNameLst>
                                      </p:cBhvr>
                                      <p:to>
                                        <p:strVal val="visible"/>
                                      </p:to>
                                    </p:set>
                                  </p:childTnLst>
                                </p:cTn>
                              </p:par>
                            </p:childTnLst>
                          </p:cTn>
                        </p:par>
                      </p:childTnLst>
                    </p:cTn>
                  </p:par>
                  <p:par>
                    <p:cTn id="1485" fill="hold">
                      <p:stCondLst>
                        <p:cond delay="indefinite"/>
                      </p:stCondLst>
                      <p:childTnLst>
                        <p:par>
                          <p:cTn id="1486" fill="hold">
                            <p:stCondLst>
                              <p:cond delay="0"/>
                            </p:stCondLst>
                            <p:childTnLst>
                              <p:par>
                                <p:cTn id="1487" nodeType="clickEffect" fill="hold" presetClass="entr" presetID="1">
                                  <p:stCondLst>
                                    <p:cond delay="0"/>
                                  </p:stCondLst>
                                  <p:childTnLst>
                                    <p:set>
                                      <p:cBhvr>
                                        <p:cTn id="1488"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it-IT" sz="3900" spc="-1" strike="noStrike">
                <a:solidFill>
                  <a:srgbClr val="330066"/>
                </a:solidFill>
                <a:latin typeface="Arial"/>
              </a:rPr>
              <a:t>Poetria Nova</a:t>
            </a:r>
            <a:r>
              <a:rPr b="1" lang="it-IT" sz="3900" spc="-1" strike="noStrike">
                <a:solidFill>
                  <a:srgbClr val="330066"/>
                </a:solidFill>
                <a:latin typeface="Arial"/>
              </a:rPr>
              <a:t> – Poesia latina medievale</a:t>
            </a:r>
            <a:endParaRPr b="1" lang="it-IT" sz="3900" spc="-1" strike="noStrike">
              <a:solidFill>
                <a:srgbClr val="330066"/>
              </a:solidFill>
              <a:latin typeface="Arial"/>
            </a:endParaRPr>
          </a:p>
        </p:txBody>
      </p:sp>
      <p:sp>
        <p:nvSpPr>
          <p:cNvPr id="354"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Testi poetici latini con programma di ricerca (a cura di Paolo Mastandrea and Luigi Tessarolo)</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Cd-rom di poesia latina medievale (650-1250 d.C.) con collegamenti ai testi della letteratura classica e della tarda antichità </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spcBef>
                <a:spcPts val="4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008080"/>
                </a:solidFill>
                <a:latin typeface="Arial"/>
              </a:rPr>
              <a:t>Info al sito </a:t>
            </a:r>
            <a:r>
              <a:rPr b="0" lang="it-IT" sz="1900" spc="-1" strike="noStrike" u="sng">
                <a:solidFill>
                  <a:srgbClr val="7e9ce8"/>
                </a:solidFill>
                <a:uFillTx/>
                <a:latin typeface="Arial"/>
                <a:hlinkClick r:id="rId1"/>
              </a:rPr>
              <a:t>http://www.sismel.it/it/dettagl.asp?p1=748</a:t>
            </a:r>
            <a:r>
              <a:rPr b="0" lang="it-IT" sz="1900" spc="-1" strike="noStrike">
                <a:solidFill>
                  <a:srgbClr val="008080"/>
                </a:solidFill>
                <a:latin typeface="Arial"/>
              </a:rPr>
              <a:t> </a:t>
            </a:r>
            <a:endParaRPr b="0" lang="it-IT" sz="1900" spc="-1" strike="noStrike">
              <a:solidFill>
                <a:srgbClr val="008080"/>
              </a:solidFill>
              <a:latin typeface="Arial"/>
            </a:endParaRPr>
          </a:p>
        </p:txBody>
      </p:sp>
    </p:spTree>
  </p:cSld>
  <p:transition>
    <p:wedge/>
  </p:transition>
  <p:timing>
    <p:tnLst>
      <p:par>
        <p:cTn id="1489" dur="indefinite" restart="never" nodeType="tmRoot">
          <p:childTnLst>
            <p:seq>
              <p:cTn id="1490" dur="indefinite" nodeType="mainSeq">
                <p:childTnLst>
                  <p:par>
                    <p:cTn id="1491" fill="hold">
                      <p:stCondLst>
                        <p:cond delay="0"/>
                      </p:stCondLst>
                      <p:childTnLst>
                        <p:par>
                          <p:cTn id="1492" fill="hold">
                            <p:stCondLst>
                              <p:cond delay="0"/>
                            </p:stCondLst>
                            <p:childTnLst>
                              <p:par>
                                <p:cTn id="1493" nodeType="afterEffect" fill="hold" presetClass="entr" presetID="24">
                                  <p:stCondLst>
                                    <p:cond delay="0"/>
                                  </p:stCondLst>
                                  <p:childTnLst>
                                    <p:set>
                                      <p:cBhvr>
                                        <p:cTn id="1494" dur="1" fill="hold">
                                          <p:stCondLst>
                                            <p:cond delay="0"/>
                                          </p:stCondLst>
                                        </p:cTn>
                                        <p:tgtEl>
                                          <p:spTgt spid="353"/>
                                        </p:tgtEl>
                                        <p:attrNameLst>
                                          <p:attrName>style.visibility</p:attrName>
                                        </p:attrNameLst>
                                      </p:cBhvr>
                                      <p:to>
                                        <p:strVal val="visible"/>
                                      </p:to>
                                    </p:set>
                                    <p:anim calcmode="lin" valueType="num">
                                      <p:cBhvr additive="repl">
                                        <p:cTn id="1495" dur="500" fill="hold"/>
                                        <p:tgtEl>
                                          <p:spTgt spid="353"/>
                                        </p:tgtEl>
                                        <p:attrNameLst>
                                          <p:attrName>ppt_x</p:attrName>
                                        </p:attrNameLst>
                                      </p:cBhvr>
                                      <p:tavLst>
                                        <p:tav tm="0">
                                          <p:val>
                                            <p:strVal val="#ppt_x"/>
                                          </p:val>
                                        </p:tav>
                                        <p:tav tm="50000">
                                          <p:val>
                                            <p:strVal val="#ppt_x+.1"/>
                                          </p:val>
                                        </p:tav>
                                        <p:tav tm="100000">
                                          <p:val>
                                            <p:strVal val="#ppt_x"/>
                                          </p:val>
                                        </p:tav>
                                      </p:tavLst>
                                    </p:anim>
                                    <p:anim calcmode="lin" valueType="num">
                                      <p:cBhvr additive="repl">
                                        <p:cTn id="1496" dur="500" fill="hold"/>
                                        <p:tgtEl>
                                          <p:spTgt spid="353"/>
                                        </p:tgtEl>
                                        <p:attrNameLst>
                                          <p:attrName>ppt_y</p:attrName>
                                        </p:attrNameLst>
                                      </p:cBhvr>
                                      <p:tavLst>
                                        <p:tav tm="0">
                                          <p:val>
                                            <p:strVal val="#ppt_y"/>
                                          </p:val>
                                        </p:tav>
                                        <p:tav tm="100000">
                                          <p:val>
                                            <p:strVal val="#ppt_y"/>
                                          </p:val>
                                        </p:tav>
                                      </p:tavLst>
                                    </p:anim>
                                    <p:anim calcmode="lin" valueType="num">
                                      <p:cBhvr additive="repl">
                                        <p:cTn id="1497" dur="500" fill="hold"/>
                                        <p:tgtEl>
                                          <p:spTgt spid="353"/>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498" dur="500" fill="hold"/>
                                        <p:tgtEl>
                                          <p:spTgt spid="353"/>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1499" dur="500"/>
                                        <p:tgtEl>
                                          <p:spTgt spid="353"/>
                                        </p:tgtEl>
                                      </p:cBhvr>
                                    </p:animEffect>
                                  </p:childTnLst>
                                </p:cTn>
                              </p:par>
                            </p:childTnLst>
                          </p:cTn>
                        </p:par>
                      </p:childTnLst>
                    </p:cTn>
                  </p:par>
                  <p:par>
                    <p:cTn id="1500" fill="hold">
                      <p:stCondLst>
                        <p:cond delay="indefinite"/>
                      </p:stCondLst>
                      <p:childTnLst>
                        <p:par>
                          <p:cTn id="1501" fill="hold">
                            <p:stCondLst>
                              <p:cond delay="0"/>
                            </p:stCondLst>
                            <p:childTnLst>
                              <p:par>
                                <p:cTn id="1502" nodeType="clickEffect" fill="hold" presetClass="entr" presetID="1">
                                  <p:stCondLst>
                                    <p:cond delay="0"/>
                                  </p:stCondLst>
                                  <p:childTnLst>
                                    <p:set>
                                      <p:cBhvr>
                                        <p:cTn id="1503" dur="1" fill="hold">
                                          <p:stCondLst>
                                            <p:cond delay="0"/>
                                          </p:stCondLst>
                                        </p:cTn>
                                        <p:tgtEl>
                                          <p:spTgt spid="354">
                                            <p:txEl>
                                              <p:pRg st="0" end="0"/>
                                            </p:txEl>
                                          </p:spTgt>
                                        </p:tgtEl>
                                        <p:attrNameLst>
                                          <p:attrName>style.visibility</p:attrName>
                                        </p:attrNameLst>
                                      </p:cBhvr>
                                      <p:to>
                                        <p:strVal val="visible"/>
                                      </p:to>
                                    </p:set>
                                  </p:childTnLst>
                                </p:cTn>
                              </p:par>
                            </p:childTnLst>
                          </p:cTn>
                        </p:par>
                      </p:childTnLst>
                    </p:cTn>
                  </p:par>
                  <p:par>
                    <p:cTn id="1504" fill="hold">
                      <p:stCondLst>
                        <p:cond delay="indefinite"/>
                      </p:stCondLst>
                      <p:childTnLst>
                        <p:par>
                          <p:cTn id="1505" fill="hold">
                            <p:stCondLst>
                              <p:cond delay="0"/>
                            </p:stCondLst>
                            <p:childTnLst>
                              <p:par>
                                <p:cTn id="1506" nodeType="clickEffect" fill="hold" presetClass="entr" presetID="1">
                                  <p:stCondLst>
                                    <p:cond delay="0"/>
                                  </p:stCondLst>
                                  <p:childTnLst>
                                    <p:set>
                                      <p:cBhvr>
                                        <p:cTn id="1507" dur="1" fill="hold">
                                          <p:stCondLst>
                                            <p:cond delay="0"/>
                                          </p:stCondLst>
                                        </p:cTn>
                                        <p:tgtEl>
                                          <p:spTgt spid="354">
                                            <p:txEl>
                                              <p:pRg st="2" end="2"/>
                                            </p:txEl>
                                          </p:spTgt>
                                        </p:tgtEl>
                                        <p:attrNameLst>
                                          <p:attrName>style.visibility</p:attrName>
                                        </p:attrNameLst>
                                      </p:cBhvr>
                                      <p:to>
                                        <p:strVal val="visible"/>
                                      </p:to>
                                    </p:set>
                                  </p:childTnLst>
                                </p:cTn>
                              </p:par>
                            </p:childTnLst>
                          </p:cTn>
                        </p:par>
                      </p:childTnLst>
                    </p:cTn>
                  </p:par>
                  <p:par>
                    <p:cTn id="1508" fill="hold">
                      <p:stCondLst>
                        <p:cond delay="indefinite"/>
                      </p:stCondLst>
                      <p:childTnLst>
                        <p:par>
                          <p:cTn id="1509" fill="hold">
                            <p:stCondLst>
                              <p:cond delay="0"/>
                            </p:stCondLst>
                            <p:childTnLst>
                              <p:par>
                                <p:cTn id="1510" nodeType="clickEffect" fill="hold" presetClass="entr" presetID="1">
                                  <p:stCondLst>
                                    <p:cond delay="0"/>
                                  </p:stCondLst>
                                  <p:childTnLst>
                                    <p:set>
                                      <p:cBhvr>
                                        <p:cTn id="1511" dur="1" fill="hold">
                                          <p:stCondLst>
                                            <p:cond delay="0"/>
                                          </p:stCondLst>
                                        </p:cTn>
                                        <p:tgtEl>
                                          <p:spTgt spid="35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Cedetoc Library of Christian Latin Texts</a:t>
            </a:r>
            <a:endParaRPr b="1" lang="it-IT" sz="3900" spc="-1" strike="noStrike">
              <a:solidFill>
                <a:srgbClr val="330066"/>
              </a:solidFill>
              <a:latin typeface="Arial"/>
            </a:endParaRPr>
          </a:p>
        </p:txBody>
      </p:sp>
      <p:sp>
        <p:nvSpPr>
          <p:cNvPr id="356" name="TextShape 2"/>
          <p:cNvSpPr txBox="1"/>
          <p:nvPr/>
        </p:nvSpPr>
        <p:spPr>
          <a:xfrm>
            <a:off x="480960" y="2124000"/>
            <a:ext cx="8004240" cy="378792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Raccolta dei testi dei padri latini e relativo programma di ricerca (Paul Tombeur, Cetedoc - Brepols) edita da Brepols Publishers </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Oggi disponibile la V edizione, in due volumi; la I risale al 1991)</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lvl="1" marL="691920" indent="-347760">
              <a:lnSpc>
                <a:spcPct val="6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ff6600"/>
              </a:solidFill>
              <a:latin typeface="Arial"/>
            </a:endParaRPr>
          </a:p>
          <a:p>
            <a:pPr lvl="1" marL="691920" indent="-347760">
              <a:lnSpc>
                <a:spcPct val="6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ff6600"/>
              </a:solidFill>
              <a:latin typeface="Arial"/>
            </a:endParaRPr>
          </a:p>
        </p:txBody>
      </p:sp>
    </p:spTree>
  </p:cSld>
  <p:transition>
    <p:wedge/>
  </p:transition>
  <p:timing>
    <p:tnLst>
      <p:par>
        <p:cTn id="1512" dur="indefinite" restart="never" nodeType="tmRoot">
          <p:childTnLst>
            <p:seq>
              <p:cTn id="1513" dur="indefinite" nodeType="mainSeq">
                <p:childTnLst>
                  <p:par>
                    <p:cTn id="1514" fill="hold">
                      <p:stCondLst>
                        <p:cond delay="0"/>
                      </p:stCondLst>
                      <p:childTnLst>
                        <p:par>
                          <p:cTn id="1515" fill="hold">
                            <p:stCondLst>
                              <p:cond delay="0"/>
                            </p:stCondLst>
                            <p:childTnLst>
                              <p:par>
                                <p:cTn id="1516" nodeType="afterEffect" fill="hold" presetClass="entr" presetID="24">
                                  <p:stCondLst>
                                    <p:cond delay="0"/>
                                  </p:stCondLst>
                                  <p:childTnLst>
                                    <p:set>
                                      <p:cBhvr>
                                        <p:cTn id="1517" dur="1" fill="hold">
                                          <p:stCondLst>
                                            <p:cond delay="0"/>
                                          </p:stCondLst>
                                        </p:cTn>
                                        <p:tgtEl>
                                          <p:spTgt spid="355"/>
                                        </p:tgtEl>
                                        <p:attrNameLst>
                                          <p:attrName>style.visibility</p:attrName>
                                        </p:attrNameLst>
                                      </p:cBhvr>
                                      <p:to>
                                        <p:strVal val="visible"/>
                                      </p:to>
                                    </p:set>
                                    <p:animEffect filter="plus(in)" transition="in">
                                      <p:cBhvr additive="repl">
                                        <p:cTn id="1518" dur="2000"/>
                                        <p:tgtEl>
                                          <p:spTgt spid="355"/>
                                        </p:tgtEl>
                                      </p:cBhvr>
                                    </p:animEffect>
                                  </p:childTnLst>
                                </p:cTn>
                              </p:par>
                            </p:childTnLst>
                          </p:cTn>
                        </p:par>
                      </p:childTnLst>
                    </p:cTn>
                  </p:par>
                  <p:par>
                    <p:cTn id="1519" fill="hold">
                      <p:stCondLst>
                        <p:cond delay="indefinite"/>
                      </p:stCondLst>
                      <p:childTnLst>
                        <p:par>
                          <p:cTn id="1520" fill="hold">
                            <p:stCondLst>
                              <p:cond delay="0"/>
                            </p:stCondLst>
                            <p:childTnLst>
                              <p:par>
                                <p:cTn id="1521" nodeType="clickEffect" fill="hold" presetClass="entr" presetID="1">
                                  <p:stCondLst>
                                    <p:cond delay="0"/>
                                  </p:stCondLst>
                                  <p:childTnLst>
                                    <p:set>
                                      <p:cBhvr>
                                        <p:cTn id="1522" dur="1" fill="hold">
                                          <p:stCondLst>
                                            <p:cond delay="0"/>
                                          </p:stCondLst>
                                        </p:cTn>
                                        <p:tgtEl>
                                          <p:spTgt spid="356">
                                            <p:txEl>
                                              <p:pRg st="0" end="0"/>
                                            </p:txEl>
                                          </p:spTgt>
                                        </p:tgtEl>
                                        <p:attrNameLst>
                                          <p:attrName>style.visibility</p:attrName>
                                        </p:attrNameLst>
                                      </p:cBhvr>
                                      <p:to>
                                        <p:strVal val="visible"/>
                                      </p:to>
                                    </p:set>
                                  </p:childTnLst>
                                </p:cTn>
                              </p:par>
                            </p:childTnLst>
                          </p:cTn>
                        </p:par>
                      </p:childTnLst>
                    </p:cTn>
                  </p:par>
                  <p:par>
                    <p:cTn id="1523" fill="hold">
                      <p:stCondLst>
                        <p:cond delay="indefinite"/>
                      </p:stCondLst>
                      <p:childTnLst>
                        <p:par>
                          <p:cTn id="1524" fill="hold">
                            <p:stCondLst>
                              <p:cond delay="0"/>
                            </p:stCondLst>
                            <p:childTnLst>
                              <p:par>
                                <p:cTn id="1525" nodeType="clickEffect" fill="hold" presetClass="entr" presetID="1">
                                  <p:stCondLst>
                                    <p:cond delay="0"/>
                                  </p:stCondLst>
                                  <p:childTnLst>
                                    <p:set>
                                      <p:cBhvr>
                                        <p:cTn id="1526" dur="1" fill="hold">
                                          <p:stCondLst>
                                            <p:cond delay="0"/>
                                          </p:stCondLst>
                                        </p:cTn>
                                        <p:tgtEl>
                                          <p:spTgt spid="35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7" name="TextShape 1"/>
          <p:cNvSpPr txBox="1"/>
          <p:nvPr/>
        </p:nvSpPr>
        <p:spPr>
          <a:xfrm>
            <a:off x="394920" y="404280"/>
            <a:ext cx="7210440" cy="129564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Thomae Aquinatis </a:t>
            </a:r>
            <a:br/>
            <a:r>
              <a:rPr b="1" lang="it-IT" sz="3900" spc="-1" strike="noStrike">
                <a:solidFill>
                  <a:srgbClr val="330066"/>
                </a:solidFill>
                <a:latin typeface="Arial"/>
              </a:rPr>
              <a:t>Opera Omnia</a:t>
            </a:r>
            <a:endParaRPr b="1" lang="it-IT" sz="3900" spc="-1" strike="noStrike">
              <a:solidFill>
                <a:srgbClr val="330066"/>
              </a:solidFill>
              <a:latin typeface="Arial"/>
            </a:endParaRPr>
          </a:p>
        </p:txBody>
      </p:sp>
      <p:sp>
        <p:nvSpPr>
          <p:cNvPr id="358" name="TextShape 2"/>
          <p:cNvSpPr txBox="1"/>
          <p:nvPr/>
        </p:nvSpPr>
        <p:spPr>
          <a:xfrm>
            <a:off x="468360" y="191628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L’opera completa di Tommaso d’Aquino</a:t>
            </a:r>
            <a:endParaRPr b="0" lang="it-IT" sz="3000" spc="-1" strike="noStrike">
              <a:solidFill>
                <a:srgbClr val="008080"/>
              </a:solidFill>
              <a:latin typeface="Arial"/>
            </a:endParaRPr>
          </a:p>
        </p:txBody>
      </p:sp>
    </p:spTree>
  </p:cSld>
  <p:transition>
    <p:wedge/>
  </p:transition>
  <p:timing>
    <p:tnLst>
      <p:par>
        <p:cTn id="1527" dur="indefinite" restart="never" nodeType="tmRoot">
          <p:childTnLst>
            <p:seq>
              <p:cTn id="1528" dur="indefinite" nodeType="mainSeq">
                <p:childTnLst>
                  <p:par>
                    <p:cTn id="1529" fill="hold">
                      <p:stCondLst>
                        <p:cond delay="0"/>
                      </p:stCondLst>
                      <p:childTnLst>
                        <p:par>
                          <p:cTn id="1530" fill="hold">
                            <p:stCondLst>
                              <p:cond delay="0"/>
                            </p:stCondLst>
                            <p:childTnLst>
                              <p:par>
                                <p:cTn id="1531" nodeType="afterEffect" fill="hold" presetClass="entr" presetID="24">
                                  <p:stCondLst>
                                    <p:cond delay="0"/>
                                  </p:stCondLst>
                                  <p:childTnLst>
                                    <p:set>
                                      <p:cBhvr>
                                        <p:cTn id="1532" dur="1" fill="hold">
                                          <p:stCondLst>
                                            <p:cond delay="0"/>
                                          </p:stCondLst>
                                        </p:cTn>
                                        <p:tgtEl>
                                          <p:spTgt spid="357"/>
                                        </p:tgtEl>
                                        <p:attrNameLst>
                                          <p:attrName>style.visibility</p:attrName>
                                        </p:attrNameLst>
                                      </p:cBhvr>
                                      <p:to>
                                        <p:strVal val="visible"/>
                                      </p:to>
                                    </p:set>
                                    <p:anim calcmode="lin" valueType="num">
                                      <p:cBhvr additive="repl">
                                        <p:cTn id="1533" dur="500" fill="hold"/>
                                        <p:tgtEl>
                                          <p:spTgt spid="357"/>
                                        </p:tgtEl>
                                        <p:attrNameLst>
                                          <p:attrName>ppt_w</p:attrName>
                                        </p:attrNameLst>
                                      </p:cBhvr>
                                      <p:tavLst>
                                        <p:tav tm="0">
                                          <p:val>
                                            <p:strVal val="2/3*#ppt_w"/>
                                          </p:val>
                                        </p:tav>
                                        <p:tav tm="100000">
                                          <p:val>
                                            <p:strVal val="#ppt_w"/>
                                          </p:val>
                                        </p:tav>
                                      </p:tavLst>
                                    </p:anim>
                                    <p:anim calcmode="lin" valueType="num">
                                      <p:cBhvr additive="repl">
                                        <p:cTn id="1534" dur="500" fill="hold"/>
                                        <p:tgtEl>
                                          <p:spTgt spid="357"/>
                                        </p:tgtEl>
                                        <p:attrNameLst>
                                          <p:attrName>ppt_h</p:attrName>
                                        </p:attrNameLst>
                                      </p:cBhvr>
                                      <p:tavLst>
                                        <p:tav tm="0">
                                          <p:val>
                                            <p:strVal val="2/3*#ppt_h"/>
                                          </p:val>
                                        </p:tav>
                                        <p:tav tm="100000">
                                          <p:val>
                                            <p:strVal val="#ppt_h"/>
                                          </p:val>
                                        </p:tav>
                                      </p:tavLst>
                                    </p:anim>
                                  </p:childTnLst>
                                </p:cTn>
                              </p:par>
                            </p:childTnLst>
                          </p:cTn>
                        </p:par>
                      </p:childTnLst>
                    </p:cTn>
                  </p:par>
                  <p:par>
                    <p:cTn id="1535" fill="hold">
                      <p:stCondLst>
                        <p:cond delay="indefinite"/>
                      </p:stCondLst>
                      <p:childTnLst>
                        <p:par>
                          <p:cTn id="1536" fill="hold">
                            <p:stCondLst>
                              <p:cond delay="0"/>
                            </p:stCondLst>
                            <p:childTnLst>
                              <p:par>
                                <p:cTn id="1537" nodeType="clickEffect" fill="hold" presetClass="entr" presetID="1">
                                  <p:stCondLst>
                                    <p:cond delay="0"/>
                                  </p:stCondLst>
                                  <p:childTnLst>
                                    <p:set>
                                      <p:cBhvr>
                                        <p:cTn id="1538" dur="1" fill="hold">
                                          <p:stCondLst>
                                            <p:cond delay="0"/>
                                          </p:stCondLst>
                                        </p:cTn>
                                        <p:tgtEl>
                                          <p:spTgt spid="358">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9" name="TextShape 1"/>
          <p:cNvSpPr txBox="1"/>
          <p:nvPr/>
        </p:nvSpPr>
        <p:spPr>
          <a:xfrm>
            <a:off x="324000" y="147600"/>
            <a:ext cx="7704000" cy="10764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100" spc="-1" strike="noStrike">
                <a:solidFill>
                  <a:srgbClr val="330066"/>
                </a:solidFill>
                <a:latin typeface="Arial"/>
              </a:rPr>
              <a:t> </a:t>
            </a:r>
            <a:r>
              <a:rPr b="1" lang="it-IT" sz="3500" spc="-1" strike="noStrike">
                <a:solidFill>
                  <a:srgbClr val="330066"/>
                </a:solidFill>
                <a:latin typeface="Arial"/>
              </a:rPr>
              <a:t>Aureae Latinitatis Bibliotheca (ALB)</a:t>
            </a:r>
            <a:endParaRPr b="1" lang="it-IT" sz="3500" spc="-1" strike="noStrike">
              <a:solidFill>
                <a:srgbClr val="330066"/>
              </a:solidFill>
              <a:latin typeface="Arial"/>
            </a:endParaRPr>
          </a:p>
        </p:txBody>
      </p:sp>
      <p:sp>
        <p:nvSpPr>
          <p:cNvPr id="360" name="TextShape 2"/>
          <p:cNvSpPr txBox="1"/>
          <p:nvPr/>
        </p:nvSpPr>
        <p:spPr>
          <a:xfrm>
            <a:off x="755640" y="1483920"/>
            <a:ext cx="7772400" cy="4537080"/>
          </a:xfrm>
          <a:prstGeom prst="rect">
            <a:avLst/>
          </a:prstGeom>
          <a:noFill/>
          <a:ln w="0">
            <a:noFill/>
          </a:ln>
        </p:spPr>
        <p:txBody>
          <a:bodyPr lIns="90000" rIns="90000" tIns="46800" bIns="46800">
            <a:normAutofit/>
          </a:bodyPr>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Testi latini scelti da Paolo Mastandrea</a:t>
            </a:r>
            <a:br/>
            <a:r>
              <a:rPr b="0" lang="it-IT" sz="2600" spc="-1" strike="noStrike">
                <a:solidFill>
                  <a:srgbClr val="008080"/>
                </a:solidFill>
                <a:latin typeface="Arial"/>
              </a:rPr>
              <a:t>(edito da </a:t>
            </a:r>
            <a:r>
              <a:rPr b="0" lang="it-IT" sz="2600" spc="-1" strike="noStrike" u="sng">
                <a:solidFill>
                  <a:srgbClr val="7e9ce8"/>
                </a:solidFill>
                <a:uFillTx/>
                <a:latin typeface="Arial"/>
                <a:hlinkClick r:id="rId1"/>
              </a:rPr>
              <a:t>Olivetti</a:t>
            </a:r>
            <a:r>
              <a:rPr b="0" lang="it-IT" sz="2600" spc="-1" strike="noStrike" u="sng">
                <a:solidFill>
                  <a:srgbClr val="7e9ce8"/>
                </a:solidFill>
                <a:uFillTx/>
                <a:latin typeface="Arial"/>
                <a:hlinkClick r:id="rId2"/>
              </a:rPr>
              <a:t> </a:t>
            </a:r>
            <a:r>
              <a:rPr b="0" lang="it-IT" sz="2600" spc="-1" strike="noStrike" u="sng">
                <a:solidFill>
                  <a:srgbClr val="7e9ce8"/>
                </a:solidFill>
                <a:uFillTx/>
                <a:latin typeface="Arial"/>
                <a:hlinkClick r:id="rId3"/>
              </a:rPr>
              <a:t>Education</a:t>
            </a:r>
            <a:r>
              <a:rPr b="0" lang="it-IT" sz="2600" spc="-1" strike="noStrike">
                <a:solidFill>
                  <a:srgbClr val="008080"/>
                </a:solidFill>
                <a:latin typeface="Arial"/>
              </a:rPr>
              <a:t>- </a:t>
            </a:r>
            <a:r>
              <a:rPr b="0" lang="it-IT" sz="2600" spc="-1" strike="noStrike" u="sng">
                <a:solidFill>
                  <a:srgbClr val="7e9ce8"/>
                </a:solidFill>
                <a:uFillTx/>
                <a:latin typeface="Arial"/>
                <a:hlinkClick r:id="rId4"/>
              </a:rPr>
              <a:t>Zanichelli</a:t>
            </a:r>
            <a:r>
              <a:rPr b="0" lang="it-IT" sz="2600" spc="-1" strike="noStrike">
                <a:solidFill>
                  <a:srgbClr val="008080"/>
                </a:solidFill>
                <a:latin typeface="Arial"/>
              </a:rPr>
              <a:t>)</a:t>
            </a:r>
            <a:endParaRPr b="0" lang="it-IT" sz="2600" spc="-1" strike="noStrike">
              <a:solidFill>
                <a:srgbClr val="00808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Contiene il testo integrale delle opere degli autori principali della letteratura latina dell'epoca repubblicana ed alto imperiale, (secondo le versioni delle più accreditate collezioni di testi classici: Oxford Classical Texts, Bibliotheca Teubneriana, Loeb Classical Library, Collection Budé, Fondazione Valla).</a:t>
            </a:r>
            <a:endParaRPr b="0" lang="it-IT" sz="2600" spc="-1" strike="noStrike">
              <a:solidFill>
                <a:srgbClr val="00808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Usa un interfaccia poco amichevole e un programma autonomo per l’interrogazione della base dati</a:t>
            </a:r>
            <a:endParaRPr b="0" lang="it-IT" sz="2600" spc="-1" strike="noStrike">
              <a:solidFill>
                <a:srgbClr val="008080"/>
              </a:solidFill>
              <a:latin typeface="Arial"/>
            </a:endParaRPr>
          </a:p>
        </p:txBody>
      </p:sp>
    </p:spTree>
  </p:cSld>
  <p:transition>
    <p:wedge/>
  </p:transition>
  <p:timing>
    <p:tnLst>
      <p:par>
        <p:cTn id="1539" dur="indefinite" restart="never" nodeType="tmRoot">
          <p:childTnLst>
            <p:seq>
              <p:cTn id="1540" dur="indefinite" nodeType="mainSeq">
                <p:childTnLst>
                  <p:par>
                    <p:cTn id="1541" fill="hold">
                      <p:stCondLst>
                        <p:cond delay="0"/>
                      </p:stCondLst>
                      <p:childTnLst>
                        <p:par>
                          <p:cTn id="1542" fill="hold">
                            <p:stCondLst>
                              <p:cond delay="0"/>
                            </p:stCondLst>
                            <p:childTnLst>
                              <p:par>
                                <p:cTn id="1543" nodeType="afterEffect" fill="hold" presetClass="entr" presetID="24">
                                  <p:stCondLst>
                                    <p:cond delay="0"/>
                                  </p:stCondLst>
                                  <p:childTnLst>
                                    <p:set>
                                      <p:cBhvr>
                                        <p:cTn id="1544" dur="1" fill="hold">
                                          <p:stCondLst>
                                            <p:cond delay="0"/>
                                          </p:stCondLst>
                                        </p:cTn>
                                        <p:tgtEl>
                                          <p:spTgt spid="359"/>
                                        </p:tgtEl>
                                        <p:attrNameLst>
                                          <p:attrName>style.visibility</p:attrName>
                                        </p:attrNameLst>
                                      </p:cBhvr>
                                      <p:to>
                                        <p:strVal val="visible"/>
                                      </p:to>
                                    </p:set>
                                    <p:animScale>
                                      <p:cBhvr>
                                        <p:cTn id="1545" dur="1000" fill="hold">
                                          <p:stCondLst>
                                            <p:cond delay="0"/>
                                          </p:stCondLst>
                                        </p:cTn>
                                        <p:tgtEl>
                                          <p:spTgt spid="359"/>
                                        </p:tgtEl>
                                      </p:cBhvr>
                                      <p:from x="250000" y="250000"/>
                                      <p:to x="100000" y="100000"/>
                                    </p:animScale>
                                    <p:animMotion origin="layout" path="M -0.46736 0.92887 C -0.37517 0.88508 -0.02552 0.75279 0.0908 0.66613 C 0.20747 0.57948 0.21649 0.50394 0.23177 0.40825 C 0.24705 0.31256 0.22118 0.15964 0.18264 0.09152 C 0.1441 0.02341 0.03802 0 0 0 E">
                                      <p:cBhvr>
                                        <p:cTn id="1546" dur="1000" fill="hold">
                                          <p:stCondLst>
                                            <p:cond delay="0"/>
                                          </p:stCondLst>
                                        </p:cTn>
                                        <p:tgtEl>
                                          <p:spTgt spid="359"/>
                                        </p:tgtEl>
                                      </p:cBhvr>
                                    </p:animMotion>
                                    <p:animEffect filter="fade" transition="in">
                                      <p:cBhvr additive="repl">
                                        <p:cTn id="1547" dur="1000"/>
                                        <p:tgtEl>
                                          <p:spTgt spid="359"/>
                                        </p:tgtEl>
                                      </p:cBhvr>
                                    </p:animEffect>
                                  </p:childTnLst>
                                </p:cTn>
                              </p:par>
                            </p:childTnLst>
                          </p:cTn>
                        </p:par>
                      </p:childTnLst>
                    </p:cTn>
                  </p:par>
                  <p:par>
                    <p:cTn id="1548" fill="hold">
                      <p:stCondLst>
                        <p:cond delay="indefinite"/>
                      </p:stCondLst>
                      <p:childTnLst>
                        <p:par>
                          <p:cTn id="1549" fill="hold">
                            <p:stCondLst>
                              <p:cond delay="0"/>
                            </p:stCondLst>
                            <p:childTnLst>
                              <p:par>
                                <p:cTn id="1550" nodeType="clickEffect" fill="hold" presetClass="entr" presetID="1">
                                  <p:stCondLst>
                                    <p:cond delay="0"/>
                                  </p:stCondLst>
                                  <p:childTnLst>
                                    <p:set>
                                      <p:cBhvr>
                                        <p:cTn id="1551" dur="1" fill="hold">
                                          <p:stCondLst>
                                            <p:cond delay="0"/>
                                          </p:stCondLst>
                                        </p:cTn>
                                        <p:tgtEl>
                                          <p:spTgt spid="360">
                                            <p:txEl>
                                              <p:pRg st="0" end="0"/>
                                            </p:txEl>
                                          </p:spTgt>
                                        </p:tgtEl>
                                        <p:attrNameLst>
                                          <p:attrName>style.visibility</p:attrName>
                                        </p:attrNameLst>
                                      </p:cBhvr>
                                      <p:to>
                                        <p:strVal val="visible"/>
                                      </p:to>
                                    </p:set>
                                  </p:childTnLst>
                                </p:cTn>
                              </p:par>
                            </p:childTnLst>
                          </p:cTn>
                        </p:par>
                      </p:childTnLst>
                    </p:cTn>
                  </p:par>
                  <p:par>
                    <p:cTn id="1552" fill="hold">
                      <p:stCondLst>
                        <p:cond delay="indefinite"/>
                      </p:stCondLst>
                      <p:childTnLst>
                        <p:par>
                          <p:cTn id="1553" fill="hold">
                            <p:stCondLst>
                              <p:cond delay="0"/>
                            </p:stCondLst>
                            <p:childTnLst>
                              <p:par>
                                <p:cTn id="1554" nodeType="clickEffect" fill="hold" presetClass="entr" presetID="1">
                                  <p:stCondLst>
                                    <p:cond delay="0"/>
                                  </p:stCondLst>
                                  <p:childTnLst>
                                    <p:set>
                                      <p:cBhvr>
                                        <p:cTn id="1555" dur="1" fill="hold">
                                          <p:stCondLst>
                                            <p:cond delay="0"/>
                                          </p:stCondLst>
                                        </p:cTn>
                                        <p:tgtEl>
                                          <p:spTgt spid="360">
                                            <p:txEl>
                                              <p:pRg st="2" end="2"/>
                                            </p:txEl>
                                          </p:spTgt>
                                        </p:tgtEl>
                                        <p:attrNameLst>
                                          <p:attrName>style.visibility</p:attrName>
                                        </p:attrNameLst>
                                      </p:cBhvr>
                                      <p:to>
                                        <p:strVal val="visible"/>
                                      </p:to>
                                    </p:set>
                                  </p:childTnLst>
                                </p:cTn>
                              </p:par>
                            </p:childTnLst>
                          </p:cTn>
                        </p:par>
                      </p:childTnLst>
                    </p:cTn>
                  </p:par>
                  <p:par>
                    <p:cTn id="1556" fill="hold">
                      <p:stCondLst>
                        <p:cond delay="indefinite"/>
                      </p:stCondLst>
                      <p:childTnLst>
                        <p:par>
                          <p:cTn id="1557" fill="hold">
                            <p:stCondLst>
                              <p:cond delay="0"/>
                            </p:stCondLst>
                            <p:childTnLst>
                              <p:par>
                                <p:cTn id="1558" nodeType="clickEffect" fill="hold" presetClass="entr" presetID="1">
                                  <p:stCondLst>
                                    <p:cond delay="0"/>
                                  </p:stCondLst>
                                  <p:childTnLst>
                                    <p:set>
                                      <p:cBhvr>
                                        <p:cTn id="1559" dur="1" fill="hold">
                                          <p:stCondLst>
                                            <p:cond delay="0"/>
                                          </p:stCondLst>
                                        </p:cTn>
                                        <p:tgtEl>
                                          <p:spTgt spid="36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1" name="TextShape 1"/>
          <p:cNvSpPr txBox="1"/>
          <p:nvPr/>
        </p:nvSpPr>
        <p:spPr>
          <a:xfrm>
            <a:off x="456840" y="277920"/>
            <a:ext cx="8435880" cy="113976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Poesis 2.0</a:t>
            </a:r>
            <a:br/>
            <a:r>
              <a:rPr b="1" lang="it-IT" sz="3900" spc="-1" strike="noStrike">
                <a:solidFill>
                  <a:srgbClr val="330066"/>
                </a:solidFill>
                <a:latin typeface="Arial"/>
              </a:rPr>
              <a:t>Cd-rom della poesia latina  </a:t>
            </a:r>
            <a:endParaRPr b="1" lang="it-IT" sz="3900" spc="-1" strike="noStrike">
              <a:solidFill>
                <a:srgbClr val="330066"/>
              </a:solidFill>
              <a:latin typeface="Arial"/>
            </a:endParaRPr>
          </a:p>
        </p:txBody>
      </p:sp>
      <p:sp>
        <p:nvSpPr>
          <p:cNvPr id="362" name="TextShape 2"/>
          <p:cNvSpPr txBox="1"/>
          <p:nvPr/>
        </p:nvSpPr>
        <p:spPr>
          <a:xfrm>
            <a:off x="457200" y="2026800"/>
            <a:ext cx="8229600" cy="4103640"/>
          </a:xfrm>
          <a:prstGeom prst="rect">
            <a:avLst/>
          </a:prstGeom>
          <a:noFill/>
          <a:ln w="0">
            <a:noFill/>
          </a:ln>
        </p:spPr>
        <p:txBody>
          <a:bodyPr lIns="90000" rIns="90000" tIns="46800" bIns="46800">
            <a:normAutofit/>
          </a:bodyPr>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a cura di P. Mastandrea e L. Tessarolo</a:t>
            </a:r>
            <a:br/>
            <a:r>
              <a:rPr b="0" lang="it-IT" sz="2600" spc="-1" strike="noStrike">
                <a:solidFill>
                  <a:srgbClr val="008080"/>
                </a:solidFill>
                <a:latin typeface="Arial"/>
              </a:rPr>
              <a:t>Edito da</a:t>
            </a:r>
            <a:r>
              <a:rPr b="1" lang="it-IT" sz="2600" spc="-1" strike="noStrike">
                <a:solidFill>
                  <a:srgbClr val="008080"/>
                </a:solidFill>
                <a:latin typeface="Arial"/>
              </a:rPr>
              <a:t> </a:t>
            </a:r>
            <a:r>
              <a:rPr b="1" lang="it-IT" sz="2600" spc="-1" strike="noStrike" u="sng">
                <a:solidFill>
                  <a:srgbClr val="7e9ce8"/>
                </a:solidFill>
                <a:uFillTx/>
                <a:latin typeface="Arial"/>
                <a:hlinkClick r:id="rId1"/>
              </a:rPr>
              <a:t>Zanichelli</a:t>
            </a:r>
            <a:br/>
            <a:r>
              <a:rPr b="1" lang="it-IT" sz="2600" spc="-1" strike="noStrike" u="sng">
                <a:solidFill>
                  <a:srgbClr val="7e9ce8"/>
                </a:solidFill>
                <a:uFillTx/>
                <a:latin typeface="Arial"/>
              </a:rPr>
              <a:t> </a:t>
            </a:r>
            <a:endParaRPr b="0" lang="it-IT" sz="2600" spc="-1" strike="noStrike">
              <a:solidFill>
                <a:srgbClr val="00808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Contiene il testo completo di tutti i poeti latini, da Ennio a Eugenius Toletanus, esclusi gli autori scenici arcaici, tratti dalla "collana poeti e prosatori latini". </a:t>
            </a:r>
            <a:endParaRPr b="0" lang="it-IT" sz="2600" spc="-1" strike="noStrike">
              <a:solidFill>
                <a:srgbClr val="00808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La base dati è distribuita con lo storico volume </a:t>
            </a:r>
            <a:r>
              <a:rPr b="0" i="1" lang="it-IT" sz="2600" spc="-1" strike="noStrike">
                <a:solidFill>
                  <a:srgbClr val="008080"/>
                </a:solidFill>
                <a:latin typeface="Arial"/>
              </a:rPr>
              <a:t>Il lessico classico</a:t>
            </a:r>
            <a:r>
              <a:rPr b="0" lang="it-IT" sz="2600" spc="-1" strike="noStrike">
                <a:solidFill>
                  <a:srgbClr val="008080"/>
                </a:solidFill>
                <a:latin typeface="Arial"/>
              </a:rPr>
              <a:t> di Federico Lübker, recentemente ristampato da Zanichelli</a:t>
            </a:r>
            <a:r>
              <a:rPr b="1" lang="it-IT" sz="2600" spc="-1" strike="noStrike">
                <a:solidFill>
                  <a:srgbClr val="008080"/>
                </a:solidFill>
                <a:latin typeface="Arial"/>
              </a:rPr>
              <a:t> </a:t>
            </a:r>
            <a:endParaRPr b="0" lang="it-IT" sz="2600" spc="-1" strike="noStrike">
              <a:solidFill>
                <a:srgbClr val="008080"/>
              </a:solidFill>
              <a:latin typeface="Arial"/>
            </a:endParaRPr>
          </a:p>
        </p:txBody>
      </p:sp>
    </p:spTree>
  </p:cSld>
  <p:transition>
    <p:wedge/>
  </p:transition>
  <p:timing>
    <p:tnLst>
      <p:par>
        <p:cTn id="1560" dur="indefinite" restart="never" nodeType="tmRoot">
          <p:childTnLst>
            <p:seq>
              <p:cTn id="1561" dur="indefinite" nodeType="mainSeq">
                <p:childTnLst>
                  <p:par>
                    <p:cTn id="1562" fill="hold">
                      <p:stCondLst>
                        <p:cond delay="0"/>
                      </p:stCondLst>
                      <p:childTnLst>
                        <p:par>
                          <p:cTn id="1563" fill="hold">
                            <p:stCondLst>
                              <p:cond delay="0"/>
                            </p:stCondLst>
                            <p:childTnLst>
                              <p:par>
                                <p:cTn id="1564" nodeType="afterEffect" fill="hold" presetClass="entr" presetID="24">
                                  <p:stCondLst>
                                    <p:cond delay="0"/>
                                  </p:stCondLst>
                                  <p:childTnLst>
                                    <p:set>
                                      <p:cBhvr>
                                        <p:cTn id="1565" dur="1" fill="hold">
                                          <p:stCondLst>
                                            <p:cond delay="0"/>
                                          </p:stCondLst>
                                        </p:cTn>
                                        <p:tgtEl>
                                          <p:spTgt spid="361"/>
                                        </p:tgtEl>
                                        <p:attrNameLst>
                                          <p:attrName>style.visibility</p:attrName>
                                        </p:attrNameLst>
                                      </p:cBhvr>
                                      <p:to>
                                        <p:strVal val="visible"/>
                                      </p:to>
                                    </p:set>
                                    <p:anim calcmode="lin" valueType="num">
                                      <p:cBhvr additive="repl">
                                        <p:cTn id="1566" dur="1000" fill="hold"/>
                                        <p:tgtEl>
                                          <p:spTgt spid="361"/>
                                        </p:tgtEl>
                                        <p:attrNameLst>
                                          <p:attrName>ppt_w</p:attrName>
                                        </p:attrNameLst>
                                      </p:cBhvr>
                                      <p:tavLst>
                                        <p:tav tm="0">
                                          <p:val>
                                            <p:strVal val="#ppt_w*0.70"/>
                                          </p:val>
                                        </p:tav>
                                        <p:tav tm="100000">
                                          <p:val>
                                            <p:strVal val="#ppt_w"/>
                                          </p:val>
                                        </p:tav>
                                      </p:tavLst>
                                    </p:anim>
                                    <p:anim calcmode="lin" valueType="num">
                                      <p:cBhvr additive="repl">
                                        <p:cTn id="1567" dur="1000" fill="hold"/>
                                        <p:tgtEl>
                                          <p:spTgt spid="361"/>
                                        </p:tgtEl>
                                        <p:attrNameLst>
                                          <p:attrName>ppt_h</p:attrName>
                                        </p:attrNameLst>
                                      </p:cBhvr>
                                      <p:tavLst>
                                        <p:tav tm="0">
                                          <p:val>
                                            <p:strVal val="#ppt_h"/>
                                          </p:val>
                                        </p:tav>
                                        <p:tav tm="100000">
                                          <p:val>
                                            <p:strVal val="#ppt_h"/>
                                          </p:val>
                                        </p:tav>
                                      </p:tavLst>
                                    </p:anim>
                                    <p:animEffect filter="fade" transition="in">
                                      <p:cBhvr additive="repl">
                                        <p:cTn id="1568" dur="1000"/>
                                        <p:tgtEl>
                                          <p:spTgt spid="361"/>
                                        </p:tgtEl>
                                      </p:cBhvr>
                                    </p:animEffect>
                                  </p:childTnLst>
                                </p:cTn>
                              </p:par>
                            </p:childTnLst>
                          </p:cTn>
                        </p:par>
                      </p:childTnLst>
                    </p:cTn>
                  </p:par>
                  <p:par>
                    <p:cTn id="1569" fill="hold">
                      <p:stCondLst>
                        <p:cond delay="indefinite"/>
                      </p:stCondLst>
                      <p:childTnLst>
                        <p:par>
                          <p:cTn id="1570" fill="hold">
                            <p:stCondLst>
                              <p:cond delay="0"/>
                            </p:stCondLst>
                            <p:childTnLst>
                              <p:par>
                                <p:cTn id="1571" nodeType="clickEffect" fill="hold" presetClass="entr" presetID="1">
                                  <p:stCondLst>
                                    <p:cond delay="0"/>
                                  </p:stCondLst>
                                  <p:childTnLst>
                                    <p:set>
                                      <p:cBhvr>
                                        <p:cTn id="1572" dur="1" fill="hold">
                                          <p:stCondLst>
                                            <p:cond delay="0"/>
                                          </p:stCondLst>
                                        </p:cTn>
                                        <p:tgtEl>
                                          <p:spTgt spid="362">
                                            <p:txEl>
                                              <p:pRg st="0" end="0"/>
                                            </p:txEl>
                                          </p:spTgt>
                                        </p:tgtEl>
                                        <p:attrNameLst>
                                          <p:attrName>style.visibility</p:attrName>
                                        </p:attrNameLst>
                                      </p:cBhvr>
                                      <p:to>
                                        <p:strVal val="visible"/>
                                      </p:to>
                                    </p:set>
                                  </p:childTnLst>
                                </p:cTn>
                              </p:par>
                            </p:childTnLst>
                          </p:cTn>
                        </p:par>
                      </p:childTnLst>
                    </p:cTn>
                  </p:par>
                  <p:par>
                    <p:cTn id="1573" fill="hold">
                      <p:stCondLst>
                        <p:cond delay="indefinite"/>
                      </p:stCondLst>
                      <p:childTnLst>
                        <p:par>
                          <p:cTn id="1574" fill="hold">
                            <p:stCondLst>
                              <p:cond delay="0"/>
                            </p:stCondLst>
                            <p:childTnLst>
                              <p:par>
                                <p:cTn id="1575" nodeType="clickEffect" fill="hold" presetClass="entr" presetID="1">
                                  <p:stCondLst>
                                    <p:cond delay="0"/>
                                  </p:stCondLst>
                                  <p:childTnLst>
                                    <p:set>
                                      <p:cBhvr>
                                        <p:cTn id="1576" dur="1" fill="hold">
                                          <p:stCondLst>
                                            <p:cond delay="0"/>
                                          </p:stCondLst>
                                        </p:cTn>
                                        <p:tgtEl>
                                          <p:spTgt spid="362">
                                            <p:txEl>
                                              <p:pRg st="1" end="1"/>
                                            </p:txEl>
                                          </p:spTgt>
                                        </p:tgtEl>
                                        <p:attrNameLst>
                                          <p:attrName>style.visibility</p:attrName>
                                        </p:attrNameLst>
                                      </p:cBhvr>
                                      <p:to>
                                        <p:strVal val="visible"/>
                                      </p:to>
                                    </p:set>
                                  </p:childTnLst>
                                </p:cTn>
                              </p:par>
                            </p:childTnLst>
                          </p:cTn>
                        </p:par>
                      </p:childTnLst>
                    </p:cTn>
                  </p:par>
                  <p:par>
                    <p:cTn id="1577" fill="hold">
                      <p:stCondLst>
                        <p:cond delay="indefinite"/>
                      </p:stCondLst>
                      <p:childTnLst>
                        <p:par>
                          <p:cTn id="1578" fill="hold">
                            <p:stCondLst>
                              <p:cond delay="0"/>
                            </p:stCondLst>
                            <p:childTnLst>
                              <p:par>
                                <p:cTn id="1579" nodeType="clickEffect" fill="hold" presetClass="entr" presetID="1">
                                  <p:stCondLst>
                                    <p:cond delay="0"/>
                                  </p:stCondLst>
                                  <p:childTnLst>
                                    <p:set>
                                      <p:cBhvr>
                                        <p:cTn id="1580" dur="1" fill="hold">
                                          <p:stCondLst>
                                            <p:cond delay="0"/>
                                          </p:stCondLst>
                                        </p:cTn>
                                        <p:tgtEl>
                                          <p:spTgt spid="36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3" name="TextShape 1"/>
          <p:cNvSpPr txBox="1"/>
          <p:nvPr/>
        </p:nvSpPr>
        <p:spPr>
          <a:xfrm>
            <a:off x="456840" y="122400"/>
            <a:ext cx="7543800" cy="93024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Diagrammi delle frequenze</a:t>
            </a:r>
            <a:endParaRPr b="1" lang="it-IT" sz="3900" spc="-1" strike="noStrike">
              <a:solidFill>
                <a:srgbClr val="330066"/>
              </a:solidFill>
              <a:latin typeface="Arial"/>
            </a:endParaRPr>
          </a:p>
        </p:txBody>
      </p:sp>
      <p:pic>
        <p:nvPicPr>
          <p:cNvPr id="364" name="" descr=""/>
          <p:cNvPicPr/>
          <p:nvPr/>
        </p:nvPicPr>
        <p:blipFill>
          <a:blip r:embed="rId1"/>
          <a:stretch/>
        </p:blipFill>
        <p:spPr>
          <a:xfrm>
            <a:off x="539640" y="981000"/>
            <a:ext cx="7115400" cy="5648400"/>
          </a:xfrm>
          <a:prstGeom prst="rect">
            <a:avLst/>
          </a:prstGeom>
          <a:ln w="0">
            <a:noFill/>
          </a:ln>
        </p:spPr>
      </p:pic>
    </p:spTree>
  </p:cSld>
  <p:transition>
    <p:wedge/>
  </p:transition>
  <p:timing>
    <p:tnLst>
      <p:par>
        <p:cTn id="1581" dur="indefinite" restart="never" nodeType="tmRoot">
          <p:childTnLst>
            <p:seq>
              <p:cTn id="1582" dur="indefinite" nodeType="mainSeq">
                <p:childTnLst>
                  <p:par>
                    <p:cTn id="1583" fill="hold">
                      <p:stCondLst>
                        <p:cond delay="0"/>
                      </p:stCondLst>
                      <p:childTnLst>
                        <p:par>
                          <p:cTn id="1584" fill="hold">
                            <p:stCondLst>
                              <p:cond delay="0"/>
                            </p:stCondLst>
                            <p:childTnLst>
                              <p:par>
                                <p:cTn id="1585" nodeType="afterEffect" fill="hold" presetClass="entr" presetID="24">
                                  <p:stCondLst>
                                    <p:cond delay="0"/>
                                  </p:stCondLst>
                                  <p:childTnLst>
                                    <p:set>
                                      <p:cBhvr>
                                        <p:cTn id="1586" dur="1" fill="hold">
                                          <p:stCondLst>
                                            <p:cond delay="0"/>
                                          </p:stCondLst>
                                        </p:cTn>
                                        <p:tgtEl>
                                          <p:spTgt spid="363"/>
                                        </p:tgtEl>
                                        <p:attrNameLst>
                                          <p:attrName>style.visibility</p:attrName>
                                        </p:attrNameLst>
                                      </p:cBhvr>
                                      <p:to>
                                        <p:strVal val="visible"/>
                                      </p:to>
                                    </p:set>
                                    <p:anim calcmode="lin" valueType="num">
                                      <p:cBhvr additive="repl">
                                        <p:cTn id="1587" dur="1000" fill="hold"/>
                                        <p:tgtEl>
                                          <p:spTgt spid="363"/>
                                        </p:tgtEl>
                                        <p:attrNameLst>
                                          <p:attrName>ppt_w</p:attrName>
                                        </p:attrNameLst>
                                      </p:cBhvr>
                                      <p:tavLst>
                                        <p:tav tm="0">
                                          <p:val>
                                            <p:strVal val="#ppt_w*0.70"/>
                                          </p:val>
                                        </p:tav>
                                        <p:tav tm="100000">
                                          <p:val>
                                            <p:strVal val="#ppt_w"/>
                                          </p:val>
                                        </p:tav>
                                      </p:tavLst>
                                    </p:anim>
                                    <p:anim calcmode="lin" valueType="num">
                                      <p:cBhvr additive="repl">
                                        <p:cTn id="1588" dur="1000" fill="hold"/>
                                        <p:tgtEl>
                                          <p:spTgt spid="363"/>
                                        </p:tgtEl>
                                        <p:attrNameLst>
                                          <p:attrName>ppt_h</p:attrName>
                                        </p:attrNameLst>
                                      </p:cBhvr>
                                      <p:tavLst>
                                        <p:tav tm="0">
                                          <p:val>
                                            <p:strVal val="#ppt_h"/>
                                          </p:val>
                                        </p:tav>
                                        <p:tav tm="100000">
                                          <p:val>
                                            <p:strVal val="#ppt_h"/>
                                          </p:val>
                                        </p:tav>
                                      </p:tavLst>
                                    </p:anim>
                                    <p:animEffect filter="fade" transition="in">
                                      <p:cBhvr additive="repl">
                                        <p:cTn id="1589" dur="1000"/>
                                        <p:tgtEl>
                                          <p:spTgt spid="363"/>
                                        </p:tgtEl>
                                      </p:cBhvr>
                                    </p:animEffect>
                                  </p:childTnLst>
                                </p:cTn>
                              </p:par>
                            </p:childTnLst>
                          </p:cTn>
                        </p:par>
                      </p:childTnLst>
                    </p:cTn>
                  </p:par>
                  <p:par>
                    <p:cTn id="1590" fill="hold">
                      <p:stCondLst>
                        <p:cond delay="indefinite"/>
                      </p:stCondLst>
                      <p:childTnLst>
                        <p:par>
                          <p:cTn id="1591" fill="hold">
                            <p:stCondLst>
                              <p:cond delay="0"/>
                            </p:stCondLst>
                            <p:childTnLst>
                              <p:par>
                                <p:cTn id="1592" nodeType="clickEffect" fill="hold" presetClass="entr" presetID="1">
                                  <p:stCondLst>
                                    <p:cond delay="0"/>
                                  </p:stCondLst>
                                  <p:childTnLst>
                                    <p:set>
                                      <p:cBhvr>
                                        <p:cTn id="1593"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Alle origini…Platone</a:t>
            </a:r>
            <a:endParaRPr b="1" lang="it-IT" sz="3900" spc="-1" strike="noStrike">
              <a:solidFill>
                <a:srgbClr val="330066"/>
              </a:solidFill>
              <a:latin typeface="Arial"/>
            </a:endParaRPr>
          </a:p>
        </p:txBody>
      </p:sp>
      <p:sp>
        <p:nvSpPr>
          <p:cNvPr id="147" name="TextShape 2"/>
          <p:cNvSpPr txBox="1"/>
          <p:nvPr/>
        </p:nvSpPr>
        <p:spPr>
          <a:xfrm>
            <a:off x="250560" y="1700280"/>
            <a:ext cx="5699160" cy="4806720"/>
          </a:xfrm>
          <a:prstGeom prst="rect">
            <a:avLst/>
          </a:prstGeom>
          <a:noFill/>
          <a:ln w="0">
            <a:noFill/>
          </a:ln>
        </p:spPr>
        <p:txBody>
          <a:bodyPr lIns="90000" rIns="90000" tIns="46800" bIns="46800">
            <a:normAutofit/>
          </a:bodyPr>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Il contrasto tra “parola orale” e “scrittura” nell’antichità: un rapporto ambiguo, problematico</a:t>
            </a:r>
            <a:endParaRPr b="0" lang="it-IT" sz="2600" spc="-1" strike="noStrike">
              <a:solidFill>
                <a:srgbClr val="008080"/>
              </a:solidFill>
              <a:latin typeface="Arial"/>
            </a:endParaRPr>
          </a:p>
          <a:p>
            <a:pPr marL="342720" indent="-342720" algn="ctr">
              <a:lnSpc>
                <a:spcPct val="9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lgn="ctr">
              <a:lnSpc>
                <a:spcPct val="9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Platone, </a:t>
            </a:r>
            <a:r>
              <a:rPr b="0" i="1" lang="it-IT" sz="2600" spc="-1" strike="noStrike">
                <a:solidFill>
                  <a:srgbClr val="008080"/>
                </a:solidFill>
                <a:latin typeface="Arial"/>
              </a:rPr>
              <a:t>Fedro</a:t>
            </a:r>
            <a:r>
              <a:rPr b="0" lang="it-IT" sz="2600" spc="-1" strike="noStrike">
                <a:solidFill>
                  <a:srgbClr val="008080"/>
                </a:solidFill>
                <a:latin typeface="Arial"/>
              </a:rPr>
              <a:t>, 274b-276a</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Oggi si ripropone il contrasto nella forma:</a:t>
            </a:r>
            <a:endParaRPr b="0" lang="it-IT" sz="2600" spc="-1" strike="noStrike">
              <a:solidFill>
                <a:srgbClr val="008080"/>
              </a:solidFill>
              <a:latin typeface="Arial"/>
            </a:endParaRPr>
          </a:p>
          <a:p>
            <a:pPr marL="342720" indent="-342720">
              <a:lnSpc>
                <a:spcPct val="9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a:t>
            </a:r>
            <a:r>
              <a:rPr b="0" lang="it-IT" sz="2600" spc="-1" strike="noStrike">
                <a:solidFill>
                  <a:srgbClr val="008080"/>
                </a:solidFill>
                <a:latin typeface="Arial"/>
              </a:rPr>
              <a:t>Vecchi mezzi” (“forma libro”) vs “nuovi mezzi” (la forma “computer e media elettronici”)</a:t>
            </a:r>
            <a:endParaRPr b="0" lang="it-IT" sz="2600" spc="-1" strike="noStrike">
              <a:solidFill>
                <a:srgbClr val="008080"/>
              </a:solidFill>
              <a:latin typeface="Arial"/>
            </a:endParaRPr>
          </a:p>
        </p:txBody>
      </p:sp>
      <p:pic>
        <p:nvPicPr>
          <p:cNvPr id="148" name="" descr=""/>
          <p:cNvPicPr/>
          <p:nvPr/>
        </p:nvPicPr>
        <p:blipFill>
          <a:blip r:embed="rId1"/>
          <a:stretch/>
        </p:blipFill>
        <p:spPr>
          <a:xfrm>
            <a:off x="6156360" y="2060640"/>
            <a:ext cx="2330280" cy="3438360"/>
          </a:xfrm>
          <a:prstGeom prst="rect">
            <a:avLst/>
          </a:prstGeom>
          <a:ln w="0">
            <a:noFill/>
          </a:ln>
        </p:spPr>
      </p:pic>
    </p:spTree>
  </p:cSld>
  <p:transition>
    <p:wedge/>
  </p:transition>
  <p:timing>
    <p:tnLst>
      <p:par>
        <p:cTn id="162" dur="indefinite" restart="never" nodeType="tmRoot">
          <p:childTnLst>
            <p:seq>
              <p:cTn id="163" dur="indefinite" nodeType="mainSeq">
                <p:childTnLst>
                  <p:par>
                    <p:cTn id="164" fill="hold">
                      <p:stCondLst>
                        <p:cond delay="0"/>
                      </p:stCondLst>
                      <p:childTnLst>
                        <p:par>
                          <p:cTn id="165" fill="hold">
                            <p:stCondLst>
                              <p:cond delay="0"/>
                            </p:stCondLst>
                            <p:childTnLst>
                              <p:par>
                                <p:cTn id="166" nodeType="afterEffect" fill="hold" presetClass="entr" presetID="24">
                                  <p:stCondLst>
                                    <p:cond delay="0"/>
                                  </p:stCondLst>
                                  <p:childTnLst>
                                    <p:set>
                                      <p:cBhvr>
                                        <p:cTn id="167" dur="1" fill="hold">
                                          <p:stCondLst>
                                            <p:cond delay="0"/>
                                          </p:stCondLst>
                                        </p:cTn>
                                        <p:tgtEl>
                                          <p:spTgt spid="146"/>
                                        </p:tgtEl>
                                        <p:attrNameLst>
                                          <p:attrName>style.visibility</p:attrName>
                                        </p:attrNameLst>
                                      </p:cBhvr>
                                      <p:to>
                                        <p:strVal val="visible"/>
                                      </p:to>
                                    </p:set>
                                    <p:animEffect filter="blinds(vertical)" transition="in">
                                      <p:cBhvr additive="repl">
                                        <p:cTn id="168" dur="500"/>
                                        <p:tgtEl>
                                          <p:spTgt spid="146"/>
                                        </p:tgtEl>
                                      </p:cBhvr>
                                    </p:animEffect>
                                  </p:childTnLst>
                                </p:cTn>
                              </p:par>
                            </p:childTnLst>
                          </p:cTn>
                        </p:par>
                      </p:childTnLst>
                    </p:cTn>
                  </p:par>
                  <p:par>
                    <p:cTn id="169" fill="hold">
                      <p:stCondLst>
                        <p:cond delay="indefinite"/>
                      </p:stCondLst>
                      <p:childTnLst>
                        <p:par>
                          <p:cTn id="170" fill="hold">
                            <p:stCondLst>
                              <p:cond delay="0"/>
                            </p:stCondLst>
                            <p:childTnLst>
                              <p:par>
                                <p:cTn id="171" nodeType="clickEffect" fill="hold" presetClass="entr" presetID="1">
                                  <p:stCondLst>
                                    <p:cond delay="0"/>
                                  </p:stCondLst>
                                  <p:childTnLst>
                                    <p:set>
                                      <p:cBhvr>
                                        <p:cTn id="172"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nodeType="clickEffect" fill="hold" presetClass="entr" presetID="1">
                                  <p:stCondLst>
                                    <p:cond delay="0"/>
                                  </p:stCondLst>
                                  <p:childTnLst>
                                    <p:set>
                                      <p:cBhvr>
                                        <p:cTn id="176"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nodeType="clickEffect" fill="hold" presetClass="entr" presetID="1">
                                  <p:stCondLst>
                                    <p:cond delay="0"/>
                                  </p:stCondLst>
                                  <p:childTnLst>
                                    <p:set>
                                      <p:cBhvr>
                                        <p:cTn id="180"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nodeType="clickEffect" fill="hold" presetClass="entr" presetID="1">
                                  <p:stCondLst>
                                    <p:cond delay="0"/>
                                  </p:stCondLst>
                                  <p:childTnLst>
                                    <p:set>
                                      <p:cBhvr>
                                        <p:cTn id="184" dur="1" fill="hold">
                                          <p:stCondLst>
                                            <p:cond delay="0"/>
                                          </p:stCondLst>
                                        </p:cTn>
                                        <p:tgtEl>
                                          <p:spTgt spid="147">
                                            <p:txEl>
                                              <p:pRg st="5" end="5"/>
                                            </p:txEl>
                                          </p:spTgt>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Bibliotheca Scriptorum Latinorum Medii Recentiorisque Aevi</a:t>
            </a:r>
            <a:endParaRPr b="1" lang="it-IT" sz="3500" spc="-1" strike="noStrike">
              <a:solidFill>
                <a:srgbClr val="330066"/>
              </a:solidFill>
              <a:latin typeface="Arial"/>
            </a:endParaRPr>
          </a:p>
        </p:txBody>
      </p:sp>
      <p:sp>
        <p:nvSpPr>
          <p:cNvPr id="366" name="TextShape 2"/>
          <p:cNvSpPr txBox="1"/>
          <p:nvPr/>
        </p:nvSpPr>
        <p:spPr>
          <a:xfrm>
            <a:off x="468360" y="1628280"/>
            <a:ext cx="8229600" cy="4248360"/>
          </a:xfrm>
          <a:prstGeom prst="rect">
            <a:avLst/>
          </a:prstGeom>
          <a:noFill/>
          <a:ln w="0">
            <a:noFill/>
          </a:ln>
        </p:spPr>
        <p:txBody>
          <a:bodyPr lIns="90000" rIns="90000" tIns="46800" bIns="46800">
            <a:normAutofit/>
          </a:bodyPr>
          <a:p>
            <a:pPr marL="342720" indent="-342720">
              <a:lnSpc>
                <a:spcPct val="9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a cura di Roberto Gamberini, edito da </a:t>
            </a:r>
            <a:r>
              <a:rPr b="0" lang="it-IT" sz="2100" spc="-1" strike="noStrike" u="sng">
                <a:solidFill>
                  <a:srgbClr val="7e9ce8"/>
                </a:solidFill>
                <a:uFillTx/>
                <a:latin typeface="Arial"/>
                <a:hlinkClick r:id="rId1"/>
              </a:rPr>
              <a:t>SISMEL - Edizioni Del </a:t>
            </a:r>
            <a:r>
              <a:rPr b="0" lang="it-IT" sz="2100" spc="-1" strike="noStrike" u="sng">
                <a:solidFill>
                  <a:srgbClr val="7e9ce8"/>
                </a:solidFill>
                <a:uFillTx/>
                <a:latin typeface="Arial"/>
                <a:hlinkClick r:id="rId2"/>
              </a:rPr>
              <a:t>Galluzzo</a:t>
            </a:r>
            <a:br/>
            <a:r>
              <a:rPr b="0" lang="it-IT" sz="2100" spc="-1" strike="noStrike" u="sng">
                <a:solidFill>
                  <a:srgbClr val="7e9ce8"/>
                </a:solidFill>
                <a:uFillTx/>
                <a:latin typeface="Arial"/>
              </a:rPr>
              <a:t> </a:t>
            </a:r>
            <a:endParaRPr b="0" lang="it-IT" sz="2100" spc="-1" strike="noStrike">
              <a:solidFill>
                <a:srgbClr val="008080"/>
              </a:solidFill>
              <a:latin typeface="Arial"/>
            </a:endParaRPr>
          </a:p>
          <a:p>
            <a:pPr marL="342720" indent="-342720">
              <a:lnSpc>
                <a:spcPct val="9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Primo repertorio della serie "Gli Autori in Medioevo Latino" raccoglie l'elenco delle diverse forme nominali con le quali gli autori latini del Medioevo erano e sono conosciuti, oltre a una serie di elementi identificativi e bibliografici, utili per l'identificazione degli autori e la loro lemmatizzazione. </a:t>
            </a:r>
            <a:endParaRPr b="0" lang="it-IT" sz="2100" spc="-1" strike="noStrike">
              <a:solidFill>
                <a:srgbClr val="008080"/>
              </a:solidFill>
              <a:latin typeface="Arial"/>
            </a:endParaRPr>
          </a:p>
          <a:p>
            <a:pPr marL="342720" indent="-342720">
              <a:lnSpc>
                <a:spcPct val="9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a:p>
            <a:pPr marL="342720" indent="-342720">
              <a:lnSpc>
                <a:spcPct val="9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La prima edizione comprende quasi 5.300 voci corrispondenti agli autori lemmatizzati nei primi ventuno volumi pubblicati dal bollettino bibliografico "Medioevo Latino".</a:t>
            </a:r>
            <a:endParaRPr b="0" lang="it-IT" sz="2100" spc="-1" strike="noStrike">
              <a:solidFill>
                <a:srgbClr val="008080"/>
              </a:solidFill>
              <a:latin typeface="Arial"/>
            </a:endParaRPr>
          </a:p>
        </p:txBody>
      </p:sp>
    </p:spTree>
  </p:cSld>
  <p:transition>
    <p:wedge/>
  </p:transition>
  <p:timing>
    <p:tnLst>
      <p:par>
        <p:cTn id="1594" dur="indefinite" restart="never" nodeType="tmRoot">
          <p:childTnLst>
            <p:seq>
              <p:cTn id="1595" dur="indefinite" nodeType="mainSeq">
                <p:childTnLst>
                  <p:par>
                    <p:cTn id="1596" fill="hold">
                      <p:stCondLst>
                        <p:cond delay="0"/>
                      </p:stCondLst>
                      <p:childTnLst>
                        <p:par>
                          <p:cTn id="1597" fill="hold">
                            <p:stCondLst>
                              <p:cond delay="0"/>
                            </p:stCondLst>
                            <p:childTnLst>
                              <p:par>
                                <p:cTn id="1598" nodeType="afterEffect" fill="hold" presetClass="entr" presetID="24">
                                  <p:stCondLst>
                                    <p:cond delay="0"/>
                                  </p:stCondLst>
                                  <p:childTnLst>
                                    <p:set>
                                      <p:cBhvr>
                                        <p:cTn id="1599" dur="1" fill="hold">
                                          <p:stCondLst>
                                            <p:cond delay="0"/>
                                          </p:stCondLst>
                                        </p:cTn>
                                        <p:tgtEl>
                                          <p:spTgt spid="365"/>
                                        </p:tgtEl>
                                        <p:attrNameLst>
                                          <p:attrName>style.visibility</p:attrName>
                                        </p:attrNameLst>
                                      </p:cBhvr>
                                      <p:to>
                                        <p:strVal val="visible"/>
                                      </p:to>
                                    </p:set>
                                    <p:anim calcmode="lin" valueType="num">
                                      <p:cBhvr additive="repl">
                                        <p:cTn id="1600" dur="1000" fill="hold"/>
                                        <p:tgtEl>
                                          <p:spTgt spid="365"/>
                                        </p:tgtEl>
                                        <p:attrNameLst>
                                          <p:attrName>ppt_x</p:attrName>
                                        </p:attrNameLst>
                                      </p:cBhvr>
                                      <p:tavLst>
                                        <p:tav tm="0">
                                          <p:val>
                                            <p:strVal val="#ppt_x-.2"/>
                                          </p:val>
                                        </p:tav>
                                        <p:tav tm="100000">
                                          <p:val>
                                            <p:strVal val="#ppt_x"/>
                                          </p:val>
                                        </p:tav>
                                      </p:tavLst>
                                    </p:anim>
                                    <p:anim calcmode="lin" valueType="num">
                                      <p:cBhvr additive="repl">
                                        <p:cTn id="1601" dur="1000" fill="hold"/>
                                        <p:tgtEl>
                                          <p:spTgt spid="365"/>
                                        </p:tgtEl>
                                        <p:attrNameLst>
                                          <p:attrName>ppt_y</p:attrName>
                                        </p:attrNameLst>
                                      </p:cBhvr>
                                      <p:tavLst>
                                        <p:tav tm="0">
                                          <p:val>
                                            <p:strVal val="#ppt_y"/>
                                          </p:val>
                                        </p:tav>
                                        <p:tav tm="100000">
                                          <p:val>
                                            <p:strVal val="#ppt_y"/>
                                          </p:val>
                                        </p:tav>
                                      </p:tavLst>
                                    </p:anim>
                                    <p:animEffect filter="wipe(right)" transition="in">
                                      <p:cBhvr additive="repl">
                                        <p:cTn id="1602" dur="1000"/>
                                        <p:tgtEl>
                                          <p:spTgt spid="365"/>
                                        </p:tgtEl>
                                      </p:cBhvr>
                                    </p:animEffect>
                                  </p:childTnLst>
                                </p:cTn>
                              </p:par>
                            </p:childTnLst>
                          </p:cTn>
                        </p:par>
                      </p:childTnLst>
                    </p:cTn>
                  </p:par>
                  <p:par>
                    <p:cTn id="1603" fill="hold">
                      <p:stCondLst>
                        <p:cond delay="indefinite"/>
                      </p:stCondLst>
                      <p:childTnLst>
                        <p:par>
                          <p:cTn id="1604" fill="hold">
                            <p:stCondLst>
                              <p:cond delay="0"/>
                            </p:stCondLst>
                            <p:childTnLst>
                              <p:par>
                                <p:cTn id="1605" nodeType="clickEffect" fill="hold" presetClass="entr" presetID="1">
                                  <p:stCondLst>
                                    <p:cond delay="0"/>
                                  </p:stCondLst>
                                  <p:childTnLst>
                                    <p:set>
                                      <p:cBhvr>
                                        <p:cTn id="1606" dur="1" fill="hold">
                                          <p:stCondLst>
                                            <p:cond delay="0"/>
                                          </p:stCondLst>
                                        </p:cTn>
                                        <p:tgtEl>
                                          <p:spTgt spid="366">
                                            <p:txEl>
                                              <p:pRg st="0" end="0"/>
                                            </p:txEl>
                                          </p:spTgt>
                                        </p:tgtEl>
                                        <p:attrNameLst>
                                          <p:attrName>style.visibility</p:attrName>
                                        </p:attrNameLst>
                                      </p:cBhvr>
                                      <p:to>
                                        <p:strVal val="visible"/>
                                      </p:to>
                                    </p:set>
                                  </p:childTnLst>
                                </p:cTn>
                              </p:par>
                            </p:childTnLst>
                          </p:cTn>
                        </p:par>
                      </p:childTnLst>
                    </p:cTn>
                  </p:par>
                  <p:par>
                    <p:cTn id="1607" fill="hold">
                      <p:stCondLst>
                        <p:cond delay="indefinite"/>
                      </p:stCondLst>
                      <p:childTnLst>
                        <p:par>
                          <p:cTn id="1608" fill="hold">
                            <p:stCondLst>
                              <p:cond delay="0"/>
                            </p:stCondLst>
                            <p:childTnLst>
                              <p:par>
                                <p:cTn id="1609" nodeType="clickEffect" fill="hold" presetClass="entr" presetID="1">
                                  <p:stCondLst>
                                    <p:cond delay="0"/>
                                  </p:stCondLst>
                                  <p:childTnLst>
                                    <p:set>
                                      <p:cBhvr>
                                        <p:cTn id="1610" dur="1" fill="hold">
                                          <p:stCondLst>
                                            <p:cond delay="0"/>
                                          </p:stCondLst>
                                        </p:cTn>
                                        <p:tgtEl>
                                          <p:spTgt spid="366">
                                            <p:txEl>
                                              <p:pRg st="1" end="1"/>
                                            </p:txEl>
                                          </p:spTgt>
                                        </p:tgtEl>
                                        <p:attrNameLst>
                                          <p:attrName>style.visibility</p:attrName>
                                        </p:attrNameLst>
                                      </p:cBhvr>
                                      <p:to>
                                        <p:strVal val="visible"/>
                                      </p:to>
                                    </p:set>
                                  </p:childTnLst>
                                </p:cTn>
                              </p:par>
                            </p:childTnLst>
                          </p:cTn>
                        </p:par>
                      </p:childTnLst>
                    </p:cTn>
                  </p:par>
                  <p:par>
                    <p:cTn id="1611" fill="hold">
                      <p:stCondLst>
                        <p:cond delay="indefinite"/>
                      </p:stCondLst>
                      <p:childTnLst>
                        <p:par>
                          <p:cTn id="1612" fill="hold">
                            <p:stCondLst>
                              <p:cond delay="0"/>
                            </p:stCondLst>
                            <p:childTnLst>
                              <p:par>
                                <p:cTn id="1613" nodeType="clickEffect" fill="hold" presetClass="entr" presetID="1">
                                  <p:stCondLst>
                                    <p:cond delay="0"/>
                                  </p:stCondLst>
                                  <p:childTnLst>
                                    <p:set>
                                      <p:cBhvr>
                                        <p:cTn id="1614" dur="1" fill="hold">
                                          <p:stCondLst>
                                            <p:cond delay="0"/>
                                          </p:stCondLst>
                                        </p:cTn>
                                        <p:tgtEl>
                                          <p:spTgt spid="36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7" name="TextShape 1"/>
          <p:cNvSpPr txBox="1"/>
          <p:nvPr/>
        </p:nvSpPr>
        <p:spPr>
          <a:xfrm>
            <a:off x="178920" y="122400"/>
            <a:ext cx="799308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Die Fragmente der griechischen Historiker</a:t>
            </a:r>
            <a:endParaRPr b="1" lang="it-IT" sz="3900" spc="-1" strike="noStrike">
              <a:solidFill>
                <a:srgbClr val="330066"/>
              </a:solidFill>
              <a:latin typeface="Arial"/>
            </a:endParaRPr>
          </a:p>
        </p:txBody>
      </p:sp>
      <p:sp>
        <p:nvSpPr>
          <p:cNvPr id="368" name="TextShape 2"/>
          <p:cNvSpPr txBox="1"/>
          <p:nvPr/>
        </p:nvSpPr>
        <p:spPr>
          <a:xfrm>
            <a:off x="539280" y="1844640"/>
            <a:ext cx="8280360" cy="4608720"/>
          </a:xfrm>
          <a:prstGeom prst="rect">
            <a:avLst/>
          </a:prstGeom>
          <a:noFill/>
          <a:ln w="0">
            <a:noFill/>
          </a:ln>
        </p:spPr>
        <p:txBody>
          <a:bodyPr lIns="90000" rIns="90000" tIns="46800" bIns="46800">
            <a:normAutofit/>
          </a:bodyPr>
          <a:p>
            <a:pPr marL="342720" indent="-342720">
              <a:lnSpc>
                <a:spcPct val="8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Edizione su cd-rom della celebre raccolta di</a:t>
            </a:r>
            <a:r>
              <a:rPr b="1" lang="it-IT" sz="2000" spc="-1" strike="noStrike">
                <a:solidFill>
                  <a:srgbClr val="008080"/>
                </a:solidFill>
                <a:latin typeface="Arial"/>
              </a:rPr>
              <a:t> </a:t>
            </a:r>
            <a:r>
              <a:rPr b="0" lang="it-IT" sz="2000" spc="-1" strike="noStrike">
                <a:solidFill>
                  <a:srgbClr val="008080"/>
                </a:solidFill>
                <a:latin typeface="Arial"/>
              </a:rPr>
              <a:t>Felix von Jacoby</a:t>
            </a:r>
            <a:br/>
            <a:r>
              <a:rPr b="0" lang="it-IT" sz="2000" spc="-1" strike="noStrike">
                <a:solidFill>
                  <a:srgbClr val="008080"/>
                </a:solidFill>
                <a:latin typeface="Arial"/>
              </a:rPr>
              <a:t>edito da </a:t>
            </a:r>
            <a:r>
              <a:rPr b="0" lang="it-IT" sz="2000" spc="-1" strike="noStrike" u="sng">
                <a:solidFill>
                  <a:srgbClr val="7e9ce8"/>
                </a:solidFill>
                <a:uFillTx/>
                <a:latin typeface="Arial"/>
                <a:hlinkClick r:id="rId1"/>
              </a:rPr>
              <a:t>Brill</a:t>
            </a:r>
            <a:r>
              <a:rPr b="0" lang="it-IT" sz="2000" spc="-1" strike="noStrike" u="sng">
                <a:solidFill>
                  <a:srgbClr val="7e9ce8"/>
                </a:solidFill>
                <a:uFillTx/>
                <a:latin typeface="Arial"/>
                <a:hlinkClick r:id="rId2"/>
              </a:rPr>
              <a:t> </a:t>
            </a:r>
            <a:r>
              <a:rPr b="0" lang="it-IT" sz="2000" spc="-1" strike="noStrike" u="sng">
                <a:solidFill>
                  <a:srgbClr val="7e9ce8"/>
                </a:solidFill>
                <a:uFillTx/>
                <a:latin typeface="Arial"/>
                <a:hlinkClick r:id="rId3"/>
              </a:rPr>
              <a:t>Academic</a:t>
            </a:r>
            <a:r>
              <a:rPr b="0" lang="it-IT" sz="2000" spc="-1" strike="noStrike" u="sng">
                <a:solidFill>
                  <a:srgbClr val="7e9ce8"/>
                </a:solidFill>
                <a:uFillTx/>
                <a:latin typeface="Arial"/>
                <a:hlinkClick r:id="rId4"/>
              </a:rPr>
              <a:t> </a:t>
            </a:r>
            <a:r>
              <a:rPr b="0" lang="it-IT" sz="2000" spc="-1" strike="noStrike" u="sng">
                <a:solidFill>
                  <a:srgbClr val="7e9ce8"/>
                </a:solidFill>
                <a:uFillTx/>
                <a:latin typeface="Arial"/>
                <a:hlinkClick r:id="rId5"/>
              </a:rPr>
              <a:t>Publishers</a:t>
            </a:r>
            <a:br/>
            <a:r>
              <a:rPr b="0" lang="it-IT" sz="2000" spc="-1" strike="noStrike" u="sng">
                <a:solidFill>
                  <a:srgbClr val="7e9ce8"/>
                </a:solidFill>
                <a:uFillTx/>
                <a:latin typeface="Arial"/>
              </a:rPr>
              <a:t> </a:t>
            </a:r>
            <a:endParaRPr b="0" lang="it-IT" sz="2000" spc="-1" strike="noStrike">
              <a:solidFill>
                <a:srgbClr val="008080"/>
              </a:solidFill>
              <a:latin typeface="Arial"/>
            </a:endParaRPr>
          </a:p>
          <a:p>
            <a:pPr marL="342720" indent="-342720">
              <a:lnSpc>
                <a:spcPct val="8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Presenta la collezione dei 15 volumi, editi tra il 1922 ed il 1958, dei frammenti degli storici greci, ordinati per ambiti tematici e cronologici per un totale di 856 autori, (secondo l’orinamento di Felix Jacoby. </a:t>
            </a:r>
            <a:endParaRPr b="0" lang="it-IT" sz="2000" spc="-1" strike="noStrike">
              <a:solidFill>
                <a:srgbClr val="008080"/>
              </a:solidFill>
              <a:latin typeface="Arial"/>
            </a:endParaRPr>
          </a:p>
          <a:p>
            <a:pPr marL="342720" indent="-342720">
              <a:lnSpc>
                <a:spcPct val="8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008080"/>
              </a:solidFill>
              <a:latin typeface="Arial"/>
            </a:endParaRPr>
          </a:p>
          <a:p>
            <a:pPr marL="342720" indent="-342720">
              <a:lnSpc>
                <a:spcPct val="8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La raccolta è divisa in tre parti: </a:t>
            </a:r>
            <a:endParaRPr b="0" lang="it-IT" sz="2000" spc="-1" strike="noStrike">
              <a:solidFill>
                <a:srgbClr val="008080"/>
              </a:solidFill>
              <a:latin typeface="Arial"/>
            </a:endParaRPr>
          </a:p>
          <a:p>
            <a:pPr lvl="1" marL="691920" indent="-3477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I (Genealogy and Mythography)</a:t>
            </a:r>
            <a:endParaRPr b="0" lang="it-IT" sz="1900" spc="-1" strike="noStrike">
              <a:solidFill>
                <a:srgbClr val="ff6600"/>
              </a:solidFill>
              <a:latin typeface="Arial"/>
            </a:endParaRPr>
          </a:p>
          <a:p>
            <a:pPr lvl="1" marL="691920" indent="-3477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II (Universal and Contemporary History; Chronography)</a:t>
            </a:r>
            <a:endParaRPr b="0" lang="it-IT" sz="1900" spc="-1" strike="noStrike">
              <a:solidFill>
                <a:srgbClr val="ff6600"/>
              </a:solidFill>
              <a:latin typeface="Arial"/>
            </a:endParaRPr>
          </a:p>
          <a:p>
            <a:pPr lvl="1" marL="691920" indent="-3477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III (Ethnography and Horography) </a:t>
            </a:r>
            <a:endParaRPr b="0" lang="it-IT" sz="1900" spc="-1" strike="noStrike">
              <a:solidFill>
                <a:srgbClr val="ff6600"/>
              </a:solidFill>
              <a:latin typeface="Arial"/>
            </a:endParaRPr>
          </a:p>
          <a:p>
            <a:pPr marL="342720" indent="-342720">
              <a:lnSpc>
                <a:spcPct val="80000"/>
              </a:lnSpc>
              <a:spcBef>
                <a:spcPts val="49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900" spc="-1" strike="noStrike">
              <a:solidFill>
                <a:srgbClr val="008080"/>
              </a:solidFill>
              <a:latin typeface="Arial"/>
            </a:endParaRPr>
          </a:p>
          <a:p>
            <a:pPr marL="342720" indent="-342720">
              <a:lnSpc>
                <a:spcPct val="80000"/>
              </a:lnSpc>
              <a:spcBef>
                <a:spcPts val="4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Comprende oltre 12.000 frammenti ricavati da fonti greche, bizantine, armene, siriache e arabe.</a:t>
            </a:r>
            <a:r>
              <a:rPr b="1" lang="it-IT" sz="1800" spc="-1" strike="noStrike">
                <a:solidFill>
                  <a:srgbClr val="008080"/>
                </a:solidFill>
                <a:latin typeface="Arial"/>
              </a:rPr>
              <a:t> </a:t>
            </a:r>
            <a:br/>
            <a:r>
              <a:rPr b="1" lang="it-IT" sz="1800" spc="-1" strike="noStrike">
                <a:solidFill>
                  <a:srgbClr val="008080"/>
                </a:solidFill>
                <a:latin typeface="Arial"/>
              </a:rPr>
              <a:t> </a:t>
            </a:r>
            <a:endParaRPr b="0" lang="it-IT" sz="1800" spc="-1" strike="noStrike">
              <a:solidFill>
                <a:srgbClr val="008080"/>
              </a:solidFill>
              <a:latin typeface="Arial"/>
            </a:endParaRPr>
          </a:p>
        </p:txBody>
      </p:sp>
    </p:spTree>
  </p:cSld>
  <p:transition>
    <p:wedge/>
  </p:transition>
  <p:timing>
    <p:tnLst>
      <p:par>
        <p:cTn id="1615" dur="indefinite" restart="never" nodeType="tmRoot">
          <p:childTnLst>
            <p:seq>
              <p:cTn id="1616" dur="indefinite" nodeType="mainSeq">
                <p:childTnLst>
                  <p:par>
                    <p:cTn id="1617" fill="hold">
                      <p:stCondLst>
                        <p:cond delay="0"/>
                      </p:stCondLst>
                      <p:childTnLst>
                        <p:par>
                          <p:cTn id="1618" fill="hold">
                            <p:stCondLst>
                              <p:cond delay="0"/>
                            </p:stCondLst>
                            <p:childTnLst>
                              <p:par>
                                <p:cTn id="1619" nodeType="afterEffect" fill="hold" presetClass="entr" presetID="24">
                                  <p:stCondLst>
                                    <p:cond delay="0"/>
                                  </p:stCondLst>
                                  <p:childTnLst>
                                    <p:set>
                                      <p:cBhvr>
                                        <p:cTn id="1620" dur="1" fill="hold">
                                          <p:stCondLst>
                                            <p:cond delay="0"/>
                                          </p:stCondLst>
                                        </p:cTn>
                                        <p:tgtEl>
                                          <p:spTgt spid="367"/>
                                        </p:tgtEl>
                                        <p:attrNameLst>
                                          <p:attrName>style.visibility</p:attrName>
                                        </p:attrNameLst>
                                      </p:cBhvr>
                                      <p:to>
                                        <p:strVal val="visible"/>
                                      </p:to>
                                    </p:set>
                                    <p:animEffect filter="fade" transition="in">
                                      <p:cBhvr additive="repl">
                                        <p:cTn id="1621" dur="2000"/>
                                        <p:tgtEl>
                                          <p:spTgt spid="367"/>
                                        </p:tgtEl>
                                      </p:cBhvr>
                                    </p:animEffect>
                                  </p:childTnLst>
                                </p:cTn>
                              </p:par>
                            </p:childTnLst>
                          </p:cTn>
                        </p:par>
                      </p:childTnLst>
                    </p:cTn>
                  </p:par>
                  <p:par>
                    <p:cTn id="1622" fill="hold">
                      <p:stCondLst>
                        <p:cond delay="indefinite"/>
                      </p:stCondLst>
                      <p:childTnLst>
                        <p:par>
                          <p:cTn id="1623" fill="hold">
                            <p:stCondLst>
                              <p:cond delay="0"/>
                            </p:stCondLst>
                            <p:childTnLst>
                              <p:par>
                                <p:cTn id="1624" nodeType="clickEffect" fill="hold" presetClass="entr" presetID="1">
                                  <p:stCondLst>
                                    <p:cond delay="0"/>
                                  </p:stCondLst>
                                  <p:childTnLst>
                                    <p:set>
                                      <p:cBhvr>
                                        <p:cTn id="1625" dur="1" fill="hold">
                                          <p:stCondLst>
                                            <p:cond delay="0"/>
                                          </p:stCondLst>
                                        </p:cTn>
                                        <p:tgtEl>
                                          <p:spTgt spid="368">
                                            <p:txEl>
                                              <p:pRg st="0" end="0"/>
                                            </p:txEl>
                                          </p:spTgt>
                                        </p:tgtEl>
                                        <p:attrNameLst>
                                          <p:attrName>style.visibility</p:attrName>
                                        </p:attrNameLst>
                                      </p:cBhvr>
                                      <p:to>
                                        <p:strVal val="visible"/>
                                      </p:to>
                                    </p:set>
                                  </p:childTnLst>
                                </p:cTn>
                              </p:par>
                            </p:childTnLst>
                          </p:cTn>
                        </p:par>
                      </p:childTnLst>
                    </p:cTn>
                  </p:par>
                  <p:par>
                    <p:cTn id="1626" fill="hold">
                      <p:stCondLst>
                        <p:cond delay="indefinite"/>
                      </p:stCondLst>
                      <p:childTnLst>
                        <p:par>
                          <p:cTn id="1627" fill="hold">
                            <p:stCondLst>
                              <p:cond delay="0"/>
                            </p:stCondLst>
                            <p:childTnLst>
                              <p:par>
                                <p:cTn id="1628" nodeType="clickEffect" fill="hold" presetClass="entr" presetID="1">
                                  <p:stCondLst>
                                    <p:cond delay="0"/>
                                  </p:stCondLst>
                                  <p:childTnLst>
                                    <p:set>
                                      <p:cBhvr>
                                        <p:cTn id="1629" dur="1" fill="hold">
                                          <p:stCondLst>
                                            <p:cond delay="0"/>
                                          </p:stCondLst>
                                        </p:cTn>
                                        <p:tgtEl>
                                          <p:spTgt spid="368">
                                            <p:txEl>
                                              <p:pRg st="1" end="1"/>
                                            </p:txEl>
                                          </p:spTgt>
                                        </p:tgtEl>
                                        <p:attrNameLst>
                                          <p:attrName>style.visibility</p:attrName>
                                        </p:attrNameLst>
                                      </p:cBhvr>
                                      <p:to>
                                        <p:strVal val="visible"/>
                                      </p:to>
                                    </p:set>
                                  </p:childTnLst>
                                </p:cTn>
                              </p:par>
                            </p:childTnLst>
                          </p:cTn>
                        </p:par>
                      </p:childTnLst>
                    </p:cTn>
                  </p:par>
                  <p:par>
                    <p:cTn id="1630" fill="hold">
                      <p:stCondLst>
                        <p:cond delay="indefinite"/>
                      </p:stCondLst>
                      <p:childTnLst>
                        <p:par>
                          <p:cTn id="1631" fill="hold">
                            <p:stCondLst>
                              <p:cond delay="0"/>
                            </p:stCondLst>
                            <p:childTnLst>
                              <p:par>
                                <p:cTn id="1632" nodeType="clickEffect" fill="hold" presetClass="entr" presetID="1">
                                  <p:stCondLst>
                                    <p:cond delay="0"/>
                                  </p:stCondLst>
                                  <p:childTnLst>
                                    <p:set>
                                      <p:cBhvr>
                                        <p:cTn id="1633" dur="1" fill="hold">
                                          <p:stCondLst>
                                            <p:cond delay="0"/>
                                          </p:stCondLst>
                                        </p:cTn>
                                        <p:tgtEl>
                                          <p:spTgt spid="368">
                                            <p:txEl>
                                              <p:pRg st="3" end="3"/>
                                            </p:txEl>
                                          </p:spTgt>
                                        </p:tgtEl>
                                        <p:attrNameLst>
                                          <p:attrName>style.visibility</p:attrName>
                                        </p:attrNameLst>
                                      </p:cBhvr>
                                      <p:to>
                                        <p:strVal val="visible"/>
                                      </p:to>
                                    </p:set>
                                  </p:childTnLst>
                                </p:cTn>
                              </p:par>
                              <p:par>
                                <p:cTn id="1634" nodeType="withEffect" fill="hold" presetClass="entr" presetID="1">
                                  <p:stCondLst>
                                    <p:cond delay="0"/>
                                  </p:stCondLst>
                                  <p:childTnLst>
                                    <p:set>
                                      <p:cBhvr>
                                        <p:cTn id="1635" dur="1" fill="hold">
                                          <p:stCondLst>
                                            <p:cond delay="0"/>
                                          </p:stCondLst>
                                        </p:cTn>
                                        <p:tgtEl>
                                          <p:spTgt spid="368">
                                            <p:txEl>
                                              <p:pRg st="4" end="4"/>
                                            </p:txEl>
                                          </p:spTgt>
                                        </p:tgtEl>
                                        <p:attrNameLst>
                                          <p:attrName>style.visibility</p:attrName>
                                        </p:attrNameLst>
                                      </p:cBhvr>
                                      <p:to>
                                        <p:strVal val="visible"/>
                                      </p:to>
                                    </p:set>
                                  </p:childTnLst>
                                </p:cTn>
                              </p:par>
                              <p:par>
                                <p:cTn id="1636" nodeType="withEffect" fill="hold" presetClass="entr" presetID="1">
                                  <p:stCondLst>
                                    <p:cond delay="0"/>
                                  </p:stCondLst>
                                  <p:childTnLst>
                                    <p:set>
                                      <p:cBhvr>
                                        <p:cTn id="1637" dur="1" fill="hold">
                                          <p:stCondLst>
                                            <p:cond delay="0"/>
                                          </p:stCondLst>
                                        </p:cTn>
                                        <p:tgtEl>
                                          <p:spTgt spid="368">
                                            <p:txEl>
                                              <p:pRg st="5" end="5"/>
                                            </p:txEl>
                                          </p:spTgt>
                                        </p:tgtEl>
                                        <p:attrNameLst>
                                          <p:attrName>style.visibility</p:attrName>
                                        </p:attrNameLst>
                                      </p:cBhvr>
                                      <p:to>
                                        <p:strVal val="visible"/>
                                      </p:to>
                                    </p:set>
                                  </p:childTnLst>
                                </p:cTn>
                              </p:par>
                              <p:par>
                                <p:cTn id="1638" nodeType="withEffect" fill="hold" presetClass="entr" presetID="1">
                                  <p:stCondLst>
                                    <p:cond delay="0"/>
                                  </p:stCondLst>
                                  <p:childTnLst>
                                    <p:set>
                                      <p:cBhvr>
                                        <p:cTn id="1639" dur="1" fill="hold">
                                          <p:stCondLst>
                                            <p:cond delay="0"/>
                                          </p:stCondLst>
                                        </p:cTn>
                                        <p:tgtEl>
                                          <p:spTgt spid="368">
                                            <p:txEl>
                                              <p:pRg st="6" end="6"/>
                                            </p:txEl>
                                          </p:spTgt>
                                        </p:tgtEl>
                                        <p:attrNameLst>
                                          <p:attrName>style.visibility</p:attrName>
                                        </p:attrNameLst>
                                      </p:cBhvr>
                                      <p:to>
                                        <p:strVal val="visible"/>
                                      </p:to>
                                    </p:set>
                                  </p:childTnLst>
                                </p:cTn>
                              </p:par>
                            </p:childTnLst>
                          </p:cTn>
                        </p:par>
                      </p:childTnLst>
                    </p:cTn>
                  </p:par>
                  <p:par>
                    <p:cTn id="1640" fill="hold">
                      <p:stCondLst>
                        <p:cond delay="indefinite"/>
                      </p:stCondLst>
                      <p:childTnLst>
                        <p:par>
                          <p:cTn id="1641" fill="hold">
                            <p:stCondLst>
                              <p:cond delay="0"/>
                            </p:stCondLst>
                            <p:childTnLst>
                              <p:par>
                                <p:cTn id="1642" nodeType="clickEffect" fill="hold" presetClass="entr" presetID="1">
                                  <p:stCondLst>
                                    <p:cond delay="0"/>
                                  </p:stCondLst>
                                  <p:childTnLst>
                                    <p:set>
                                      <p:cBhvr>
                                        <p:cTn id="1643" dur="1" fill="hold">
                                          <p:stCondLst>
                                            <p:cond delay="0"/>
                                          </p:stCondLst>
                                        </p:cTn>
                                        <p:tgtEl>
                                          <p:spTgt spid="36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9" name="TextShape 1"/>
          <p:cNvSpPr txBox="1"/>
          <p:nvPr/>
        </p:nvSpPr>
        <p:spPr>
          <a:xfrm>
            <a:off x="468000" y="260280"/>
            <a:ext cx="7543800" cy="85896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Monumenta Germaniae Historica  </a:t>
            </a:r>
            <a:r>
              <a:rPr b="1" lang="it-IT" sz="2200" spc="-1" strike="noStrike">
                <a:solidFill>
                  <a:srgbClr val="330066"/>
                </a:solidFill>
                <a:latin typeface="Arial"/>
              </a:rPr>
              <a:t> </a:t>
            </a:r>
            <a:endParaRPr b="1" lang="it-IT" sz="2200" spc="-1" strike="noStrike">
              <a:solidFill>
                <a:srgbClr val="330066"/>
              </a:solidFill>
              <a:latin typeface="Arial"/>
            </a:endParaRPr>
          </a:p>
        </p:txBody>
      </p:sp>
      <p:sp>
        <p:nvSpPr>
          <p:cNvPr id="370" name="TextShape 2"/>
          <p:cNvSpPr txBox="1"/>
          <p:nvPr/>
        </p:nvSpPr>
        <p:spPr>
          <a:xfrm>
            <a:off x="394920" y="1341360"/>
            <a:ext cx="8064360" cy="5112000"/>
          </a:xfrm>
          <a:prstGeom prst="rect">
            <a:avLst/>
          </a:prstGeom>
          <a:noFill/>
          <a:ln w="0">
            <a:noFill/>
          </a:ln>
        </p:spPr>
        <p:txBody>
          <a:bodyPr lIns="90000" rIns="90000" tIns="46800" bIns="46800">
            <a:normAutofit fontScale="94000"/>
          </a:bodyPr>
          <a:p>
            <a:pPr marL="342720" indent="-342720">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Cd-rom della celebre raccolta di fonti medievali edita da</a:t>
            </a:r>
            <a:r>
              <a:rPr b="1" lang="it-IT" sz="2100" spc="-1" strike="noStrike">
                <a:solidFill>
                  <a:srgbClr val="008080"/>
                </a:solidFill>
                <a:latin typeface="Arial"/>
              </a:rPr>
              <a:t> </a:t>
            </a:r>
            <a:r>
              <a:rPr b="1" lang="it-IT" sz="2100" spc="-1" strike="noStrike" u="sng">
                <a:solidFill>
                  <a:srgbClr val="7e9ce8"/>
                </a:solidFill>
                <a:uFillTx/>
                <a:latin typeface="Arial"/>
                <a:hlinkClick r:id="rId1"/>
              </a:rPr>
              <a:t>Brepols</a:t>
            </a:r>
            <a:r>
              <a:rPr b="1" lang="it-IT" sz="2100" spc="-1" strike="noStrike" u="sng">
                <a:solidFill>
                  <a:srgbClr val="7e9ce8"/>
                </a:solidFill>
                <a:uFillTx/>
                <a:latin typeface="Arial"/>
                <a:hlinkClick r:id="rId2"/>
              </a:rPr>
              <a:t> </a:t>
            </a:r>
            <a:r>
              <a:rPr b="1" lang="it-IT" sz="2100" spc="-1" strike="noStrike" u="sng">
                <a:solidFill>
                  <a:srgbClr val="7e9ce8"/>
                </a:solidFill>
                <a:uFillTx/>
                <a:latin typeface="Arial"/>
                <a:hlinkClick r:id="rId3"/>
              </a:rPr>
              <a:t>Publishers</a:t>
            </a:r>
            <a:r>
              <a:rPr b="0" lang="it-IT" sz="2100" spc="-1" strike="noStrike">
                <a:solidFill>
                  <a:srgbClr val="008080"/>
                </a:solidFill>
                <a:latin typeface="Arial"/>
              </a:rPr>
              <a:t> (</a:t>
            </a:r>
            <a:r>
              <a:rPr b="0" lang="it-IT" sz="2100" spc="-1" strike="noStrike" u="sng">
                <a:solidFill>
                  <a:srgbClr val="7e9ce8"/>
                </a:solidFill>
                <a:uFillTx/>
                <a:latin typeface="Arial"/>
                <a:hlinkClick r:id="rId4"/>
              </a:rPr>
              <a:t>München</a:t>
            </a:r>
            <a:r>
              <a:rPr b="0" lang="it-IT" sz="2100" spc="-1" strike="noStrike">
                <a:solidFill>
                  <a:srgbClr val="008080"/>
                </a:solidFill>
                <a:latin typeface="Arial"/>
              </a:rPr>
              <a:t>), con periodicità</a:t>
            </a:r>
            <a:r>
              <a:rPr b="1" lang="it-IT" sz="2100" spc="-1" strike="noStrike">
                <a:solidFill>
                  <a:srgbClr val="008080"/>
                </a:solidFill>
                <a:latin typeface="Arial"/>
              </a:rPr>
              <a:t> </a:t>
            </a:r>
            <a:r>
              <a:rPr b="0" lang="it-IT" sz="2100" spc="-1" strike="noStrike">
                <a:solidFill>
                  <a:srgbClr val="008080"/>
                </a:solidFill>
                <a:latin typeface="Arial"/>
              </a:rPr>
              <a:t>annuale </a:t>
            </a:r>
            <a:endParaRPr b="0" lang="it-IT" sz="2100" spc="-1" strike="noStrike">
              <a:solidFill>
                <a:srgbClr val="008080"/>
              </a:solidFill>
              <a:latin typeface="Arial"/>
            </a:endParaRPr>
          </a:p>
          <a:p>
            <a:pPr marL="342720" indent="-342720">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a:p>
            <a:pPr marL="342720" indent="-342720">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L'edizione comprenderà progressivamente, con aggiornamenti annuali, tutti i 360 volumi dell'edizione a stampa.</a:t>
            </a:r>
            <a:endParaRPr b="0" lang="it-IT" sz="2100" spc="-1" strike="noStrike">
              <a:solidFill>
                <a:srgbClr val="008080"/>
              </a:solidFill>
              <a:latin typeface="Arial"/>
            </a:endParaRPr>
          </a:p>
          <a:p>
            <a:pPr marL="342720" indent="-342720">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a:p>
            <a:pPr marL="342720" indent="-342720">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L'edizione attuale (4a) contiene oltre ai 400 testi compresi nell'edizione precedente anche un'ampia selezione di testi della serie</a:t>
            </a:r>
            <a:endParaRPr b="0" lang="it-IT" sz="2100" spc="-1" strike="noStrike">
              <a:solidFill>
                <a:srgbClr val="00808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a:t>
            </a:r>
            <a:r>
              <a:rPr b="0" i="1" lang="it-IT" sz="2000" spc="-1" strike="noStrike">
                <a:solidFill>
                  <a:srgbClr val="ff6600"/>
                </a:solidFill>
                <a:latin typeface="Arial"/>
              </a:rPr>
              <a:t>Scriptores Antiquissimi</a:t>
            </a:r>
            <a:r>
              <a:rPr b="0" lang="it-IT" sz="2000" spc="-1" strike="noStrike">
                <a:solidFill>
                  <a:srgbClr val="ff6600"/>
                </a:solidFill>
                <a:latin typeface="Arial"/>
              </a:rPr>
              <a:t>", </a:t>
            </a:r>
            <a:endParaRPr b="0" lang="it-IT" sz="2000" spc="-1" strike="noStrike">
              <a:solidFill>
                <a:srgbClr val="ff6600"/>
              </a:solidFill>
              <a:latin typeface="Arial"/>
            </a:endParaRPr>
          </a:p>
          <a:p>
            <a:pPr lvl="1" marL="691920" indent="-347760">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1900" spc="-1" strike="noStrike">
                <a:solidFill>
                  <a:srgbClr val="ff6600"/>
                </a:solidFill>
                <a:latin typeface="Arial"/>
              </a:rPr>
              <a:t>“</a:t>
            </a:r>
            <a:r>
              <a:rPr b="0" i="1" lang="it-IT" sz="1900" spc="-1" strike="noStrike">
                <a:solidFill>
                  <a:srgbClr val="ff6600"/>
                </a:solidFill>
                <a:latin typeface="Arial"/>
              </a:rPr>
              <a:t>Scriptores rerum Merovingicarum“</a:t>
            </a:r>
            <a:endParaRPr b="0" lang="it-IT" sz="1900" spc="-1" strike="noStrike">
              <a:solidFill>
                <a:srgbClr val="ff660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a:t>
            </a:r>
            <a:r>
              <a:rPr b="0" i="1" lang="it-IT" sz="2000" spc="-1" strike="noStrike">
                <a:solidFill>
                  <a:srgbClr val="ff6600"/>
                </a:solidFill>
                <a:latin typeface="Arial"/>
              </a:rPr>
              <a:t>Scriptores rerum Germanicarum in usum scholarum separatim editi</a:t>
            </a:r>
            <a:r>
              <a:rPr b="0" lang="it-IT" sz="2000" spc="-1" strike="noStrike">
                <a:solidFill>
                  <a:srgbClr val="ff6600"/>
                </a:solidFill>
                <a:latin typeface="Arial"/>
              </a:rPr>
              <a:t>" </a:t>
            </a:r>
            <a:endParaRPr b="0" lang="it-IT" sz="2000" spc="-1" strike="noStrike">
              <a:solidFill>
                <a:srgbClr val="ff6600"/>
              </a:solidFill>
              <a:latin typeface="Arial"/>
            </a:endParaRPr>
          </a:p>
          <a:p>
            <a:pPr lvl="1" marL="691920" indent="-347760">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 </a:t>
            </a:r>
            <a:r>
              <a:rPr b="0" lang="it-IT" sz="2000" spc="-1" strike="noStrike">
                <a:solidFill>
                  <a:srgbClr val="ff6600"/>
                </a:solidFill>
                <a:latin typeface="Arial"/>
              </a:rPr>
              <a:t>alcune delle più recenti pubblicazioni di altre serie dell'opera.</a:t>
            </a:r>
            <a:br/>
            <a:r>
              <a:rPr b="0" lang="it-IT" sz="2000" spc="-1" strike="noStrike">
                <a:solidFill>
                  <a:srgbClr val="ff6600"/>
                </a:solidFill>
                <a:latin typeface="Arial"/>
              </a:rPr>
              <a:t> </a:t>
            </a:r>
            <a:endParaRPr b="0" lang="it-IT" sz="2000" spc="-1" strike="noStrike">
              <a:solidFill>
                <a:srgbClr val="ff6600"/>
              </a:solidFill>
              <a:latin typeface="Arial"/>
            </a:endParaRPr>
          </a:p>
          <a:p>
            <a:pPr marL="342720" indent="-34272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008080"/>
              </a:solidFill>
              <a:latin typeface="Arial"/>
            </a:endParaRPr>
          </a:p>
        </p:txBody>
      </p:sp>
    </p:spTree>
  </p:cSld>
  <p:transition>
    <p:wedge/>
  </p:transition>
  <p:timing>
    <p:tnLst>
      <p:par>
        <p:cTn id="1644" dur="indefinite" restart="never" nodeType="tmRoot">
          <p:childTnLst>
            <p:seq>
              <p:cTn id="1645" dur="indefinite" nodeType="mainSeq">
                <p:childTnLst>
                  <p:par>
                    <p:cTn id="1646" fill="hold">
                      <p:stCondLst>
                        <p:cond delay="0"/>
                      </p:stCondLst>
                      <p:childTnLst>
                        <p:par>
                          <p:cTn id="1647" fill="hold">
                            <p:stCondLst>
                              <p:cond delay="0"/>
                            </p:stCondLst>
                            <p:childTnLst>
                              <p:par>
                                <p:cTn id="1648" nodeType="afterEffect" fill="hold" presetClass="entr" presetID="24">
                                  <p:stCondLst>
                                    <p:cond delay="0"/>
                                  </p:stCondLst>
                                  <p:childTnLst>
                                    <p:set>
                                      <p:cBhvr>
                                        <p:cTn id="1649" dur="1" fill="hold">
                                          <p:stCondLst>
                                            <p:cond delay="0"/>
                                          </p:stCondLst>
                                        </p:cTn>
                                        <p:tgtEl>
                                          <p:spTgt spid="369"/>
                                        </p:tgtEl>
                                        <p:attrNameLst>
                                          <p:attrName>style.visibility</p:attrName>
                                        </p:attrNameLst>
                                      </p:cBhvr>
                                      <p:to>
                                        <p:strVal val="visible"/>
                                      </p:to>
                                    </p:set>
                                    <p:animEffect filter="fade" transition="in">
                                      <p:cBhvr additive="repl">
                                        <p:cTn id="1650" dur="2000"/>
                                        <p:tgtEl>
                                          <p:spTgt spid="369"/>
                                        </p:tgtEl>
                                      </p:cBhvr>
                                    </p:animEffect>
                                  </p:childTnLst>
                                </p:cTn>
                              </p:par>
                            </p:childTnLst>
                          </p:cTn>
                        </p:par>
                      </p:childTnLst>
                    </p:cTn>
                  </p:par>
                  <p:par>
                    <p:cTn id="1651" fill="hold">
                      <p:stCondLst>
                        <p:cond delay="indefinite"/>
                      </p:stCondLst>
                      <p:childTnLst>
                        <p:par>
                          <p:cTn id="1652" fill="hold">
                            <p:stCondLst>
                              <p:cond delay="0"/>
                            </p:stCondLst>
                            <p:childTnLst>
                              <p:par>
                                <p:cTn id="1653" nodeType="clickEffect" fill="hold" presetClass="entr" presetID="1">
                                  <p:stCondLst>
                                    <p:cond delay="0"/>
                                  </p:stCondLst>
                                  <p:childTnLst>
                                    <p:set>
                                      <p:cBhvr>
                                        <p:cTn id="1654" dur="1" fill="hold">
                                          <p:stCondLst>
                                            <p:cond delay="0"/>
                                          </p:stCondLst>
                                        </p:cTn>
                                        <p:tgtEl>
                                          <p:spTgt spid="370">
                                            <p:txEl>
                                              <p:pRg st="0" end="0"/>
                                            </p:txEl>
                                          </p:spTgt>
                                        </p:tgtEl>
                                        <p:attrNameLst>
                                          <p:attrName>style.visibility</p:attrName>
                                        </p:attrNameLst>
                                      </p:cBhvr>
                                      <p:to>
                                        <p:strVal val="visible"/>
                                      </p:to>
                                    </p:set>
                                  </p:childTnLst>
                                </p:cTn>
                              </p:par>
                            </p:childTnLst>
                          </p:cTn>
                        </p:par>
                      </p:childTnLst>
                    </p:cTn>
                  </p:par>
                  <p:par>
                    <p:cTn id="1655" fill="hold">
                      <p:stCondLst>
                        <p:cond delay="indefinite"/>
                      </p:stCondLst>
                      <p:childTnLst>
                        <p:par>
                          <p:cTn id="1656" fill="hold">
                            <p:stCondLst>
                              <p:cond delay="0"/>
                            </p:stCondLst>
                            <p:childTnLst>
                              <p:par>
                                <p:cTn id="1657" nodeType="clickEffect" fill="hold" presetClass="entr" presetID="1">
                                  <p:stCondLst>
                                    <p:cond delay="0"/>
                                  </p:stCondLst>
                                  <p:childTnLst>
                                    <p:set>
                                      <p:cBhvr>
                                        <p:cTn id="1658" dur="1" fill="hold">
                                          <p:stCondLst>
                                            <p:cond delay="0"/>
                                          </p:stCondLst>
                                        </p:cTn>
                                        <p:tgtEl>
                                          <p:spTgt spid="370">
                                            <p:txEl>
                                              <p:pRg st="2" end="2"/>
                                            </p:txEl>
                                          </p:spTgt>
                                        </p:tgtEl>
                                        <p:attrNameLst>
                                          <p:attrName>style.visibility</p:attrName>
                                        </p:attrNameLst>
                                      </p:cBhvr>
                                      <p:to>
                                        <p:strVal val="visible"/>
                                      </p:to>
                                    </p:set>
                                  </p:childTnLst>
                                </p:cTn>
                              </p:par>
                            </p:childTnLst>
                          </p:cTn>
                        </p:par>
                      </p:childTnLst>
                    </p:cTn>
                  </p:par>
                  <p:par>
                    <p:cTn id="1659" fill="hold">
                      <p:stCondLst>
                        <p:cond delay="indefinite"/>
                      </p:stCondLst>
                      <p:childTnLst>
                        <p:par>
                          <p:cTn id="1660" fill="hold">
                            <p:stCondLst>
                              <p:cond delay="0"/>
                            </p:stCondLst>
                            <p:childTnLst>
                              <p:par>
                                <p:cTn id="1661" nodeType="clickEffect" fill="hold" presetClass="entr" presetID="1">
                                  <p:stCondLst>
                                    <p:cond delay="0"/>
                                  </p:stCondLst>
                                  <p:childTnLst>
                                    <p:set>
                                      <p:cBhvr>
                                        <p:cTn id="1662" dur="1" fill="hold">
                                          <p:stCondLst>
                                            <p:cond delay="0"/>
                                          </p:stCondLst>
                                        </p:cTn>
                                        <p:tgtEl>
                                          <p:spTgt spid="370">
                                            <p:txEl>
                                              <p:pRg st="4" end="4"/>
                                            </p:txEl>
                                          </p:spTgt>
                                        </p:tgtEl>
                                        <p:attrNameLst>
                                          <p:attrName>style.visibility</p:attrName>
                                        </p:attrNameLst>
                                      </p:cBhvr>
                                      <p:to>
                                        <p:strVal val="visible"/>
                                      </p:to>
                                    </p:set>
                                  </p:childTnLst>
                                </p:cTn>
                              </p:par>
                              <p:par>
                                <p:cTn id="1663" nodeType="withEffect" fill="hold" presetClass="entr" presetID="1">
                                  <p:stCondLst>
                                    <p:cond delay="0"/>
                                  </p:stCondLst>
                                  <p:childTnLst>
                                    <p:set>
                                      <p:cBhvr>
                                        <p:cTn id="1664" dur="1" fill="hold">
                                          <p:stCondLst>
                                            <p:cond delay="0"/>
                                          </p:stCondLst>
                                        </p:cTn>
                                        <p:tgtEl>
                                          <p:spTgt spid="370">
                                            <p:txEl>
                                              <p:pRg st="5" end="5"/>
                                            </p:txEl>
                                          </p:spTgt>
                                        </p:tgtEl>
                                        <p:attrNameLst>
                                          <p:attrName>style.visibility</p:attrName>
                                        </p:attrNameLst>
                                      </p:cBhvr>
                                      <p:to>
                                        <p:strVal val="visible"/>
                                      </p:to>
                                    </p:set>
                                  </p:childTnLst>
                                </p:cTn>
                              </p:par>
                              <p:par>
                                <p:cTn id="1665" nodeType="withEffect" fill="hold" presetClass="entr" presetID="1">
                                  <p:stCondLst>
                                    <p:cond delay="0"/>
                                  </p:stCondLst>
                                  <p:childTnLst>
                                    <p:set>
                                      <p:cBhvr>
                                        <p:cTn id="1666" dur="1" fill="hold">
                                          <p:stCondLst>
                                            <p:cond delay="0"/>
                                          </p:stCondLst>
                                        </p:cTn>
                                        <p:tgtEl>
                                          <p:spTgt spid="370">
                                            <p:txEl>
                                              <p:pRg st="6" end="6"/>
                                            </p:txEl>
                                          </p:spTgt>
                                        </p:tgtEl>
                                        <p:attrNameLst>
                                          <p:attrName>style.visibility</p:attrName>
                                        </p:attrNameLst>
                                      </p:cBhvr>
                                      <p:to>
                                        <p:strVal val="visible"/>
                                      </p:to>
                                    </p:set>
                                  </p:childTnLst>
                                </p:cTn>
                              </p:par>
                              <p:par>
                                <p:cTn id="1667" nodeType="withEffect" fill="hold" presetClass="entr" presetID="1">
                                  <p:stCondLst>
                                    <p:cond delay="0"/>
                                  </p:stCondLst>
                                  <p:childTnLst>
                                    <p:set>
                                      <p:cBhvr>
                                        <p:cTn id="1668" dur="1" fill="hold">
                                          <p:stCondLst>
                                            <p:cond delay="0"/>
                                          </p:stCondLst>
                                        </p:cTn>
                                        <p:tgtEl>
                                          <p:spTgt spid="370">
                                            <p:txEl>
                                              <p:pRg st="7" end="7"/>
                                            </p:txEl>
                                          </p:spTgt>
                                        </p:tgtEl>
                                        <p:attrNameLst>
                                          <p:attrName>style.visibility</p:attrName>
                                        </p:attrNameLst>
                                      </p:cBhvr>
                                      <p:to>
                                        <p:strVal val="visible"/>
                                      </p:to>
                                    </p:set>
                                  </p:childTnLst>
                                </p:cTn>
                              </p:par>
                              <p:par>
                                <p:cTn id="1669" nodeType="withEffect" fill="hold" presetClass="entr" presetID="1">
                                  <p:stCondLst>
                                    <p:cond delay="0"/>
                                  </p:stCondLst>
                                  <p:childTnLst>
                                    <p:set>
                                      <p:cBhvr>
                                        <p:cTn id="1670" dur="1" fill="hold">
                                          <p:stCondLst>
                                            <p:cond delay="0"/>
                                          </p:stCondLst>
                                        </p:cTn>
                                        <p:tgtEl>
                                          <p:spTgt spid="370">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71" name="" descr=""/>
          <p:cNvPicPr/>
          <p:nvPr/>
        </p:nvPicPr>
        <p:blipFill>
          <a:blip r:embed="rId1"/>
          <a:stretch/>
        </p:blipFill>
        <p:spPr>
          <a:xfrm>
            <a:off x="5292720" y="1989000"/>
            <a:ext cx="3521160" cy="3102120"/>
          </a:xfrm>
          <a:prstGeom prst="rect">
            <a:avLst/>
          </a:prstGeom>
          <a:ln w="0">
            <a:noFill/>
          </a:ln>
        </p:spPr>
      </p:pic>
      <p:sp>
        <p:nvSpPr>
          <p:cNvPr id="372"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Patrologia Latina Database</a:t>
            </a:r>
            <a:endParaRPr b="1" lang="it-IT" sz="3900" spc="-1" strike="noStrike">
              <a:solidFill>
                <a:srgbClr val="330066"/>
              </a:solidFill>
              <a:latin typeface="Arial"/>
            </a:endParaRPr>
          </a:p>
        </p:txBody>
      </p:sp>
      <p:sp>
        <p:nvSpPr>
          <p:cNvPr id="373" name="TextShape 2"/>
          <p:cNvSpPr txBox="1"/>
          <p:nvPr/>
        </p:nvSpPr>
        <p:spPr>
          <a:xfrm>
            <a:off x="250560" y="1699920"/>
            <a:ext cx="5483160" cy="4662360"/>
          </a:xfrm>
          <a:prstGeom prst="rect">
            <a:avLst/>
          </a:prstGeom>
          <a:noFill/>
          <a:ln w="0">
            <a:noFill/>
          </a:ln>
        </p:spPr>
        <p:txBody>
          <a:bodyPr lIns="90000" rIns="90000" tIns="46800" bIns="46800">
            <a:normAutofit fontScale="72000"/>
          </a:bodyPr>
          <a:p>
            <a:pPr marL="342720" indent="-342720">
              <a:lnSpc>
                <a:spcPct val="80000"/>
              </a:lnSpc>
              <a:spcBef>
                <a:spcPts val="4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008080"/>
                </a:solidFill>
                <a:latin typeface="Arial"/>
              </a:rPr>
              <a:t>Edito da </a:t>
            </a:r>
            <a:r>
              <a:rPr b="0" lang="it-IT" sz="1900" spc="-1" strike="noStrike" u="sng">
                <a:solidFill>
                  <a:srgbClr val="7e9ce8"/>
                </a:solidFill>
                <a:uFillTx/>
                <a:latin typeface="Arial"/>
                <a:hlinkClick r:id="rId2"/>
              </a:rPr>
              <a:t>ProQuest</a:t>
            </a:r>
            <a:r>
              <a:rPr b="0" lang="it-IT" sz="1900" spc="-1" strike="noStrike" u="sng">
                <a:solidFill>
                  <a:srgbClr val="7e9ce8"/>
                </a:solidFill>
                <a:uFillTx/>
                <a:latin typeface="Arial"/>
                <a:hlinkClick r:id="rId3"/>
              </a:rPr>
              <a:t> </a:t>
            </a:r>
            <a:r>
              <a:rPr b="0" lang="it-IT" sz="1900" spc="-1" strike="noStrike" u="sng">
                <a:solidFill>
                  <a:srgbClr val="7e9ce8"/>
                </a:solidFill>
                <a:uFillTx/>
                <a:latin typeface="Arial"/>
                <a:hlinkClick r:id="rId4"/>
              </a:rPr>
              <a:t>Information</a:t>
            </a:r>
            <a:r>
              <a:rPr b="0" lang="it-IT" sz="1900" spc="-1" strike="noStrike" u="sng">
                <a:solidFill>
                  <a:srgbClr val="7e9ce8"/>
                </a:solidFill>
                <a:uFillTx/>
                <a:latin typeface="Arial"/>
                <a:hlinkClick r:id="rId5"/>
              </a:rPr>
              <a:t> and </a:t>
            </a:r>
            <a:r>
              <a:rPr b="0" lang="it-IT" sz="1900" spc="-1" strike="noStrike" u="sng">
                <a:solidFill>
                  <a:srgbClr val="7e9ce8"/>
                </a:solidFill>
                <a:uFillTx/>
                <a:latin typeface="Arial"/>
                <a:hlinkClick r:id="rId6"/>
              </a:rPr>
              <a:t>Learning</a:t>
            </a:r>
            <a:r>
              <a:rPr b="0" lang="it-IT" sz="1900" spc="-1" strike="noStrike" u="sng">
                <a:solidFill>
                  <a:srgbClr val="7e9ce8"/>
                </a:solidFill>
                <a:uFillTx/>
                <a:latin typeface="Arial"/>
                <a:hlinkClick r:id="rId7"/>
              </a:rPr>
              <a:t> - </a:t>
            </a:r>
            <a:r>
              <a:rPr b="0" lang="it-IT" sz="1900" spc="-1" strike="noStrike" u="sng">
                <a:solidFill>
                  <a:srgbClr val="7e9ce8"/>
                </a:solidFill>
                <a:uFillTx/>
                <a:latin typeface="Arial"/>
                <a:hlinkClick r:id="rId8"/>
              </a:rPr>
              <a:t>Chadwyck-Healey</a:t>
            </a:r>
            <a:br/>
            <a:r>
              <a:rPr b="0" lang="it-IT" sz="1900" spc="-1" strike="noStrike" u="sng">
                <a:solidFill>
                  <a:srgbClr val="008080"/>
                </a:solidFill>
                <a:uFillTx/>
                <a:latin typeface="Arial"/>
              </a:rPr>
              <a:t> </a:t>
            </a:r>
            <a:endParaRPr b="0" lang="it-IT" sz="1900" spc="-1" strike="noStrike">
              <a:solidFill>
                <a:srgbClr val="008080"/>
              </a:solidFill>
              <a:latin typeface="Arial"/>
            </a:endParaRPr>
          </a:p>
          <a:p>
            <a:pPr marL="342720" indent="-342720">
              <a:lnSpc>
                <a:spcPct val="80000"/>
              </a:lnSpc>
              <a:spcBef>
                <a:spcPts val="4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008080"/>
                </a:solidFill>
                <a:latin typeface="Arial"/>
              </a:rPr>
              <a:t>SOFTWARE: </a:t>
            </a:r>
            <a:br/>
            <a:r>
              <a:rPr b="0" lang="it-IT" sz="1900" spc="-1" strike="noStrike">
                <a:solidFill>
                  <a:srgbClr val="008080"/>
                </a:solidFill>
                <a:latin typeface="Arial"/>
              </a:rPr>
              <a:t>DynaText/Chadwyck-Healey</a:t>
            </a:r>
            <a:br/>
            <a:r>
              <a:rPr b="0" lang="it-IT" sz="1900" spc="-1" strike="noStrike">
                <a:solidFill>
                  <a:srgbClr val="008080"/>
                </a:solidFill>
                <a:latin typeface="Arial"/>
              </a:rPr>
              <a:t> </a:t>
            </a:r>
            <a:endParaRPr b="0" lang="it-IT" sz="1900" spc="-1" strike="noStrike">
              <a:solidFill>
                <a:srgbClr val="008080"/>
              </a:solidFill>
              <a:latin typeface="Arial"/>
            </a:endParaRPr>
          </a:p>
          <a:p>
            <a:pPr marL="342720" indent="-342720">
              <a:lnSpc>
                <a:spcPct val="80000"/>
              </a:lnSpc>
              <a:spcBef>
                <a:spcPts val="4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008080"/>
                </a:solidFill>
                <a:latin typeface="Arial"/>
              </a:rPr>
              <a:t>Versione elettronica a testo completo della </a:t>
            </a:r>
            <a:r>
              <a:rPr b="0" i="1" lang="it-IT" sz="1900" spc="-1" strike="noStrike">
                <a:solidFill>
                  <a:srgbClr val="008080"/>
                </a:solidFill>
                <a:latin typeface="Arial"/>
              </a:rPr>
              <a:t>Series Latina</a:t>
            </a:r>
            <a:r>
              <a:rPr b="0" lang="it-IT" sz="1900" spc="-1" strike="noStrike">
                <a:solidFill>
                  <a:srgbClr val="008080"/>
                </a:solidFill>
                <a:latin typeface="Arial"/>
              </a:rPr>
              <a:t> del </a:t>
            </a:r>
            <a:r>
              <a:rPr b="0" i="1" lang="it-IT" sz="1900" spc="-1" strike="noStrike">
                <a:solidFill>
                  <a:srgbClr val="008080"/>
                </a:solidFill>
                <a:latin typeface="Arial"/>
              </a:rPr>
              <a:t>Patrologiae Latinae Cursus Completus</a:t>
            </a:r>
            <a:r>
              <a:rPr b="0" lang="it-IT" sz="1900" spc="-1" strike="noStrike">
                <a:solidFill>
                  <a:srgbClr val="008080"/>
                </a:solidFill>
                <a:latin typeface="Arial"/>
              </a:rPr>
              <a:t>,</a:t>
            </a:r>
            <a:endParaRPr b="0" lang="it-IT" sz="1900" spc="-1" strike="noStrike">
              <a:solidFill>
                <a:srgbClr val="008080"/>
              </a:solidFill>
              <a:latin typeface="Arial"/>
            </a:endParaRPr>
          </a:p>
          <a:p>
            <a:pPr marL="342720" indent="-342720">
              <a:lnSpc>
                <a:spcPct val="80000"/>
              </a:lnSpc>
              <a:spcBef>
                <a:spcPts val="4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900" spc="-1" strike="noStrike">
              <a:solidFill>
                <a:srgbClr val="008080"/>
              </a:solidFill>
              <a:latin typeface="Arial"/>
            </a:endParaRPr>
          </a:p>
          <a:p>
            <a:pPr marL="342720" indent="-342720">
              <a:lnSpc>
                <a:spcPct val="80000"/>
              </a:lnSpc>
              <a:spcBef>
                <a:spcPts val="4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008080"/>
                </a:solidFill>
                <a:latin typeface="Arial"/>
              </a:rPr>
              <a:t>Comprende le opere di autori che vanno da Tertulliano (200 d.C.) a Innocenzo III (1216). </a:t>
            </a:r>
            <a:endParaRPr b="0" lang="it-IT" sz="1900" spc="-1" strike="noStrike">
              <a:solidFill>
                <a:srgbClr val="008080"/>
              </a:solidFill>
              <a:latin typeface="Arial"/>
            </a:endParaRPr>
          </a:p>
          <a:p>
            <a:pPr marL="342720" indent="-342720">
              <a:lnSpc>
                <a:spcPct val="80000"/>
              </a:lnSpc>
              <a:spcBef>
                <a:spcPts val="4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900" spc="-1" strike="noStrike">
              <a:solidFill>
                <a:srgbClr val="008080"/>
              </a:solidFill>
              <a:latin typeface="Arial"/>
            </a:endParaRPr>
          </a:p>
          <a:p>
            <a:pPr marL="342720" indent="-342720">
              <a:lnSpc>
                <a:spcPct val="80000"/>
              </a:lnSpc>
              <a:spcBef>
                <a:spcPts val="37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008080"/>
                </a:solidFill>
                <a:latin typeface="Arial"/>
              </a:rPr>
              <a:t>Vengono riportati sia il testo integrale delle opere, codificato secondo lo standard SGML (Standard Generalised Markup Language) così come le note, le glosse, gli indici e soprattutto i numeri di colonna del Migne, che rappresentano il riferimento standard per gli studiosi.</a:t>
            </a:r>
            <a:br/>
            <a:br/>
            <a:r>
              <a:rPr b="1" lang="it-IT" sz="1500" spc="-1" strike="noStrike">
                <a:solidFill>
                  <a:srgbClr val="008080"/>
                </a:solidFill>
                <a:latin typeface="Arial"/>
              </a:rPr>
              <a:t> </a:t>
            </a:r>
            <a:br/>
            <a:r>
              <a:rPr b="1" lang="it-IT" sz="1500" spc="-1" strike="noStrike">
                <a:solidFill>
                  <a:srgbClr val="008080"/>
                </a:solidFill>
                <a:latin typeface="Arial"/>
              </a:rPr>
              <a:t> </a:t>
            </a:r>
            <a:endParaRPr b="0" lang="it-IT" sz="1500" spc="-1" strike="noStrike">
              <a:solidFill>
                <a:srgbClr val="008080"/>
              </a:solidFill>
              <a:latin typeface="Arial"/>
            </a:endParaRPr>
          </a:p>
        </p:txBody>
      </p:sp>
      <p:sp>
        <p:nvSpPr>
          <p:cNvPr id="374" name="CustomShape 3"/>
          <p:cNvSpPr/>
          <p:nvPr/>
        </p:nvSpPr>
        <p:spPr>
          <a:xfrm>
            <a:off x="5581800" y="5445000"/>
            <a:ext cx="3225600" cy="474840"/>
          </a:xfrm>
          <a:prstGeom prst="rect">
            <a:avLst/>
          </a:prstGeom>
          <a:noFill/>
          <a:ln w="0">
            <a:noFill/>
          </a:ln>
        </p:spPr>
        <p:style>
          <a:lnRef idx="0"/>
          <a:fillRef idx="0"/>
          <a:effectRef idx="0"/>
          <a:fontRef idx="minor"/>
        </p:style>
        <p:txBody>
          <a:bodyPr wrap="none" lIns="90000" rIns="90000" tIns="46800" bIns="46800">
            <a:spAutoFit/>
          </a:bodyPr>
          <a:p>
            <a:pPr lvl="1" marL="457200">
              <a:lnSpc>
                <a:spcPct val="10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ff6600"/>
                </a:solidFill>
                <a:latin typeface="Bodoni MT"/>
                <a:ea typeface="Arial"/>
              </a:rPr>
              <a:t>http://pld.unige.it/</a:t>
            </a:r>
            <a:r>
              <a:rPr b="0" lang="it-IT" sz="2100" spc="-1" strike="noStrike">
                <a:solidFill>
                  <a:srgbClr val="008080"/>
                </a:solidFill>
                <a:latin typeface="Bodoni MT"/>
                <a:ea typeface="Arial"/>
              </a:rPr>
              <a:t>  </a:t>
            </a:r>
            <a:endParaRPr b="0" lang="it-IT" sz="2100" spc="-1" strike="noStrike">
              <a:solidFill>
                <a:srgbClr val="000000"/>
              </a:solidFill>
              <a:latin typeface="Times New Roman"/>
            </a:endParaRPr>
          </a:p>
        </p:txBody>
      </p:sp>
    </p:spTree>
  </p:cSld>
  <p:transition>
    <p:wedge/>
  </p:transition>
  <p:timing>
    <p:tnLst>
      <p:par>
        <p:cTn id="1671" dur="indefinite" restart="never" nodeType="tmRoot">
          <p:childTnLst>
            <p:seq>
              <p:cTn id="1672" dur="indefinite" nodeType="mainSeq">
                <p:childTnLst>
                  <p:par>
                    <p:cTn id="1673" fill="hold">
                      <p:stCondLst>
                        <p:cond delay="0"/>
                      </p:stCondLst>
                      <p:childTnLst>
                        <p:par>
                          <p:cTn id="1674" fill="hold">
                            <p:stCondLst>
                              <p:cond delay="0"/>
                            </p:stCondLst>
                            <p:childTnLst>
                              <p:par>
                                <p:cTn id="1675" nodeType="afterEffect" fill="hold" presetClass="entr" presetID="24">
                                  <p:stCondLst>
                                    <p:cond delay="0"/>
                                  </p:stCondLst>
                                  <p:childTnLst>
                                    <p:set>
                                      <p:cBhvr>
                                        <p:cTn id="1676" dur="1" fill="hold">
                                          <p:stCondLst>
                                            <p:cond delay="0"/>
                                          </p:stCondLst>
                                        </p:cTn>
                                        <p:tgtEl>
                                          <p:spTgt spid="372"/>
                                        </p:tgtEl>
                                        <p:attrNameLst>
                                          <p:attrName>style.visibility</p:attrName>
                                        </p:attrNameLst>
                                      </p:cBhvr>
                                      <p:to>
                                        <p:strVal val="visible"/>
                                      </p:to>
                                    </p:set>
                                    <p:animEffect filter="fade" transition="in">
                                      <p:cBhvr additive="repl">
                                        <p:cTn id="1677" dur="770"/>
                                        <p:tgtEl>
                                          <p:spTgt spid="372"/>
                                        </p:tgtEl>
                                      </p:cBhvr>
                                    </p:animEffect>
                                    <p:animScale>
                                      <p:cBhvr>
                                        <p:cTn id="1678" dur="770" fill="hold"/>
                                        <p:tgtEl>
                                          <p:spTgt spid="372"/>
                                        </p:tgtEl>
                                      </p:cBhvr>
                                      <p:from x="10000" y="10000"/>
                                      <p:to x="200000" y="450000"/>
                                    </p:animScale>
                                    <p:animScale>
                                      <p:cBhvr>
                                        <p:cTn id="1679" dur="1230" fill="hold">
                                          <p:stCondLst>
                                            <p:cond delay="770"/>
                                          </p:stCondLst>
                                        </p:cTn>
                                        <p:tgtEl>
                                          <p:spTgt spid="372"/>
                                        </p:tgtEl>
                                      </p:cBhvr>
                                      <p:from x="200000" y="450000"/>
                                      <p:to x="100000" y="100000"/>
                                    </p:animScale>
                                    <p:set>
                                      <p:cBhvr>
                                        <p:cTn id="1680" dur="770" fill="hold"/>
                                        <p:tgtEl>
                                          <p:spTgt spid="372"/>
                                        </p:tgtEl>
                                        <p:attrNameLst>
                                          <p:attrName>ppt_x</p:attrName>
                                        </p:attrNameLst>
                                      </p:cBhvr>
                                      <p:to>
                                        <p:strVal val="(0.5)"/>
                                      </p:to>
                                    </p:set>
                                    <p:anim calcmode="lin" valueType="num" from="(0.5)" to="(#ppt_x)">
                                      <p:cBhvr additive="repl">
                                        <p:cTn id="1681" dur="1230" fill="hold">
                                          <p:stCondLst>
                                            <p:cond delay="770"/>
                                          </p:stCondLst>
                                        </p:cTn>
                                        <p:tgtEl>
                                          <p:spTgt spid="372"/>
                                        </p:tgtEl>
                                        <p:attrNameLst>
                                          <p:attrName>ppt_x</p:attrName>
                                        </p:attrNameLst>
                                      </p:cBhvr>
                                    </p:anim>
                                    <p:set>
                                      <p:cBhvr>
                                        <p:cTn id="1682" dur="770" fill="hold"/>
                                        <p:tgtEl>
                                          <p:spTgt spid="372"/>
                                        </p:tgtEl>
                                        <p:attrNameLst>
                                          <p:attrName>ppt_y</p:attrName>
                                        </p:attrNameLst>
                                      </p:cBhvr>
                                      <p:to>
                                        <p:strVal val="(#ppt_y+0.4)"/>
                                      </p:to>
                                    </p:set>
                                    <p:anim calcmode="lin" valueType="num" from="(#ppt_y+0.4)" to="(#ppt_y)">
                                      <p:cBhvr additive="repl">
                                        <p:cTn id="1683" dur="1230" fill="hold">
                                          <p:stCondLst>
                                            <p:cond delay="770"/>
                                          </p:stCondLst>
                                        </p:cTn>
                                        <p:tgtEl>
                                          <p:spTgt spid="372"/>
                                        </p:tgtEl>
                                        <p:attrNameLst>
                                          <p:attrName>ppt_y</p:attrName>
                                        </p:attrNameLst>
                                      </p:cBhvr>
                                    </p:anim>
                                  </p:childTnLst>
                                </p:cTn>
                              </p:par>
                            </p:childTnLst>
                          </p:cTn>
                        </p:par>
                      </p:childTnLst>
                    </p:cTn>
                  </p:par>
                  <p:par>
                    <p:cTn id="1684" fill="hold">
                      <p:stCondLst>
                        <p:cond delay="indefinite"/>
                      </p:stCondLst>
                      <p:childTnLst>
                        <p:par>
                          <p:cTn id="1685" fill="hold">
                            <p:stCondLst>
                              <p:cond delay="0"/>
                            </p:stCondLst>
                            <p:childTnLst>
                              <p:par>
                                <p:cTn id="1686" nodeType="clickEffect" fill="hold" presetClass="entr" presetID="1">
                                  <p:stCondLst>
                                    <p:cond delay="0"/>
                                  </p:stCondLst>
                                  <p:childTnLst>
                                    <p:set>
                                      <p:cBhvr>
                                        <p:cTn id="1687" dur="1" fill="hold">
                                          <p:stCondLst>
                                            <p:cond delay="0"/>
                                          </p:stCondLst>
                                        </p:cTn>
                                        <p:tgtEl>
                                          <p:spTgt spid="371"/>
                                        </p:tgtEl>
                                        <p:attrNameLst>
                                          <p:attrName>style.visibility</p:attrName>
                                        </p:attrNameLst>
                                      </p:cBhvr>
                                      <p:to>
                                        <p:strVal val="visible"/>
                                      </p:to>
                                    </p:set>
                                  </p:childTnLst>
                                </p:cTn>
                              </p:par>
                            </p:childTnLst>
                          </p:cTn>
                        </p:par>
                      </p:childTnLst>
                    </p:cTn>
                  </p:par>
                  <p:par>
                    <p:cTn id="1688" fill="hold">
                      <p:stCondLst>
                        <p:cond delay="indefinite"/>
                      </p:stCondLst>
                      <p:childTnLst>
                        <p:par>
                          <p:cTn id="1689" fill="hold">
                            <p:stCondLst>
                              <p:cond delay="0"/>
                            </p:stCondLst>
                            <p:childTnLst>
                              <p:par>
                                <p:cTn id="1690" nodeType="clickEffect" fill="hold" presetClass="entr" presetID="1">
                                  <p:stCondLst>
                                    <p:cond delay="0"/>
                                  </p:stCondLst>
                                  <p:childTnLst>
                                    <p:set>
                                      <p:cBhvr>
                                        <p:cTn id="1691" dur="1" fill="hold">
                                          <p:stCondLst>
                                            <p:cond delay="0"/>
                                          </p:stCondLst>
                                        </p:cTn>
                                        <p:tgtEl>
                                          <p:spTgt spid="373">
                                            <p:txEl>
                                              <p:pRg st="0" end="0"/>
                                            </p:txEl>
                                          </p:spTgt>
                                        </p:tgtEl>
                                        <p:attrNameLst>
                                          <p:attrName>style.visibility</p:attrName>
                                        </p:attrNameLst>
                                      </p:cBhvr>
                                      <p:to>
                                        <p:strVal val="visible"/>
                                      </p:to>
                                    </p:set>
                                  </p:childTnLst>
                                </p:cTn>
                              </p:par>
                            </p:childTnLst>
                          </p:cTn>
                        </p:par>
                      </p:childTnLst>
                    </p:cTn>
                  </p:par>
                  <p:par>
                    <p:cTn id="1692" fill="hold">
                      <p:stCondLst>
                        <p:cond delay="indefinite"/>
                      </p:stCondLst>
                      <p:childTnLst>
                        <p:par>
                          <p:cTn id="1693" fill="hold">
                            <p:stCondLst>
                              <p:cond delay="0"/>
                            </p:stCondLst>
                            <p:childTnLst>
                              <p:par>
                                <p:cTn id="1694" nodeType="clickEffect" fill="hold" presetClass="entr" presetID="1">
                                  <p:stCondLst>
                                    <p:cond delay="0"/>
                                  </p:stCondLst>
                                  <p:childTnLst>
                                    <p:set>
                                      <p:cBhvr>
                                        <p:cTn id="1695" dur="1" fill="hold">
                                          <p:stCondLst>
                                            <p:cond delay="0"/>
                                          </p:stCondLst>
                                        </p:cTn>
                                        <p:tgtEl>
                                          <p:spTgt spid="373">
                                            <p:txEl>
                                              <p:pRg st="1" end="1"/>
                                            </p:txEl>
                                          </p:spTgt>
                                        </p:tgtEl>
                                        <p:attrNameLst>
                                          <p:attrName>style.visibility</p:attrName>
                                        </p:attrNameLst>
                                      </p:cBhvr>
                                      <p:to>
                                        <p:strVal val="visible"/>
                                      </p:to>
                                    </p:set>
                                  </p:childTnLst>
                                </p:cTn>
                              </p:par>
                            </p:childTnLst>
                          </p:cTn>
                        </p:par>
                      </p:childTnLst>
                    </p:cTn>
                  </p:par>
                  <p:par>
                    <p:cTn id="1696" fill="hold">
                      <p:stCondLst>
                        <p:cond delay="indefinite"/>
                      </p:stCondLst>
                      <p:childTnLst>
                        <p:par>
                          <p:cTn id="1697" fill="hold">
                            <p:stCondLst>
                              <p:cond delay="0"/>
                            </p:stCondLst>
                            <p:childTnLst>
                              <p:par>
                                <p:cTn id="1698" nodeType="clickEffect" fill="hold" presetClass="entr" presetID="1">
                                  <p:stCondLst>
                                    <p:cond delay="0"/>
                                  </p:stCondLst>
                                  <p:childTnLst>
                                    <p:set>
                                      <p:cBhvr>
                                        <p:cTn id="1699" dur="1" fill="hold">
                                          <p:stCondLst>
                                            <p:cond delay="0"/>
                                          </p:stCondLst>
                                        </p:cTn>
                                        <p:tgtEl>
                                          <p:spTgt spid="373">
                                            <p:txEl>
                                              <p:pRg st="2" end="2"/>
                                            </p:txEl>
                                          </p:spTgt>
                                        </p:tgtEl>
                                        <p:attrNameLst>
                                          <p:attrName>style.visibility</p:attrName>
                                        </p:attrNameLst>
                                      </p:cBhvr>
                                      <p:to>
                                        <p:strVal val="visible"/>
                                      </p:to>
                                    </p:set>
                                  </p:childTnLst>
                                </p:cTn>
                              </p:par>
                            </p:childTnLst>
                          </p:cTn>
                        </p:par>
                      </p:childTnLst>
                    </p:cTn>
                  </p:par>
                  <p:par>
                    <p:cTn id="1700" fill="hold">
                      <p:stCondLst>
                        <p:cond delay="indefinite"/>
                      </p:stCondLst>
                      <p:childTnLst>
                        <p:par>
                          <p:cTn id="1701" fill="hold">
                            <p:stCondLst>
                              <p:cond delay="0"/>
                            </p:stCondLst>
                            <p:childTnLst>
                              <p:par>
                                <p:cTn id="1702" nodeType="clickEffect" fill="hold" presetClass="entr" presetID="1">
                                  <p:stCondLst>
                                    <p:cond delay="0"/>
                                  </p:stCondLst>
                                  <p:childTnLst>
                                    <p:set>
                                      <p:cBhvr>
                                        <p:cTn id="1703" dur="1" fill="hold">
                                          <p:stCondLst>
                                            <p:cond delay="0"/>
                                          </p:stCondLst>
                                        </p:cTn>
                                        <p:tgtEl>
                                          <p:spTgt spid="373">
                                            <p:txEl>
                                              <p:pRg st="4" end="4"/>
                                            </p:txEl>
                                          </p:spTgt>
                                        </p:tgtEl>
                                        <p:attrNameLst>
                                          <p:attrName>style.visibility</p:attrName>
                                        </p:attrNameLst>
                                      </p:cBhvr>
                                      <p:to>
                                        <p:strVal val="visible"/>
                                      </p:to>
                                    </p:set>
                                  </p:childTnLst>
                                </p:cTn>
                              </p:par>
                            </p:childTnLst>
                          </p:cTn>
                        </p:par>
                      </p:childTnLst>
                    </p:cTn>
                  </p:par>
                  <p:par>
                    <p:cTn id="1704" fill="hold">
                      <p:stCondLst>
                        <p:cond delay="indefinite"/>
                      </p:stCondLst>
                      <p:childTnLst>
                        <p:par>
                          <p:cTn id="1705" fill="hold">
                            <p:stCondLst>
                              <p:cond delay="0"/>
                            </p:stCondLst>
                            <p:childTnLst>
                              <p:par>
                                <p:cTn id="1706" nodeType="clickEffect" fill="hold" presetClass="entr" presetID="1">
                                  <p:stCondLst>
                                    <p:cond delay="0"/>
                                  </p:stCondLst>
                                  <p:childTnLst>
                                    <p:set>
                                      <p:cBhvr>
                                        <p:cTn id="1707" dur="1" fill="hold">
                                          <p:stCondLst>
                                            <p:cond delay="0"/>
                                          </p:stCondLst>
                                        </p:cTn>
                                        <p:tgtEl>
                                          <p:spTgt spid="373">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Perseus 2.0: risorse per lo studio della Grecia antica su cd-rom</a:t>
            </a:r>
            <a:endParaRPr b="1" lang="it-IT" sz="3500" spc="-1" strike="noStrike">
              <a:solidFill>
                <a:srgbClr val="330066"/>
              </a:solidFill>
              <a:latin typeface="Arial"/>
            </a:endParaRPr>
          </a:p>
        </p:txBody>
      </p:sp>
      <p:sp>
        <p:nvSpPr>
          <p:cNvPr id="376" name="TextShape 2"/>
          <p:cNvSpPr txBox="1"/>
          <p:nvPr/>
        </p:nvSpPr>
        <p:spPr>
          <a:xfrm>
            <a:off x="324000" y="1412640"/>
            <a:ext cx="8820000" cy="4530600"/>
          </a:xfrm>
          <a:prstGeom prst="rect">
            <a:avLst/>
          </a:prstGeom>
          <a:noFill/>
          <a:ln w="0">
            <a:noFill/>
          </a:ln>
        </p:spPr>
        <p:txBody>
          <a:bodyPr lIns="90000" rIns="90000" tIns="46800" bIns="46800">
            <a:normAutofit fontScale="70000"/>
          </a:bodyPr>
          <a:p>
            <a:pPr marL="342720" indent="-342720">
              <a:lnSpc>
                <a:spcPct val="80000"/>
              </a:lnSpc>
              <a:spcBef>
                <a:spcPts val="42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di Gregory Crane, </a:t>
            </a:r>
            <a:r>
              <a:rPr b="1" lang="it-IT" sz="2600" spc="-1" strike="noStrike">
                <a:solidFill>
                  <a:srgbClr val="008080"/>
                </a:solidFill>
                <a:latin typeface="Arial"/>
              </a:rPr>
              <a:t>edito </a:t>
            </a:r>
            <a:r>
              <a:rPr b="1" lang="it-IT" sz="2600" spc="-1" strike="noStrike" u="sng">
                <a:solidFill>
                  <a:srgbClr val="7e9ce8"/>
                </a:solidFill>
                <a:uFillTx/>
                <a:latin typeface="Arial"/>
                <a:hlinkClick r:id="rId1"/>
              </a:rPr>
              <a:t>Yale</a:t>
            </a:r>
            <a:r>
              <a:rPr b="1" lang="it-IT" sz="2600" spc="-1" strike="noStrike" u="sng">
                <a:solidFill>
                  <a:srgbClr val="7e9ce8"/>
                </a:solidFill>
                <a:uFillTx/>
                <a:latin typeface="Arial"/>
                <a:hlinkClick r:id="rId2"/>
              </a:rPr>
              <a:t> University Press</a:t>
            </a:r>
            <a:br/>
            <a:r>
              <a:rPr b="1" lang="it-IT" sz="2600" spc="-1" strike="noStrike" u="sng">
                <a:solidFill>
                  <a:srgbClr val="7e9ce8"/>
                </a:solidFill>
                <a:uFillTx/>
                <a:latin typeface="Arial"/>
              </a:rPr>
              <a:t> </a:t>
            </a:r>
            <a:endParaRPr b="0" lang="it-IT" sz="2600" spc="-1" strike="noStrike">
              <a:solidFill>
                <a:srgbClr val="00808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Base dati multimediale interattiva su 4 CD-ROM dedicata allo studio della civiltà dell'antica Grecia. </a:t>
            </a:r>
            <a:br/>
            <a:br/>
            <a:r>
              <a:rPr b="0" lang="it-IT" sz="2600" spc="-1" strike="noStrike">
                <a:solidFill>
                  <a:srgbClr val="008080"/>
                </a:solidFill>
                <a:latin typeface="Arial"/>
              </a:rPr>
              <a:t>Il Perseus contiene: </a:t>
            </a:r>
            <a:endParaRPr b="0" lang="it-IT" sz="2600" spc="-1" strike="noStrike">
              <a:solidFill>
                <a:srgbClr val="008080"/>
              </a:solidFill>
              <a:latin typeface="Arial"/>
            </a:endParaRPr>
          </a:p>
          <a:p>
            <a:pPr lvl="1" marL="691920" indent="-347760">
              <a:lnSpc>
                <a:spcPct val="80000"/>
              </a:lnSpc>
              <a:spcBef>
                <a:spcPts val="5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il testo in greco e in traduzione inglese delle opere di 31 autori, </a:t>
            </a:r>
            <a:endParaRPr b="0" lang="it-IT" sz="2100" spc="-1" strike="noStrike">
              <a:solidFill>
                <a:srgbClr val="ff6600"/>
              </a:solidFill>
              <a:latin typeface="Arial"/>
            </a:endParaRPr>
          </a:p>
          <a:p>
            <a:pPr lvl="1" marL="691920" indent="-347760">
              <a:lnSpc>
                <a:spcPct val="80000"/>
              </a:lnSpc>
              <a:spcBef>
                <a:spcPts val="5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la collezione completa di 25.000 immagini (architetture, sculture, monete, vasi, etc.) visualizzabili a pieno schermo, </a:t>
            </a:r>
            <a:endParaRPr b="0" lang="it-IT" sz="2100" spc="-1" strike="noStrike">
              <a:solidFill>
                <a:srgbClr val="ff6600"/>
              </a:solidFill>
              <a:latin typeface="Arial"/>
            </a:endParaRPr>
          </a:p>
          <a:p>
            <a:pPr lvl="1" marL="691920" indent="-347760">
              <a:lnSpc>
                <a:spcPct val="80000"/>
              </a:lnSpc>
              <a:spcBef>
                <a:spcPts val="5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un atlante storico-geografico della Grecia dall’antichità ai giorni nostri</a:t>
            </a:r>
            <a:endParaRPr b="0" lang="it-IT" sz="2100" spc="-1" strike="noStrike">
              <a:solidFill>
                <a:srgbClr val="ff6600"/>
              </a:solidFill>
              <a:latin typeface="Arial"/>
            </a:endParaRPr>
          </a:p>
          <a:p>
            <a:pPr lvl="1" marL="691920" indent="-347760">
              <a:lnSpc>
                <a:spcPct val="80000"/>
              </a:lnSpc>
              <a:spcBef>
                <a:spcPts val="5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il testo del Liddell-Scott Intermediate Greek-English Lexicon </a:t>
            </a:r>
            <a:endParaRPr b="0" lang="it-IT" sz="2100" spc="-1" strike="noStrike">
              <a:solidFill>
                <a:srgbClr val="ff6600"/>
              </a:solidFill>
              <a:latin typeface="Arial"/>
            </a:endParaRPr>
          </a:p>
          <a:p>
            <a:pPr lvl="1" marL="691920" indent="-347760">
              <a:lnSpc>
                <a:spcPct val="80000"/>
              </a:lnSpc>
              <a:spcBef>
                <a:spcPts val="422"/>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ff6600"/>
                </a:solidFill>
                <a:latin typeface="Arial"/>
              </a:rPr>
              <a:t>una enciclopedia ipertestuale con informazioni su luoghi, termini, personaggi storici e mitologici.</a:t>
            </a:r>
            <a:r>
              <a:rPr b="0" lang="it-IT" sz="1700" spc="-1" strike="noStrike">
                <a:solidFill>
                  <a:srgbClr val="ff6600"/>
                </a:solidFill>
                <a:latin typeface="Arial"/>
              </a:rPr>
              <a:t> </a:t>
            </a:r>
            <a:endParaRPr b="0" lang="it-IT" sz="1700" spc="-1" strike="noStrike">
              <a:solidFill>
                <a:srgbClr val="ff6600"/>
              </a:solidFill>
              <a:latin typeface="Arial"/>
            </a:endParaRPr>
          </a:p>
          <a:p>
            <a:pPr marL="342720" indent="-342720">
              <a:lnSpc>
                <a:spcPct val="80000"/>
              </a:lnSpc>
              <a:spcBef>
                <a:spcPts val="4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700" spc="-1" strike="noStrike">
              <a:solidFill>
                <a:srgbClr val="008080"/>
              </a:solidFill>
              <a:latin typeface="Arial"/>
            </a:endParaRPr>
          </a:p>
          <a:p>
            <a:pPr marL="342720" indent="-342720">
              <a:lnSpc>
                <a:spcPct val="80000"/>
              </a:lnSpc>
              <a:spcBef>
                <a:spcPts val="47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endParaRPr b="0" lang="it-IT" sz="1700" spc="-1" strike="noStrike">
              <a:solidFill>
                <a:srgbClr val="008080"/>
              </a:solidFill>
              <a:latin typeface="Arial"/>
            </a:endParaRPr>
          </a:p>
        </p:txBody>
      </p:sp>
    </p:spTree>
  </p:cSld>
  <p:transition>
    <p:wedge/>
  </p:transition>
  <p:timing>
    <p:tnLst>
      <p:par>
        <p:cTn id="1708" dur="indefinite" restart="never" nodeType="tmRoot">
          <p:childTnLst>
            <p:seq>
              <p:cTn id="1709" dur="indefinite" nodeType="mainSeq">
                <p:childTnLst>
                  <p:par>
                    <p:cTn id="1710" fill="hold">
                      <p:stCondLst>
                        <p:cond delay="0"/>
                      </p:stCondLst>
                      <p:childTnLst>
                        <p:par>
                          <p:cTn id="1711" fill="hold">
                            <p:stCondLst>
                              <p:cond delay="0"/>
                            </p:stCondLst>
                            <p:childTnLst>
                              <p:par>
                                <p:cTn id="1712" nodeType="afterEffect" fill="hold" presetClass="entr" presetID="24">
                                  <p:stCondLst>
                                    <p:cond delay="0"/>
                                  </p:stCondLst>
                                  <p:childTnLst>
                                    <p:set>
                                      <p:cBhvr>
                                        <p:cTn id="1713" dur="1" fill="hold">
                                          <p:stCondLst>
                                            <p:cond delay="0"/>
                                          </p:stCondLst>
                                        </p:cTn>
                                        <p:tgtEl>
                                          <p:spTgt spid="375"/>
                                        </p:tgtEl>
                                        <p:attrNameLst>
                                          <p:attrName>style.visibility</p:attrName>
                                        </p:attrNameLst>
                                      </p:cBhvr>
                                      <p:to>
                                        <p:strVal val="visible"/>
                                      </p:to>
                                    </p:set>
                                    <p:animEffect filter="diamond(out)" transition="in">
                                      <p:cBhvr additive="repl">
                                        <p:cTn id="1714" dur="2000"/>
                                        <p:tgtEl>
                                          <p:spTgt spid="375"/>
                                        </p:tgtEl>
                                      </p:cBhvr>
                                    </p:animEffect>
                                  </p:childTnLst>
                                </p:cTn>
                              </p:par>
                            </p:childTnLst>
                          </p:cTn>
                        </p:par>
                      </p:childTnLst>
                    </p:cTn>
                  </p:par>
                  <p:par>
                    <p:cTn id="1715" fill="hold">
                      <p:stCondLst>
                        <p:cond delay="indefinite"/>
                      </p:stCondLst>
                      <p:childTnLst>
                        <p:par>
                          <p:cTn id="1716" fill="hold">
                            <p:stCondLst>
                              <p:cond delay="0"/>
                            </p:stCondLst>
                            <p:childTnLst>
                              <p:par>
                                <p:cTn id="1717" nodeType="clickEffect" fill="hold" presetClass="entr" presetID="1">
                                  <p:stCondLst>
                                    <p:cond delay="0"/>
                                  </p:stCondLst>
                                  <p:childTnLst>
                                    <p:set>
                                      <p:cBhvr>
                                        <p:cTn id="1718" dur="1" fill="hold">
                                          <p:stCondLst>
                                            <p:cond delay="0"/>
                                          </p:stCondLst>
                                        </p:cTn>
                                        <p:tgtEl>
                                          <p:spTgt spid="376">
                                            <p:txEl>
                                              <p:pRg st="1" end="1"/>
                                            </p:txEl>
                                          </p:spTgt>
                                        </p:tgtEl>
                                        <p:attrNameLst>
                                          <p:attrName>style.visibility</p:attrName>
                                        </p:attrNameLst>
                                      </p:cBhvr>
                                      <p:to>
                                        <p:strVal val="visible"/>
                                      </p:to>
                                    </p:set>
                                  </p:childTnLst>
                                </p:cTn>
                              </p:par>
                            </p:childTnLst>
                          </p:cTn>
                        </p:par>
                      </p:childTnLst>
                    </p:cTn>
                  </p:par>
                  <p:par>
                    <p:cTn id="1719" fill="hold">
                      <p:stCondLst>
                        <p:cond delay="indefinite"/>
                      </p:stCondLst>
                      <p:childTnLst>
                        <p:par>
                          <p:cTn id="1720" fill="hold">
                            <p:stCondLst>
                              <p:cond delay="0"/>
                            </p:stCondLst>
                            <p:childTnLst>
                              <p:par>
                                <p:cTn id="1721" nodeType="clickEffect" fill="hold" presetClass="entr" presetID="1">
                                  <p:stCondLst>
                                    <p:cond delay="0"/>
                                  </p:stCondLst>
                                  <p:childTnLst>
                                    <p:set>
                                      <p:cBhvr>
                                        <p:cTn id="1722" dur="1" fill="hold">
                                          <p:stCondLst>
                                            <p:cond delay="0"/>
                                          </p:stCondLst>
                                        </p:cTn>
                                        <p:tgtEl>
                                          <p:spTgt spid="376">
                                            <p:txEl>
                                              <p:pRg st="2" end="2"/>
                                            </p:txEl>
                                          </p:spTgt>
                                        </p:tgtEl>
                                        <p:attrNameLst>
                                          <p:attrName>style.visibility</p:attrName>
                                        </p:attrNameLst>
                                      </p:cBhvr>
                                      <p:to>
                                        <p:strVal val="visible"/>
                                      </p:to>
                                    </p:set>
                                  </p:childTnLst>
                                </p:cTn>
                              </p:par>
                              <p:par>
                                <p:cTn id="1723" nodeType="withEffect" fill="hold" presetClass="entr" presetID="1">
                                  <p:stCondLst>
                                    <p:cond delay="0"/>
                                  </p:stCondLst>
                                  <p:childTnLst>
                                    <p:set>
                                      <p:cBhvr>
                                        <p:cTn id="1724" dur="1" fill="hold">
                                          <p:stCondLst>
                                            <p:cond delay="0"/>
                                          </p:stCondLst>
                                        </p:cTn>
                                        <p:tgtEl>
                                          <p:spTgt spid="376">
                                            <p:txEl>
                                              <p:pRg st="3" end="3"/>
                                            </p:txEl>
                                          </p:spTgt>
                                        </p:tgtEl>
                                        <p:attrNameLst>
                                          <p:attrName>style.visibility</p:attrName>
                                        </p:attrNameLst>
                                      </p:cBhvr>
                                      <p:to>
                                        <p:strVal val="visible"/>
                                      </p:to>
                                    </p:set>
                                  </p:childTnLst>
                                </p:cTn>
                              </p:par>
                              <p:par>
                                <p:cTn id="1725" nodeType="withEffect" fill="hold" presetClass="entr" presetID="1">
                                  <p:stCondLst>
                                    <p:cond delay="0"/>
                                  </p:stCondLst>
                                  <p:childTnLst>
                                    <p:set>
                                      <p:cBhvr>
                                        <p:cTn id="1726" dur="1" fill="hold">
                                          <p:stCondLst>
                                            <p:cond delay="0"/>
                                          </p:stCondLst>
                                        </p:cTn>
                                        <p:tgtEl>
                                          <p:spTgt spid="376">
                                            <p:txEl>
                                              <p:pRg st="4" end="4"/>
                                            </p:txEl>
                                          </p:spTgt>
                                        </p:tgtEl>
                                        <p:attrNameLst>
                                          <p:attrName>style.visibility</p:attrName>
                                        </p:attrNameLst>
                                      </p:cBhvr>
                                      <p:to>
                                        <p:strVal val="visible"/>
                                      </p:to>
                                    </p:set>
                                  </p:childTnLst>
                                </p:cTn>
                              </p:par>
                              <p:par>
                                <p:cTn id="1727" nodeType="withEffect" fill="hold" presetClass="entr" presetID="1">
                                  <p:stCondLst>
                                    <p:cond delay="0"/>
                                  </p:stCondLst>
                                  <p:childTnLst>
                                    <p:set>
                                      <p:cBhvr>
                                        <p:cTn id="1728" dur="1" fill="hold">
                                          <p:stCondLst>
                                            <p:cond delay="0"/>
                                          </p:stCondLst>
                                        </p:cTn>
                                        <p:tgtEl>
                                          <p:spTgt spid="376">
                                            <p:txEl>
                                              <p:pRg st="5" end="5"/>
                                            </p:txEl>
                                          </p:spTgt>
                                        </p:tgtEl>
                                        <p:attrNameLst>
                                          <p:attrName>style.visibility</p:attrName>
                                        </p:attrNameLst>
                                      </p:cBhvr>
                                      <p:to>
                                        <p:strVal val="visible"/>
                                      </p:to>
                                    </p:set>
                                  </p:childTnLst>
                                </p:cTn>
                              </p:par>
                              <p:par>
                                <p:cTn id="1729" nodeType="withEffect" fill="hold" presetClass="entr" presetID="1">
                                  <p:stCondLst>
                                    <p:cond delay="0"/>
                                  </p:stCondLst>
                                  <p:childTnLst>
                                    <p:set>
                                      <p:cBhvr>
                                        <p:cTn id="1730" dur="1" fill="hold">
                                          <p:stCondLst>
                                            <p:cond delay="0"/>
                                          </p:stCondLst>
                                        </p:cTn>
                                        <p:tgtEl>
                                          <p:spTgt spid="376">
                                            <p:txEl>
                                              <p:pRg st="6" end="6"/>
                                            </p:txEl>
                                          </p:spTgt>
                                        </p:tgtEl>
                                        <p:attrNameLst>
                                          <p:attrName>style.visibility</p:attrName>
                                        </p:attrNameLst>
                                      </p:cBhvr>
                                      <p:to>
                                        <p:strVal val="visible"/>
                                      </p:to>
                                    </p:set>
                                  </p:childTnLst>
                                </p:cTn>
                              </p:par>
                              <p:par>
                                <p:cTn id="1731" nodeType="withEffect" fill="hold" presetClass="entr" presetID="1">
                                  <p:stCondLst>
                                    <p:cond delay="0"/>
                                  </p:stCondLst>
                                  <p:childTnLst>
                                    <p:set>
                                      <p:cBhvr>
                                        <p:cTn id="1732" dur="1" fill="hold">
                                          <p:stCondLst>
                                            <p:cond delay="0"/>
                                          </p:stCondLst>
                                        </p:cTn>
                                        <p:tgtEl>
                                          <p:spTgt spid="376">
                                            <p:txEl>
                                              <p:pRg st="7" end="7"/>
                                            </p:txEl>
                                          </p:spTgt>
                                        </p:tgtEl>
                                        <p:attrNameLst>
                                          <p:attrName>style.visibility</p:attrName>
                                        </p:attrNameLst>
                                      </p:cBhvr>
                                      <p:to>
                                        <p:strVal val="visible"/>
                                      </p:to>
                                    </p:set>
                                  </p:childTnLst>
                                </p:cTn>
                              </p:par>
                            </p:childTnLst>
                          </p:cTn>
                        </p:par>
                      </p:childTnLst>
                    </p:cTn>
                  </p:par>
                  <p:par>
                    <p:cTn id="1733" fill="hold">
                      <p:stCondLst>
                        <p:cond delay="indefinite"/>
                      </p:stCondLst>
                      <p:childTnLst>
                        <p:par>
                          <p:cTn id="1734" fill="hold">
                            <p:stCondLst>
                              <p:cond delay="0"/>
                            </p:stCondLst>
                            <p:childTnLst>
                              <p:par>
                                <p:cTn id="1735" nodeType="clickEffect" fill="hold" presetClass="entr" presetID="1">
                                  <p:stCondLst>
                                    <p:cond delay="0"/>
                                  </p:stCondLst>
                                  <p:childTnLst>
                                    <p:set>
                                      <p:cBhvr>
                                        <p:cTn id="1736" dur="1" fill="hold">
                                          <p:stCondLst>
                                            <p:cond delay="0"/>
                                          </p:stCondLst>
                                        </p:cTn>
                                        <p:tgtEl>
                                          <p:spTgt spid="376">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7"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The Oxford Classic Dictionary </a:t>
            </a:r>
            <a:endParaRPr b="1" lang="it-IT" sz="3900" spc="-1" strike="noStrike">
              <a:solidFill>
                <a:srgbClr val="330066"/>
              </a:solidFill>
              <a:latin typeface="Arial"/>
            </a:endParaRPr>
          </a:p>
        </p:txBody>
      </p:sp>
      <p:sp>
        <p:nvSpPr>
          <p:cNvPr id="378" name="TextShape 2"/>
          <p:cNvSpPr txBox="1"/>
          <p:nvPr/>
        </p:nvSpPr>
        <p:spPr>
          <a:xfrm>
            <a:off x="468360" y="1773000"/>
            <a:ext cx="8229600" cy="3997080"/>
          </a:xfrm>
          <a:prstGeom prst="rect">
            <a:avLst/>
          </a:prstGeom>
          <a:noFill/>
          <a:ln w="0">
            <a:noFill/>
          </a:ln>
        </p:spPr>
        <p:txBody>
          <a:bodyPr lIns="90000" rIns="90000" tIns="46800" bIns="46800">
            <a:normAutofit/>
          </a:bodyPr>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3a edizione,</a:t>
            </a:r>
            <a:r>
              <a:rPr b="1" lang="it-IT" sz="2600" spc="-1" strike="noStrike">
                <a:solidFill>
                  <a:srgbClr val="008080"/>
                </a:solidFill>
                <a:latin typeface="Arial"/>
              </a:rPr>
              <a:t> </a:t>
            </a:r>
            <a:r>
              <a:rPr b="0" lang="it-IT" sz="2600" spc="-1" strike="noStrike">
                <a:solidFill>
                  <a:srgbClr val="008080"/>
                </a:solidFill>
                <a:latin typeface="Arial"/>
              </a:rPr>
              <a:t>a cura di S. Hornblower &amp; A. Spawforth</a:t>
            </a:r>
            <a:br/>
            <a:r>
              <a:rPr b="0" lang="it-IT" sz="2600" spc="-1" strike="noStrike">
                <a:solidFill>
                  <a:srgbClr val="008080"/>
                </a:solidFill>
                <a:latin typeface="Arial"/>
              </a:rPr>
              <a:t>edito da </a:t>
            </a:r>
            <a:r>
              <a:rPr b="0" lang="it-IT" sz="2600" spc="-1" strike="noStrike" u="sng">
                <a:solidFill>
                  <a:srgbClr val="7e9ce8"/>
                </a:solidFill>
                <a:uFillTx/>
                <a:latin typeface="Arial"/>
                <a:hlinkClick r:id="rId1"/>
              </a:rPr>
              <a:t>Intelex</a:t>
            </a:r>
            <a:r>
              <a:rPr b="0" lang="it-IT" sz="2600" spc="-1" strike="noStrike" u="sng">
                <a:solidFill>
                  <a:srgbClr val="7e9ce8"/>
                </a:solidFill>
                <a:uFillTx/>
                <a:latin typeface="Arial"/>
                <a:hlinkClick r:id="rId2"/>
              </a:rPr>
              <a:t> </a:t>
            </a:r>
            <a:r>
              <a:rPr b="0" lang="it-IT" sz="2600" spc="-1" strike="noStrike" u="sng">
                <a:solidFill>
                  <a:srgbClr val="7e9ce8"/>
                </a:solidFill>
                <a:uFillTx/>
                <a:latin typeface="Arial"/>
                <a:hlinkClick r:id="rId3"/>
              </a:rPr>
              <a:t>Corporation</a:t>
            </a:r>
            <a:r>
              <a:rPr b="0" lang="it-IT" sz="2600" spc="-1" strike="noStrike">
                <a:solidFill>
                  <a:srgbClr val="008080"/>
                </a:solidFill>
                <a:latin typeface="Arial"/>
              </a:rPr>
              <a:t> </a:t>
            </a:r>
            <a:r>
              <a:rPr b="0" lang="it-IT" sz="2600" spc="-1" strike="noStrike" u="sng">
                <a:solidFill>
                  <a:srgbClr val="7e9ce8"/>
                </a:solidFill>
                <a:uFillTx/>
                <a:latin typeface="Arial"/>
                <a:hlinkClick r:id="rId4"/>
              </a:rPr>
              <a:t>Pastmasters</a:t>
            </a:r>
            <a:r>
              <a:rPr b="0" lang="it-IT" sz="2600" spc="-1" strike="noStrike">
                <a:solidFill>
                  <a:srgbClr val="008080"/>
                </a:solidFill>
                <a:latin typeface="Arial"/>
              </a:rPr>
              <a:t> (Oxford University Press) </a:t>
            </a:r>
            <a:br/>
            <a:r>
              <a:rPr b="0" lang="it-IT" sz="2600" spc="-1" strike="noStrike">
                <a:solidFill>
                  <a:srgbClr val="008080"/>
                </a:solidFill>
                <a:latin typeface="Arial"/>
              </a:rPr>
              <a:t> </a:t>
            </a:r>
            <a:endParaRPr b="0" lang="it-IT" sz="2600" spc="-1" strike="noStrike">
              <a:solidFill>
                <a:srgbClr val="008080"/>
              </a:solidFill>
              <a:latin typeface="Arial"/>
            </a:endParaRPr>
          </a:p>
          <a:p>
            <a:pPr marL="342720" indent="-342720">
              <a:lnSpc>
                <a:spcPct val="8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Da Omero agli scienziati di età alessandrina, dai poeti e filosofi romani alle figure di spicco nelle province orientali dell'Impero, l'Oxford Classic Dictionary traccia profili dettagliati ed autorevoli di tutte le personalità di maggior rilievo nella civiltà classica</a:t>
            </a:r>
            <a:br/>
            <a:r>
              <a:rPr b="0" lang="it-IT" sz="2600" spc="-1" strike="noStrike">
                <a:solidFill>
                  <a:srgbClr val="008080"/>
                </a:solidFill>
                <a:latin typeface="Arial"/>
              </a:rPr>
              <a:t> </a:t>
            </a:r>
            <a:endParaRPr b="0" lang="it-IT" sz="2600" spc="-1" strike="noStrike">
              <a:solidFill>
                <a:srgbClr val="008080"/>
              </a:solidFill>
              <a:latin typeface="Arial"/>
            </a:endParaRPr>
          </a:p>
          <a:p>
            <a:pPr marL="342720" indent="-342720">
              <a:lnSpc>
                <a:spcPct val="8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spTree>
  </p:cSld>
  <p:transition>
    <p:wedge/>
  </p:transition>
  <p:timing>
    <p:tnLst>
      <p:par>
        <p:cTn id="1737" dur="indefinite" restart="never" nodeType="tmRoot">
          <p:childTnLst>
            <p:seq>
              <p:cTn id="1738" dur="indefinite" nodeType="mainSeq">
                <p:childTnLst>
                  <p:par>
                    <p:cTn id="1739" fill="hold">
                      <p:stCondLst>
                        <p:cond delay="0"/>
                      </p:stCondLst>
                      <p:childTnLst>
                        <p:par>
                          <p:cTn id="1740" fill="hold">
                            <p:stCondLst>
                              <p:cond delay="0"/>
                            </p:stCondLst>
                            <p:childTnLst>
                              <p:par>
                                <p:cTn id="1741" nodeType="afterEffect" fill="hold" presetClass="entr" presetID="24">
                                  <p:stCondLst>
                                    <p:cond delay="0"/>
                                  </p:stCondLst>
                                  <p:childTnLst>
                                    <p:set>
                                      <p:cBhvr>
                                        <p:cTn id="1742" dur="1" fill="hold">
                                          <p:stCondLst>
                                            <p:cond delay="0"/>
                                          </p:stCondLst>
                                        </p:cTn>
                                        <p:tgtEl>
                                          <p:spTgt spid="377"/>
                                        </p:tgtEl>
                                        <p:attrNameLst>
                                          <p:attrName>style.visibility</p:attrName>
                                        </p:attrNameLst>
                                      </p:cBhvr>
                                      <p:to>
                                        <p:strVal val="visible"/>
                                      </p:to>
                                    </p:set>
                                    <p:animEffect filter="fade" transition="in">
                                      <p:cBhvr additive="repl">
                                        <p:cTn id="1743" dur="1000"/>
                                        <p:tgtEl>
                                          <p:spTgt spid="377"/>
                                        </p:tgtEl>
                                      </p:cBhvr>
                                    </p:animEffect>
                                    <p:anim calcmode="lin" valueType="num">
                                      <p:cBhvr additive="repl">
                                        <p:cTn id="1744" dur="1000" fill="hold"/>
                                        <p:tgtEl>
                                          <p:spTgt spid="377"/>
                                        </p:tgtEl>
                                        <p:attrNameLst>
                                          <p:attrName>ppt_x</p:attrName>
                                        </p:attrNameLst>
                                      </p:cBhvr>
                                      <p:tavLst>
                                        <p:tav tm="0">
                                          <p:val>
                                            <p:strVal val="#ppt_x"/>
                                          </p:val>
                                        </p:tav>
                                        <p:tav tm="100000">
                                          <p:val>
                                            <p:strVal val="#ppt_x"/>
                                          </p:val>
                                        </p:tav>
                                      </p:tavLst>
                                    </p:anim>
                                    <p:anim calcmode="lin" valueType="num">
                                      <p:cBhvr additive="repl">
                                        <p:cTn id="1745" dur="1000" fill="hold"/>
                                        <p:tgtEl>
                                          <p:spTgt spid="377"/>
                                        </p:tgtEl>
                                        <p:attrNameLst>
                                          <p:attrName>ppt_y</p:attrName>
                                        </p:attrNameLst>
                                      </p:cBhvr>
                                      <p:tavLst>
                                        <p:tav tm="0">
                                          <p:val>
                                            <p:strVal val="#ppt_y+.1"/>
                                          </p:val>
                                        </p:tav>
                                        <p:tav tm="100000">
                                          <p:val>
                                            <p:strVal val="#ppt_y"/>
                                          </p:val>
                                        </p:tav>
                                      </p:tavLst>
                                    </p:anim>
                                  </p:childTnLst>
                                </p:cTn>
                              </p:par>
                            </p:childTnLst>
                          </p:cTn>
                        </p:par>
                      </p:childTnLst>
                    </p:cTn>
                  </p:par>
                  <p:par>
                    <p:cTn id="1746" fill="hold">
                      <p:stCondLst>
                        <p:cond delay="indefinite"/>
                      </p:stCondLst>
                      <p:childTnLst>
                        <p:par>
                          <p:cTn id="1747" fill="hold">
                            <p:stCondLst>
                              <p:cond delay="0"/>
                            </p:stCondLst>
                            <p:childTnLst>
                              <p:par>
                                <p:cTn id="1748" nodeType="clickEffect" fill="hold" presetClass="entr" presetID="1">
                                  <p:stCondLst>
                                    <p:cond delay="0"/>
                                  </p:stCondLst>
                                  <p:childTnLst>
                                    <p:set>
                                      <p:cBhvr>
                                        <p:cTn id="1749"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1750" fill="hold">
                      <p:stCondLst>
                        <p:cond delay="indefinite"/>
                      </p:stCondLst>
                      <p:childTnLst>
                        <p:par>
                          <p:cTn id="1751" fill="hold">
                            <p:stCondLst>
                              <p:cond delay="0"/>
                            </p:stCondLst>
                            <p:childTnLst>
                              <p:par>
                                <p:cTn id="1752" nodeType="clickEffect" fill="hold" presetClass="entr" presetID="1">
                                  <p:stCondLst>
                                    <p:cond delay="0"/>
                                  </p:stCondLst>
                                  <p:childTnLst>
                                    <p:set>
                                      <p:cBhvr>
                                        <p:cTn id="1753" dur="1" fill="hold">
                                          <p:stCondLst>
                                            <p:cond delay="0"/>
                                          </p:stCondLst>
                                        </p:cTn>
                                        <p:tgtEl>
                                          <p:spTgt spid="378">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9" name="TextShape 1"/>
          <p:cNvSpPr txBox="1"/>
          <p:nvPr/>
        </p:nvSpPr>
        <p:spPr>
          <a:xfrm>
            <a:off x="250920" y="475920"/>
            <a:ext cx="7688160" cy="64764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  </a:t>
            </a:r>
            <a:br/>
            <a:r>
              <a:rPr b="1" lang="it-IT" sz="3500" spc="-1" strike="noStrike">
                <a:solidFill>
                  <a:srgbClr val="330066"/>
                </a:solidFill>
                <a:latin typeface="Arial"/>
              </a:rPr>
              <a:t>PHI Papyri Greek Documentary</a:t>
            </a:r>
            <a:endParaRPr b="1" lang="it-IT" sz="3500" spc="-1" strike="noStrike">
              <a:solidFill>
                <a:srgbClr val="330066"/>
              </a:solidFill>
              <a:latin typeface="Arial"/>
            </a:endParaRPr>
          </a:p>
        </p:txBody>
      </p:sp>
      <p:sp>
        <p:nvSpPr>
          <p:cNvPr id="380" name="TextShape 2"/>
          <p:cNvSpPr txBox="1"/>
          <p:nvPr/>
        </p:nvSpPr>
        <p:spPr>
          <a:xfrm>
            <a:off x="539640" y="1483920"/>
            <a:ext cx="8229600" cy="4411800"/>
          </a:xfrm>
          <a:prstGeom prst="rect">
            <a:avLst/>
          </a:prstGeom>
          <a:noFill/>
          <a:ln w="0">
            <a:noFill/>
          </a:ln>
        </p:spPr>
        <p:txBody>
          <a:bodyPr lIns="90000" rIns="90000" tIns="46800" bIns="46800">
            <a:normAutofit fontScale="73000"/>
          </a:bodyPr>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CD-ROM a cura del</a:t>
            </a:r>
            <a:r>
              <a:rPr b="1" lang="it-IT" sz="2100" spc="-1" strike="noStrike">
                <a:solidFill>
                  <a:srgbClr val="008080"/>
                </a:solidFill>
                <a:latin typeface="Arial"/>
              </a:rPr>
              <a:t> </a:t>
            </a:r>
            <a:r>
              <a:rPr b="0" lang="it-IT" sz="2100" spc="-1" strike="noStrike">
                <a:solidFill>
                  <a:srgbClr val="008080"/>
                </a:solidFill>
                <a:latin typeface="Arial"/>
              </a:rPr>
              <a:t>Packard Humanities Institute, (aggiornato con con periodicità</a:t>
            </a:r>
            <a:r>
              <a:rPr b="1" lang="it-IT" sz="2100" spc="-1" strike="noStrike">
                <a:solidFill>
                  <a:srgbClr val="008080"/>
                </a:solidFill>
                <a:latin typeface="Arial"/>
              </a:rPr>
              <a:t> i</a:t>
            </a:r>
            <a:r>
              <a:rPr b="0" lang="it-IT" sz="2100" spc="-1" strike="noStrike">
                <a:solidFill>
                  <a:srgbClr val="008080"/>
                </a:solidFill>
                <a:latin typeface="Arial"/>
              </a:rPr>
              <a:t>rregolare). </a:t>
            </a:r>
            <a:br/>
            <a:r>
              <a:rPr b="0" lang="it-IT" sz="2100" spc="-1" strike="noStrike">
                <a:solidFill>
                  <a:srgbClr val="008080"/>
                </a:solidFill>
                <a:latin typeface="Arial"/>
              </a:rPr>
              <a:t> </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Testo completo dei papiri documentari preparati dalla Duke University</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Iscrizioni greche separate dalla Cornell University, dalla Ohio State University e dall'Institute for advanced Studies </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Il software di ricerca, che deve essere acquistato a parte, può essere utilizzato per TLG CD-ROM e PHI Latin CD-ROM. </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a:p>
            <a:pPr marL="342720" indent="-342720" algn="just">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La nuova edizione (7a ed.) con oltre il doppio delle iscrizioni e dei papiri contenuti nella versione precedente. </a:t>
            </a:r>
            <a:endParaRPr b="0" lang="it-IT" sz="2100" spc="-1" strike="noStrike">
              <a:solidFill>
                <a:srgbClr val="008080"/>
              </a:solidFill>
              <a:latin typeface="Arial"/>
            </a:endParaRPr>
          </a:p>
          <a:p>
            <a:pPr marL="342720" indent="-342720" algn="just">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a:p>
            <a:pPr marL="342720" indent="-342720" algn="just">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100" spc="-1" strike="noStrike">
                <a:solidFill>
                  <a:srgbClr val="008080"/>
                </a:solidFill>
                <a:latin typeface="Arial"/>
              </a:rPr>
              <a:t>Distribuito gratuitamente</a:t>
            </a:r>
            <a:endParaRPr b="0" lang="it-IT" sz="2100" spc="-1" strike="noStrike">
              <a:solidFill>
                <a:srgbClr val="008080"/>
              </a:solidFill>
              <a:latin typeface="Arial"/>
            </a:endParaRPr>
          </a:p>
          <a:p>
            <a:pPr marL="342720" indent="-342720" algn="just">
              <a:lnSpc>
                <a:spcPct val="80000"/>
              </a:lnSpc>
              <a:spcBef>
                <a:spcPts val="47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endParaRPr b="0" lang="it-IT" sz="2100" spc="-1" strike="noStrike">
              <a:solidFill>
                <a:srgbClr val="008080"/>
              </a:solidFill>
              <a:latin typeface="Arial"/>
            </a:endParaRPr>
          </a:p>
        </p:txBody>
      </p:sp>
    </p:spTree>
  </p:cSld>
  <p:transition>
    <p:wedge/>
  </p:transition>
  <p:timing>
    <p:tnLst>
      <p:par>
        <p:cTn id="1754" dur="indefinite" restart="never" nodeType="tmRoot">
          <p:childTnLst>
            <p:seq>
              <p:cTn id="1755" dur="indefinite" nodeType="mainSeq">
                <p:childTnLst>
                  <p:par>
                    <p:cTn id="1756" fill="hold">
                      <p:stCondLst>
                        <p:cond delay="0"/>
                      </p:stCondLst>
                      <p:childTnLst>
                        <p:par>
                          <p:cTn id="1757" fill="hold">
                            <p:stCondLst>
                              <p:cond delay="0"/>
                            </p:stCondLst>
                            <p:childTnLst>
                              <p:par>
                                <p:cTn id="1758" nodeType="afterEffect" fill="hold" presetClass="entr" presetID="24">
                                  <p:stCondLst>
                                    <p:cond delay="0"/>
                                  </p:stCondLst>
                                  <p:childTnLst>
                                    <p:set>
                                      <p:cBhvr>
                                        <p:cTn id="1759" dur="1" fill="hold">
                                          <p:stCondLst>
                                            <p:cond delay="0"/>
                                          </p:stCondLst>
                                        </p:cTn>
                                        <p:tgtEl>
                                          <p:spTgt spid="379"/>
                                        </p:tgtEl>
                                        <p:attrNameLst>
                                          <p:attrName>style.visibility</p:attrName>
                                        </p:attrNameLst>
                                      </p:cBhvr>
                                      <p:to>
                                        <p:strVal val="visible"/>
                                      </p:to>
                                    </p:set>
                                    <p:anim calcmode="lin" valueType="num">
                                      <p:cBhvr additive="repl">
                                        <p:cTn id="1760" dur="1000" fill="hold"/>
                                        <p:tgtEl>
                                          <p:spTgt spid="379"/>
                                        </p:tgtEl>
                                        <p:attrNameLst>
                                          <p:attrName>ppt_w</p:attrName>
                                        </p:attrNameLst>
                                      </p:cBhvr>
                                      <p:tavLst>
                                        <p:tav tm="0">
                                          <p:val>
                                            <p:strVal val="#ppt_w+.3"/>
                                          </p:val>
                                        </p:tav>
                                        <p:tav tm="100000">
                                          <p:val>
                                            <p:strVal val="#ppt_w"/>
                                          </p:val>
                                        </p:tav>
                                      </p:tavLst>
                                    </p:anim>
                                    <p:anim calcmode="lin" valueType="num">
                                      <p:cBhvr additive="repl">
                                        <p:cTn id="1761" dur="1000" fill="hold"/>
                                        <p:tgtEl>
                                          <p:spTgt spid="379"/>
                                        </p:tgtEl>
                                        <p:attrNameLst>
                                          <p:attrName>ppt_h</p:attrName>
                                        </p:attrNameLst>
                                      </p:cBhvr>
                                      <p:tavLst>
                                        <p:tav tm="0">
                                          <p:val>
                                            <p:strVal val="#ppt_h"/>
                                          </p:val>
                                        </p:tav>
                                        <p:tav tm="100000">
                                          <p:val>
                                            <p:strVal val="#ppt_h"/>
                                          </p:val>
                                        </p:tav>
                                      </p:tavLst>
                                    </p:anim>
                                    <p:animEffect filter="fade" transition="in">
                                      <p:cBhvr additive="repl">
                                        <p:cTn id="1762" dur="1000"/>
                                        <p:tgtEl>
                                          <p:spTgt spid="379"/>
                                        </p:tgtEl>
                                      </p:cBhvr>
                                    </p:animEffect>
                                  </p:childTnLst>
                                </p:cTn>
                              </p:par>
                            </p:childTnLst>
                          </p:cTn>
                        </p:par>
                      </p:childTnLst>
                    </p:cTn>
                  </p:par>
                  <p:par>
                    <p:cTn id="1763" fill="hold">
                      <p:stCondLst>
                        <p:cond delay="indefinite"/>
                      </p:stCondLst>
                      <p:childTnLst>
                        <p:par>
                          <p:cTn id="1764" fill="hold">
                            <p:stCondLst>
                              <p:cond delay="0"/>
                            </p:stCondLst>
                            <p:childTnLst>
                              <p:par>
                                <p:cTn id="1765" nodeType="clickEffect" fill="hold" presetClass="entr" presetID="1">
                                  <p:stCondLst>
                                    <p:cond delay="0"/>
                                  </p:stCondLst>
                                  <p:childTnLst>
                                    <p:set>
                                      <p:cBhvr>
                                        <p:cTn id="1766" dur="1" fill="hold">
                                          <p:stCondLst>
                                            <p:cond delay="0"/>
                                          </p:stCondLst>
                                        </p:cTn>
                                        <p:tgtEl>
                                          <p:spTgt spid="380">
                                            <p:txEl>
                                              <p:pRg st="0" end="0"/>
                                            </p:txEl>
                                          </p:spTgt>
                                        </p:tgtEl>
                                        <p:attrNameLst>
                                          <p:attrName>style.visibility</p:attrName>
                                        </p:attrNameLst>
                                      </p:cBhvr>
                                      <p:to>
                                        <p:strVal val="visible"/>
                                      </p:to>
                                    </p:set>
                                  </p:childTnLst>
                                </p:cTn>
                              </p:par>
                            </p:childTnLst>
                          </p:cTn>
                        </p:par>
                      </p:childTnLst>
                    </p:cTn>
                  </p:par>
                  <p:par>
                    <p:cTn id="1767" fill="hold">
                      <p:stCondLst>
                        <p:cond delay="indefinite"/>
                      </p:stCondLst>
                      <p:childTnLst>
                        <p:par>
                          <p:cTn id="1768" fill="hold">
                            <p:stCondLst>
                              <p:cond delay="0"/>
                            </p:stCondLst>
                            <p:childTnLst>
                              <p:par>
                                <p:cTn id="1769" nodeType="clickEffect" fill="hold" presetClass="entr" presetID="1">
                                  <p:stCondLst>
                                    <p:cond delay="0"/>
                                  </p:stCondLst>
                                  <p:childTnLst>
                                    <p:set>
                                      <p:cBhvr>
                                        <p:cTn id="1770" dur="1" fill="hold">
                                          <p:stCondLst>
                                            <p:cond delay="0"/>
                                          </p:stCondLst>
                                        </p:cTn>
                                        <p:tgtEl>
                                          <p:spTgt spid="380">
                                            <p:txEl>
                                              <p:pRg st="1" end="1"/>
                                            </p:txEl>
                                          </p:spTgt>
                                        </p:tgtEl>
                                        <p:attrNameLst>
                                          <p:attrName>style.visibility</p:attrName>
                                        </p:attrNameLst>
                                      </p:cBhvr>
                                      <p:to>
                                        <p:strVal val="visible"/>
                                      </p:to>
                                    </p:set>
                                  </p:childTnLst>
                                </p:cTn>
                              </p:par>
                            </p:childTnLst>
                          </p:cTn>
                        </p:par>
                      </p:childTnLst>
                    </p:cTn>
                  </p:par>
                  <p:par>
                    <p:cTn id="1771" fill="hold">
                      <p:stCondLst>
                        <p:cond delay="indefinite"/>
                      </p:stCondLst>
                      <p:childTnLst>
                        <p:par>
                          <p:cTn id="1772" fill="hold">
                            <p:stCondLst>
                              <p:cond delay="0"/>
                            </p:stCondLst>
                            <p:childTnLst>
                              <p:par>
                                <p:cTn id="1773" nodeType="clickEffect" fill="hold" presetClass="entr" presetID="1">
                                  <p:stCondLst>
                                    <p:cond delay="0"/>
                                  </p:stCondLst>
                                  <p:childTnLst>
                                    <p:set>
                                      <p:cBhvr>
                                        <p:cTn id="1774" dur="1" fill="hold">
                                          <p:stCondLst>
                                            <p:cond delay="0"/>
                                          </p:stCondLst>
                                        </p:cTn>
                                        <p:tgtEl>
                                          <p:spTgt spid="380">
                                            <p:txEl>
                                              <p:pRg st="3" end="3"/>
                                            </p:txEl>
                                          </p:spTgt>
                                        </p:tgtEl>
                                        <p:attrNameLst>
                                          <p:attrName>style.visibility</p:attrName>
                                        </p:attrNameLst>
                                      </p:cBhvr>
                                      <p:to>
                                        <p:strVal val="visible"/>
                                      </p:to>
                                    </p:set>
                                  </p:childTnLst>
                                </p:cTn>
                              </p:par>
                            </p:childTnLst>
                          </p:cTn>
                        </p:par>
                      </p:childTnLst>
                    </p:cTn>
                  </p:par>
                  <p:par>
                    <p:cTn id="1775" fill="hold">
                      <p:stCondLst>
                        <p:cond delay="indefinite"/>
                      </p:stCondLst>
                      <p:childTnLst>
                        <p:par>
                          <p:cTn id="1776" fill="hold">
                            <p:stCondLst>
                              <p:cond delay="0"/>
                            </p:stCondLst>
                            <p:childTnLst>
                              <p:par>
                                <p:cTn id="1777" nodeType="clickEffect" fill="hold" presetClass="entr" presetID="1">
                                  <p:stCondLst>
                                    <p:cond delay="0"/>
                                  </p:stCondLst>
                                  <p:childTnLst>
                                    <p:set>
                                      <p:cBhvr>
                                        <p:cTn id="1778" dur="1" fill="hold">
                                          <p:stCondLst>
                                            <p:cond delay="0"/>
                                          </p:stCondLst>
                                        </p:cTn>
                                        <p:tgtEl>
                                          <p:spTgt spid="380">
                                            <p:txEl>
                                              <p:pRg st="5" end="5"/>
                                            </p:txEl>
                                          </p:spTgt>
                                        </p:tgtEl>
                                        <p:attrNameLst>
                                          <p:attrName>style.visibility</p:attrName>
                                        </p:attrNameLst>
                                      </p:cBhvr>
                                      <p:to>
                                        <p:strVal val="visible"/>
                                      </p:to>
                                    </p:set>
                                  </p:childTnLst>
                                </p:cTn>
                              </p:par>
                            </p:childTnLst>
                          </p:cTn>
                        </p:par>
                      </p:childTnLst>
                    </p:cTn>
                  </p:par>
                  <p:par>
                    <p:cTn id="1779" fill="hold">
                      <p:stCondLst>
                        <p:cond delay="indefinite"/>
                      </p:stCondLst>
                      <p:childTnLst>
                        <p:par>
                          <p:cTn id="1780" fill="hold">
                            <p:stCondLst>
                              <p:cond delay="0"/>
                            </p:stCondLst>
                            <p:childTnLst>
                              <p:par>
                                <p:cTn id="1781" nodeType="clickEffect" fill="hold" presetClass="entr" presetID="1">
                                  <p:stCondLst>
                                    <p:cond delay="0"/>
                                  </p:stCondLst>
                                  <p:childTnLst>
                                    <p:set>
                                      <p:cBhvr>
                                        <p:cTn id="1782" dur="1" fill="hold">
                                          <p:stCondLst>
                                            <p:cond delay="0"/>
                                          </p:stCondLst>
                                        </p:cTn>
                                        <p:tgtEl>
                                          <p:spTgt spid="380">
                                            <p:txEl>
                                              <p:pRg st="7" end="7"/>
                                            </p:txEl>
                                          </p:spTgt>
                                        </p:tgtEl>
                                        <p:attrNameLst>
                                          <p:attrName>style.visibility</p:attrName>
                                        </p:attrNameLst>
                                      </p:cBhvr>
                                      <p:to>
                                        <p:strVal val="visible"/>
                                      </p:to>
                                    </p:set>
                                  </p:childTnLst>
                                </p:cTn>
                              </p:par>
                            </p:childTnLst>
                          </p:cTn>
                        </p:par>
                      </p:childTnLst>
                    </p:cTn>
                  </p:par>
                  <p:par>
                    <p:cTn id="1783" fill="hold">
                      <p:stCondLst>
                        <p:cond delay="indefinite"/>
                      </p:stCondLst>
                      <p:childTnLst>
                        <p:par>
                          <p:cTn id="1784" fill="hold">
                            <p:stCondLst>
                              <p:cond delay="0"/>
                            </p:stCondLst>
                            <p:childTnLst>
                              <p:par>
                                <p:cTn id="1785" nodeType="clickEffect" fill="hold" presetClass="entr" presetID="1">
                                  <p:stCondLst>
                                    <p:cond delay="0"/>
                                  </p:stCondLst>
                                  <p:childTnLst>
                                    <p:set>
                                      <p:cBhvr>
                                        <p:cTn id="1786" dur="1" fill="hold">
                                          <p:stCondLst>
                                            <p:cond delay="0"/>
                                          </p:stCondLst>
                                        </p:cTn>
                                        <p:tgtEl>
                                          <p:spTgt spid="380">
                                            <p:txEl>
                                              <p:pRg st="9" end="9"/>
                                            </p:txEl>
                                          </p:spTgt>
                                        </p:tgtEl>
                                        <p:attrNameLst>
                                          <p:attrName>style.visibility</p:attrName>
                                        </p:attrNameLst>
                                      </p:cBhvr>
                                      <p:to>
                                        <p:strVal val="visible"/>
                                      </p:to>
                                    </p:set>
                                  </p:childTnLst>
                                </p:cTn>
                              </p:par>
                            </p:childTnLst>
                          </p:cTn>
                        </p:par>
                      </p:childTnLst>
                    </p:cTn>
                  </p:par>
                  <p:par>
                    <p:cTn id="1787" fill="hold">
                      <p:stCondLst>
                        <p:cond delay="indefinite"/>
                      </p:stCondLst>
                      <p:childTnLst>
                        <p:par>
                          <p:cTn id="1788" fill="hold">
                            <p:stCondLst>
                              <p:cond delay="0"/>
                            </p:stCondLst>
                            <p:childTnLst>
                              <p:par>
                                <p:cTn id="1789" nodeType="clickEffect" fill="hold" presetClass="entr" presetID="1">
                                  <p:stCondLst>
                                    <p:cond delay="0"/>
                                  </p:stCondLst>
                                  <p:childTnLst>
                                    <p:set>
                                      <p:cBhvr>
                                        <p:cTn id="1790" dur="1" fill="hold">
                                          <p:stCondLst>
                                            <p:cond delay="0"/>
                                          </p:stCondLst>
                                        </p:cTn>
                                        <p:tgtEl>
                                          <p:spTgt spid="380">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1" name="TextShape 1"/>
          <p:cNvSpPr txBox="1"/>
          <p:nvPr/>
        </p:nvSpPr>
        <p:spPr>
          <a:xfrm>
            <a:off x="394920" y="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Bibliotheca Iuris Antiqui  </a:t>
            </a:r>
            <a:endParaRPr b="1" lang="it-IT" sz="3900" spc="-1" strike="noStrike">
              <a:solidFill>
                <a:srgbClr val="330066"/>
              </a:solidFill>
              <a:latin typeface="Arial"/>
            </a:endParaRPr>
          </a:p>
        </p:txBody>
      </p:sp>
      <p:sp>
        <p:nvSpPr>
          <p:cNvPr id="382" name="TextShape 2"/>
          <p:cNvSpPr txBox="1"/>
          <p:nvPr/>
        </p:nvSpPr>
        <p:spPr>
          <a:xfrm>
            <a:off x="468360" y="1196640"/>
            <a:ext cx="8207280" cy="4753080"/>
          </a:xfrm>
          <a:prstGeom prst="rect">
            <a:avLst/>
          </a:prstGeom>
          <a:noFill/>
          <a:ln w="0">
            <a:noFill/>
          </a:ln>
        </p:spPr>
        <p:txBody>
          <a:bodyPr lIns="90000" rIns="90000" tIns="46800" bIns="46800">
            <a:normAutofit fontScale="70000"/>
          </a:bodyPr>
          <a:p>
            <a:pPr marL="342720" indent="-342720">
              <a:lnSpc>
                <a:spcPct val="80000"/>
              </a:lnSpc>
              <a:spcBef>
                <a:spcPts val="2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1200" spc="-1" strike="noStrike">
                <a:solidFill>
                  <a:srgbClr val="008080"/>
                </a:solidFill>
                <a:latin typeface="Arial"/>
              </a:rPr>
              <a:t> </a:t>
            </a:r>
            <a:endParaRPr b="0" lang="it-IT" sz="12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a cura di Nicola Palazzolo, edito da </a:t>
            </a:r>
            <a:r>
              <a:rPr b="0" lang="it-IT" sz="2500" spc="-1" strike="noStrike" u="sng">
                <a:solidFill>
                  <a:srgbClr val="7e9ce8"/>
                </a:solidFill>
                <a:uFillTx/>
                <a:latin typeface="Arial"/>
                <a:hlinkClick r:id="rId1"/>
              </a:rPr>
              <a:t>Libreria Torre - Gruppo </a:t>
            </a:r>
            <a:r>
              <a:rPr b="0" lang="it-IT" sz="2500" spc="-1" strike="noStrike" u="sng">
                <a:solidFill>
                  <a:srgbClr val="7e9ce8"/>
                </a:solidFill>
                <a:uFillTx/>
                <a:latin typeface="Arial"/>
                <a:hlinkClick r:id="rId2"/>
              </a:rPr>
              <a:t>Interuniv</a:t>
            </a:r>
            <a:r>
              <a:rPr b="0" lang="it-IT" sz="2500" spc="-1" strike="noStrike" u="sng">
                <a:solidFill>
                  <a:srgbClr val="7e9ce8"/>
                </a:solidFill>
                <a:uFillTx/>
                <a:latin typeface="Arial"/>
                <a:hlinkClick r:id="rId3"/>
              </a:rPr>
              <a:t>. Ricerca </a:t>
            </a:r>
            <a:r>
              <a:rPr b="0" lang="it-IT" sz="2500" spc="-1" strike="noStrike" u="sng">
                <a:solidFill>
                  <a:srgbClr val="7e9ce8"/>
                </a:solidFill>
                <a:uFillTx/>
                <a:latin typeface="Arial"/>
                <a:hlinkClick r:id="rId4"/>
              </a:rPr>
              <a:t>Inform</a:t>
            </a:r>
            <a:r>
              <a:rPr b="0" lang="it-IT" sz="2500" spc="-1" strike="noStrike" u="sng">
                <a:solidFill>
                  <a:srgbClr val="7e9ce8"/>
                </a:solidFill>
                <a:uFillTx/>
                <a:latin typeface="Arial"/>
                <a:hlinkClick r:id="rId5"/>
              </a:rPr>
              <a:t>. </a:t>
            </a:r>
            <a:r>
              <a:rPr b="0" lang="it-IT" sz="2500" spc="-1" strike="noStrike" u="sng">
                <a:solidFill>
                  <a:srgbClr val="7e9ce8"/>
                </a:solidFill>
                <a:uFillTx/>
                <a:latin typeface="Arial"/>
                <a:hlinkClick r:id="rId6"/>
              </a:rPr>
              <a:t>Roman</a:t>
            </a:r>
            <a:r>
              <a:rPr b="0" lang="it-IT" sz="2500" spc="-1" strike="noStrike" u="sng">
                <a:solidFill>
                  <a:srgbClr val="7e9ce8"/>
                </a:solidFill>
                <a:uFillTx/>
                <a:latin typeface="Arial"/>
                <a:hlinkClick r:id="rId7"/>
              </a:rPr>
              <a:t>.</a:t>
            </a:r>
            <a:r>
              <a:rPr b="0" lang="it-IT" sz="2500" spc="-1" strike="noStrike">
                <a:solidFill>
                  <a:srgbClr val="008080"/>
                </a:solidFill>
                <a:latin typeface="Arial"/>
              </a:rPr>
              <a:t> </a:t>
            </a:r>
            <a:endParaRPr b="0" lang="it-IT" sz="2500" spc="-1" strike="noStrike">
              <a:solidFill>
                <a:srgbClr val="008080"/>
              </a:solidFill>
              <a:latin typeface="Arial"/>
            </a:endParaRPr>
          </a:p>
          <a:p>
            <a:pPr marL="342720" indent="-342720">
              <a:lnSpc>
                <a:spcPct val="8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Sistema informativo sui diritti nell'Antichità, costituito da tre archivi integrati: </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500" spc="-1" strike="noStrike">
              <a:solidFill>
                <a:srgbClr val="008080"/>
              </a:solidFill>
              <a:latin typeface="Arial"/>
            </a:endParaRPr>
          </a:p>
          <a:p>
            <a:pPr lvl="1" marL="691920" indent="-347760">
              <a:lnSpc>
                <a:spcPct val="80000"/>
              </a:lnSpc>
              <a:spcBef>
                <a:spcPts val="6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2500" spc="-1" strike="noStrike">
                <a:solidFill>
                  <a:srgbClr val="ff6600"/>
                </a:solidFill>
                <a:latin typeface="Arial"/>
              </a:rPr>
              <a:t>Fontes</a:t>
            </a:r>
            <a:r>
              <a:rPr b="0" lang="it-IT" sz="2500" spc="-1" strike="noStrike">
                <a:solidFill>
                  <a:srgbClr val="ff6600"/>
                </a:solidFill>
                <a:latin typeface="Arial"/>
              </a:rPr>
              <a:t>, fondo documentario a testo completo della quasi totalità delle fonti giuridiche romane; </a:t>
            </a:r>
            <a:endParaRPr b="0" lang="it-IT" sz="2500" spc="-1" strike="noStrike">
              <a:solidFill>
                <a:srgbClr val="ff6600"/>
              </a:solidFill>
              <a:latin typeface="Arial"/>
            </a:endParaRPr>
          </a:p>
          <a:p>
            <a:pPr lvl="1" marL="691920" indent="-347760">
              <a:lnSpc>
                <a:spcPct val="80000"/>
              </a:lnSpc>
              <a:spcBef>
                <a:spcPts val="6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2500" spc="-1" strike="noStrike">
                <a:solidFill>
                  <a:srgbClr val="ff6600"/>
                </a:solidFill>
                <a:latin typeface="Arial"/>
              </a:rPr>
              <a:t>Opera</a:t>
            </a:r>
            <a:r>
              <a:rPr b="0" lang="it-IT" sz="2500" spc="-1" strike="noStrike">
                <a:solidFill>
                  <a:srgbClr val="ff6600"/>
                </a:solidFill>
                <a:latin typeface="Arial"/>
              </a:rPr>
              <a:t>, bibliografia per gli anni 1940-1998 di monografie, miscellanee ed articoli di periodici aventi come argomento il diritto romano, </a:t>
            </a:r>
            <a:endParaRPr b="0" lang="it-IT" sz="2500" spc="-1" strike="noStrike">
              <a:solidFill>
                <a:srgbClr val="ff6600"/>
              </a:solidFill>
              <a:latin typeface="Arial"/>
            </a:endParaRPr>
          </a:p>
          <a:p>
            <a:pPr lvl="1" marL="691920" indent="-3477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2500" spc="-1" strike="noStrike">
                <a:solidFill>
                  <a:srgbClr val="ff6600"/>
                </a:solidFill>
                <a:latin typeface="Arial"/>
              </a:rPr>
              <a:t>Thesaurus</a:t>
            </a:r>
            <a:r>
              <a:rPr b="0" lang="it-IT" sz="2500" spc="-1" strike="noStrike">
                <a:solidFill>
                  <a:srgbClr val="ff6600"/>
                </a:solidFill>
                <a:latin typeface="Arial"/>
              </a:rPr>
              <a:t>, insieme strutturato di ca. 8.000 termini, che costituiscono il patrimonio specifico della disciplina.</a:t>
            </a:r>
            <a:r>
              <a:rPr b="0" lang="it-IT" sz="1900" spc="-1" strike="noStrike">
                <a:solidFill>
                  <a:srgbClr val="ff6600"/>
                </a:solidFill>
                <a:latin typeface="Arial"/>
              </a:rPr>
              <a:t> </a:t>
            </a:r>
            <a:endParaRPr b="0" lang="it-IT" sz="1900" spc="-1" strike="noStrike">
              <a:solidFill>
                <a:srgbClr val="ff6600"/>
              </a:solidFill>
              <a:latin typeface="Arial"/>
            </a:endParaRPr>
          </a:p>
          <a:p>
            <a:pPr lvl="1" marL="691920" indent="-3477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900" spc="-1" strike="noStrike">
              <a:solidFill>
                <a:srgbClr val="ff6600"/>
              </a:solidFill>
              <a:latin typeface="Arial"/>
            </a:endParaRPr>
          </a:p>
          <a:p>
            <a:pPr lvl="1" marL="691920" indent="-347760">
              <a:lnSpc>
                <a:spcPct val="80000"/>
              </a:lnSpc>
              <a:spcBef>
                <a:spcPts val="47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Vedi appunti</a:t>
            </a:r>
            <a:endParaRPr b="0" lang="it-IT" sz="1900" spc="-1" strike="noStrike">
              <a:solidFill>
                <a:srgbClr val="ff6600"/>
              </a:solidFill>
              <a:latin typeface="Arial"/>
            </a:endParaRPr>
          </a:p>
        </p:txBody>
      </p:sp>
    </p:spTree>
  </p:cSld>
  <p:transition>
    <p:wedge/>
  </p:transition>
  <p:timing>
    <p:tnLst>
      <p:par>
        <p:cTn id="1791" dur="indefinite" restart="never" nodeType="tmRoot">
          <p:childTnLst>
            <p:seq>
              <p:cTn id="1792" dur="indefinite" nodeType="mainSeq">
                <p:childTnLst>
                  <p:par>
                    <p:cTn id="1793" fill="hold">
                      <p:stCondLst>
                        <p:cond delay="0"/>
                      </p:stCondLst>
                      <p:childTnLst>
                        <p:par>
                          <p:cTn id="1794" fill="hold">
                            <p:stCondLst>
                              <p:cond delay="0"/>
                            </p:stCondLst>
                            <p:childTnLst>
                              <p:par>
                                <p:cTn id="1795" nodeType="afterEffect" fill="hold" presetClass="entr" presetID="24">
                                  <p:stCondLst>
                                    <p:cond delay="0"/>
                                  </p:stCondLst>
                                  <p:childTnLst>
                                    <p:set>
                                      <p:cBhvr>
                                        <p:cTn id="1796" dur="1" fill="hold">
                                          <p:stCondLst>
                                            <p:cond delay="0"/>
                                          </p:stCondLst>
                                        </p:cTn>
                                        <p:tgtEl>
                                          <p:spTgt spid="381"/>
                                        </p:tgtEl>
                                        <p:attrNameLst>
                                          <p:attrName>style.visibility</p:attrName>
                                        </p:attrNameLst>
                                      </p:cBhvr>
                                      <p:to>
                                        <p:strVal val="visible"/>
                                      </p:to>
                                    </p:set>
                                    <p:animEffect filter="fade" transition="in">
                                      <p:cBhvr additive="repl">
                                        <p:cTn id="1797" dur="2000"/>
                                        <p:tgtEl>
                                          <p:spTgt spid="381"/>
                                        </p:tgtEl>
                                      </p:cBhvr>
                                    </p:animEffect>
                                    <p:anim calcmode="lin" valueType="num">
                                      <p:cBhvr additive="repl">
                                        <p:cTn id="1798" dur="2000" fill="hold"/>
                                        <p:tgtEl>
                                          <p:spTgt spid="381"/>
                                        </p:tgtEl>
                                        <p:attrNameLst>
                                          <p:attrName>ppt_w</p:attrName>
                                        </p:attrNameLst>
                                      </p:cBhvr>
                                      <p:tavLst>
                                        <p:tav fmla="width*sin(2.5*pi*$)" tm="0">
                                          <p:val>
                                            <p:strVal val="0"/>
                                          </p:val>
                                        </p:tav>
                                        <p:tav fmla="width*sin(2.5*pi*$)" tm="100000">
                                          <p:val>
                                            <p:strVal val="1"/>
                                          </p:val>
                                        </p:tav>
                                      </p:tavLst>
                                    </p:anim>
                                    <p:anim calcmode="lin" valueType="num">
                                      <p:cBhvr additive="repl">
                                        <p:cTn id="1799" dur="2000" fill="hold"/>
                                        <p:tgtEl>
                                          <p:spTgt spid="381"/>
                                        </p:tgtEl>
                                        <p:attrNameLst>
                                          <p:attrName>ppt_h</p:attrName>
                                        </p:attrNameLst>
                                      </p:cBhvr>
                                      <p:tavLst>
                                        <p:tav tm="0">
                                          <p:val>
                                            <p:strVal val="#ppt_h"/>
                                          </p:val>
                                        </p:tav>
                                        <p:tav tm="100000">
                                          <p:val>
                                            <p:strVal val="#ppt_h"/>
                                          </p:val>
                                        </p:tav>
                                      </p:tavLst>
                                    </p:anim>
                                  </p:childTnLst>
                                </p:cTn>
                              </p:par>
                            </p:childTnLst>
                          </p:cTn>
                        </p:par>
                      </p:childTnLst>
                    </p:cTn>
                  </p:par>
                  <p:par>
                    <p:cTn id="1800" fill="hold">
                      <p:stCondLst>
                        <p:cond delay="indefinite"/>
                      </p:stCondLst>
                      <p:childTnLst>
                        <p:par>
                          <p:cTn id="1801" fill="hold">
                            <p:stCondLst>
                              <p:cond delay="0"/>
                            </p:stCondLst>
                            <p:childTnLst>
                              <p:par>
                                <p:cTn id="1802" nodeType="clickEffect" fill="hold" presetClass="entr" presetID="1">
                                  <p:stCondLst>
                                    <p:cond delay="0"/>
                                  </p:stCondLst>
                                  <p:childTnLst>
                                    <p:set>
                                      <p:cBhvr>
                                        <p:cTn id="1803" dur="1" fill="hold">
                                          <p:stCondLst>
                                            <p:cond delay="0"/>
                                          </p:stCondLst>
                                        </p:cTn>
                                        <p:tgtEl>
                                          <p:spTgt spid="382">
                                            <p:txEl>
                                              <p:pRg st="0" end="0"/>
                                            </p:txEl>
                                          </p:spTgt>
                                        </p:tgtEl>
                                        <p:attrNameLst>
                                          <p:attrName>style.visibility</p:attrName>
                                        </p:attrNameLst>
                                      </p:cBhvr>
                                      <p:to>
                                        <p:strVal val="visible"/>
                                      </p:to>
                                    </p:set>
                                  </p:childTnLst>
                                </p:cTn>
                              </p:par>
                            </p:childTnLst>
                          </p:cTn>
                        </p:par>
                      </p:childTnLst>
                    </p:cTn>
                  </p:par>
                  <p:par>
                    <p:cTn id="1804" fill="hold">
                      <p:stCondLst>
                        <p:cond delay="indefinite"/>
                      </p:stCondLst>
                      <p:childTnLst>
                        <p:par>
                          <p:cTn id="1805" fill="hold">
                            <p:stCondLst>
                              <p:cond delay="0"/>
                            </p:stCondLst>
                            <p:childTnLst>
                              <p:par>
                                <p:cTn id="1806" nodeType="clickEffect" fill="hold" presetClass="entr" presetID="1">
                                  <p:stCondLst>
                                    <p:cond delay="0"/>
                                  </p:stCondLst>
                                  <p:childTnLst>
                                    <p:set>
                                      <p:cBhvr>
                                        <p:cTn id="1807" dur="1" fill="hold">
                                          <p:stCondLst>
                                            <p:cond delay="0"/>
                                          </p:stCondLst>
                                        </p:cTn>
                                        <p:tgtEl>
                                          <p:spTgt spid="382">
                                            <p:txEl>
                                              <p:pRg st="1" end="1"/>
                                            </p:txEl>
                                          </p:spTgt>
                                        </p:tgtEl>
                                        <p:attrNameLst>
                                          <p:attrName>style.visibility</p:attrName>
                                        </p:attrNameLst>
                                      </p:cBhvr>
                                      <p:to>
                                        <p:strVal val="visible"/>
                                      </p:to>
                                    </p:set>
                                  </p:childTnLst>
                                </p:cTn>
                              </p:par>
                            </p:childTnLst>
                          </p:cTn>
                        </p:par>
                      </p:childTnLst>
                    </p:cTn>
                  </p:par>
                  <p:par>
                    <p:cTn id="1808" fill="hold">
                      <p:stCondLst>
                        <p:cond delay="indefinite"/>
                      </p:stCondLst>
                      <p:childTnLst>
                        <p:par>
                          <p:cTn id="1809" fill="hold">
                            <p:stCondLst>
                              <p:cond delay="0"/>
                            </p:stCondLst>
                            <p:childTnLst>
                              <p:par>
                                <p:cTn id="1810" nodeType="clickEffect" fill="hold" presetClass="entr" presetID="1">
                                  <p:stCondLst>
                                    <p:cond delay="0"/>
                                  </p:stCondLst>
                                  <p:childTnLst>
                                    <p:set>
                                      <p:cBhvr>
                                        <p:cTn id="1811" dur="1" fill="hold">
                                          <p:stCondLst>
                                            <p:cond delay="0"/>
                                          </p:stCondLst>
                                        </p:cTn>
                                        <p:tgtEl>
                                          <p:spTgt spid="382">
                                            <p:txEl>
                                              <p:pRg st="3" end="3"/>
                                            </p:txEl>
                                          </p:spTgt>
                                        </p:tgtEl>
                                        <p:attrNameLst>
                                          <p:attrName>style.visibility</p:attrName>
                                        </p:attrNameLst>
                                      </p:cBhvr>
                                      <p:to>
                                        <p:strVal val="visible"/>
                                      </p:to>
                                    </p:set>
                                  </p:childTnLst>
                                </p:cTn>
                              </p:par>
                              <p:par>
                                <p:cTn id="1812" nodeType="withEffect" fill="hold" presetClass="entr" presetID="1">
                                  <p:stCondLst>
                                    <p:cond delay="0"/>
                                  </p:stCondLst>
                                  <p:childTnLst>
                                    <p:set>
                                      <p:cBhvr>
                                        <p:cTn id="1813" dur="1" fill="hold">
                                          <p:stCondLst>
                                            <p:cond delay="0"/>
                                          </p:stCondLst>
                                        </p:cTn>
                                        <p:tgtEl>
                                          <p:spTgt spid="382">
                                            <p:txEl>
                                              <p:pRg st="5" end="5"/>
                                            </p:txEl>
                                          </p:spTgt>
                                        </p:tgtEl>
                                        <p:attrNameLst>
                                          <p:attrName>style.visibility</p:attrName>
                                        </p:attrNameLst>
                                      </p:cBhvr>
                                      <p:to>
                                        <p:strVal val="visible"/>
                                      </p:to>
                                    </p:set>
                                  </p:childTnLst>
                                </p:cTn>
                              </p:par>
                              <p:par>
                                <p:cTn id="1814" nodeType="withEffect" fill="hold" presetClass="entr" presetID="1">
                                  <p:stCondLst>
                                    <p:cond delay="0"/>
                                  </p:stCondLst>
                                  <p:childTnLst>
                                    <p:set>
                                      <p:cBhvr>
                                        <p:cTn id="1815" dur="1" fill="hold">
                                          <p:stCondLst>
                                            <p:cond delay="0"/>
                                          </p:stCondLst>
                                        </p:cTn>
                                        <p:tgtEl>
                                          <p:spTgt spid="382">
                                            <p:txEl>
                                              <p:pRg st="6" end="6"/>
                                            </p:txEl>
                                          </p:spTgt>
                                        </p:tgtEl>
                                        <p:attrNameLst>
                                          <p:attrName>style.visibility</p:attrName>
                                        </p:attrNameLst>
                                      </p:cBhvr>
                                      <p:to>
                                        <p:strVal val="visible"/>
                                      </p:to>
                                    </p:set>
                                  </p:childTnLst>
                                </p:cTn>
                              </p:par>
                              <p:par>
                                <p:cTn id="1816" nodeType="withEffect" fill="hold" presetClass="entr" presetID="1">
                                  <p:stCondLst>
                                    <p:cond delay="0"/>
                                  </p:stCondLst>
                                  <p:childTnLst>
                                    <p:set>
                                      <p:cBhvr>
                                        <p:cTn id="1817" dur="1" fill="hold">
                                          <p:stCondLst>
                                            <p:cond delay="0"/>
                                          </p:stCondLst>
                                        </p:cTn>
                                        <p:tgtEl>
                                          <p:spTgt spid="382">
                                            <p:txEl>
                                              <p:pRg st="7" end="7"/>
                                            </p:txEl>
                                          </p:spTgt>
                                        </p:tgtEl>
                                        <p:attrNameLst>
                                          <p:attrName>style.visibility</p:attrName>
                                        </p:attrNameLst>
                                      </p:cBhvr>
                                      <p:to>
                                        <p:strVal val="visible"/>
                                      </p:to>
                                    </p:set>
                                  </p:childTnLst>
                                </p:cTn>
                              </p:par>
                              <p:par>
                                <p:cTn id="1818" nodeType="withEffect" fill="hold" presetClass="entr" presetID="1">
                                  <p:stCondLst>
                                    <p:cond delay="0"/>
                                  </p:stCondLst>
                                  <p:childTnLst>
                                    <p:set>
                                      <p:cBhvr>
                                        <p:cTn id="1819" dur="1" fill="hold">
                                          <p:stCondLst>
                                            <p:cond delay="0"/>
                                          </p:stCondLst>
                                        </p:cTn>
                                        <p:tgtEl>
                                          <p:spTgt spid="382">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Thesaurus Linguae Grecae: </a:t>
            </a:r>
            <a:br/>
            <a:r>
              <a:rPr b="1" lang="it-IT" sz="3900" spc="-1" strike="noStrike">
                <a:solidFill>
                  <a:srgbClr val="330066"/>
                </a:solidFill>
                <a:latin typeface="Arial"/>
              </a:rPr>
              <a:t>TLG (D) ed (E)</a:t>
            </a:r>
            <a:endParaRPr b="1" lang="it-IT" sz="3900" spc="-1" strike="noStrike">
              <a:solidFill>
                <a:srgbClr val="330066"/>
              </a:solidFill>
              <a:latin typeface="Arial"/>
            </a:endParaRPr>
          </a:p>
        </p:txBody>
      </p:sp>
      <p:sp>
        <p:nvSpPr>
          <p:cNvPr id="384" name="TextShape 2"/>
          <p:cNvSpPr txBox="1"/>
          <p:nvPr/>
        </p:nvSpPr>
        <p:spPr>
          <a:xfrm>
            <a:off x="457200" y="1889280"/>
            <a:ext cx="8229600" cy="424152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Comprende i testi greci da Omero al 1450 d.C.</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E’ possibile effettuare ricerche nella banca dati. </a:t>
            </a:r>
            <a:endParaRPr b="0" lang="it-IT" sz="26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u="sng">
                <a:solidFill>
                  <a:srgbClr val="7e9ce8"/>
                </a:solidFill>
                <a:uFillTx/>
                <a:latin typeface="Arial"/>
                <a:hlinkClick r:id="rId1"/>
              </a:rPr>
              <a:t>http://www.tlg.uci.edu/</a:t>
            </a:r>
            <a:r>
              <a:rPr b="0" lang="it-IT" sz="3000" spc="-1" strike="noStrike">
                <a:solidFill>
                  <a:srgbClr val="008080"/>
                </a:solidFill>
                <a:latin typeface="Arial"/>
              </a:rPr>
              <a:t> </a:t>
            </a:r>
            <a:endParaRPr b="0" lang="it-IT" sz="3000" spc="-1" strike="noStrike">
              <a:solidFill>
                <a:srgbClr val="008080"/>
              </a:solidFill>
              <a:latin typeface="Arial"/>
            </a:endParaRPr>
          </a:p>
          <a:p>
            <a:pPr marL="342720" indent="-342720"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Accesso on-line </a:t>
            </a:r>
            <a:br/>
            <a:r>
              <a:rPr b="0" lang="it-IT" sz="3000" spc="-1" strike="noStrike">
                <a:solidFill>
                  <a:srgbClr val="008080"/>
                </a:solidFill>
                <a:latin typeface="Arial"/>
              </a:rPr>
              <a:t>mediante identificazione del pc (indirizzo IP)</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p:txBody>
      </p:sp>
    </p:spTree>
  </p:cSld>
  <p:transition>
    <p:wedge/>
  </p:transition>
  <p:timing>
    <p:tnLst>
      <p:par>
        <p:cTn id="1820" dur="indefinite" restart="never" nodeType="tmRoot">
          <p:childTnLst>
            <p:seq>
              <p:cTn id="1821" dur="indefinite" nodeType="mainSeq">
                <p:childTnLst>
                  <p:par>
                    <p:cTn id="1822" fill="hold">
                      <p:stCondLst>
                        <p:cond delay="indefinite"/>
                      </p:stCondLst>
                      <p:childTnLst>
                        <p:par>
                          <p:cTn id="1823" fill="hold">
                            <p:stCondLst>
                              <p:cond delay="0"/>
                            </p:stCondLst>
                            <p:childTnLst>
                              <p:par>
                                <p:cTn id="1824" nodeType="clickEffect" fill="hold" presetClass="entr" presetID="1">
                                  <p:stCondLst>
                                    <p:cond delay="0"/>
                                  </p:stCondLst>
                                  <p:childTnLst>
                                    <p:set>
                                      <p:cBhvr>
                                        <p:cTn id="1825" dur="1" fill="hold">
                                          <p:stCondLst>
                                            <p:cond delay="0"/>
                                          </p:stCondLst>
                                        </p:cTn>
                                        <p:tgtEl>
                                          <p:spTgt spid="384">
                                            <p:txEl>
                                              <p:pRg st="0" end="0"/>
                                            </p:txEl>
                                          </p:spTgt>
                                        </p:tgtEl>
                                        <p:attrNameLst>
                                          <p:attrName>style.visibility</p:attrName>
                                        </p:attrNameLst>
                                      </p:cBhvr>
                                      <p:to>
                                        <p:strVal val="visible"/>
                                      </p:to>
                                    </p:set>
                                  </p:childTnLst>
                                </p:cTn>
                              </p:par>
                            </p:childTnLst>
                          </p:cTn>
                        </p:par>
                      </p:childTnLst>
                    </p:cTn>
                  </p:par>
                  <p:par>
                    <p:cTn id="1826" fill="hold">
                      <p:stCondLst>
                        <p:cond delay="indefinite"/>
                      </p:stCondLst>
                      <p:childTnLst>
                        <p:par>
                          <p:cTn id="1827" fill="hold">
                            <p:stCondLst>
                              <p:cond delay="0"/>
                            </p:stCondLst>
                            <p:childTnLst>
                              <p:par>
                                <p:cTn id="1828" nodeType="clickEffect" fill="hold" presetClass="entr" presetID="1">
                                  <p:stCondLst>
                                    <p:cond delay="0"/>
                                  </p:stCondLst>
                                  <p:childTnLst>
                                    <p:set>
                                      <p:cBhvr>
                                        <p:cTn id="1829"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par>
                    <p:cTn id="1830" fill="hold">
                      <p:stCondLst>
                        <p:cond delay="indefinite"/>
                      </p:stCondLst>
                      <p:childTnLst>
                        <p:par>
                          <p:cTn id="1831" fill="hold">
                            <p:stCondLst>
                              <p:cond delay="0"/>
                            </p:stCondLst>
                            <p:childTnLst>
                              <p:par>
                                <p:cTn id="1832" nodeType="clickEffect" fill="hold" presetClass="entr" presetID="1">
                                  <p:stCondLst>
                                    <p:cond delay="0"/>
                                  </p:stCondLst>
                                  <p:childTnLst>
                                    <p:set>
                                      <p:cBhvr>
                                        <p:cTn id="1833" dur="1" fill="hold">
                                          <p:stCondLst>
                                            <p:cond delay="0"/>
                                          </p:stCondLst>
                                        </p:cTn>
                                        <p:tgtEl>
                                          <p:spTgt spid="384">
                                            <p:txEl>
                                              <p:pRg st="3" end="3"/>
                                            </p:txEl>
                                          </p:spTgt>
                                        </p:tgtEl>
                                        <p:attrNameLst>
                                          <p:attrName>style.visibility</p:attrName>
                                        </p:attrNameLst>
                                      </p:cBhvr>
                                      <p:to>
                                        <p:strVal val="visible"/>
                                      </p:to>
                                    </p:set>
                                  </p:childTnLst>
                                </p:cTn>
                              </p:par>
                            </p:childTnLst>
                          </p:cTn>
                        </p:par>
                      </p:childTnLst>
                    </p:cTn>
                  </p:par>
                  <p:par>
                    <p:cTn id="1834" fill="hold">
                      <p:stCondLst>
                        <p:cond delay="indefinite"/>
                      </p:stCondLst>
                      <p:childTnLst>
                        <p:par>
                          <p:cTn id="1835" fill="hold">
                            <p:stCondLst>
                              <p:cond delay="0"/>
                            </p:stCondLst>
                            <p:childTnLst>
                              <p:par>
                                <p:cTn id="1836" nodeType="clickEffect" fill="hold" presetClass="entr" presetID="1">
                                  <p:stCondLst>
                                    <p:cond delay="0"/>
                                  </p:stCondLst>
                                  <p:childTnLst>
                                    <p:set>
                                      <p:cBhvr>
                                        <p:cTn id="1837" dur="1" fill="hold">
                                          <p:stCondLst>
                                            <p:cond delay="0"/>
                                          </p:stCondLst>
                                        </p:cTn>
                                        <p:tgtEl>
                                          <p:spTgt spid="38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5" name="TextShape 1"/>
          <p:cNvSpPr txBox="1"/>
          <p:nvPr/>
        </p:nvSpPr>
        <p:spPr>
          <a:xfrm>
            <a:off x="456840" y="122040"/>
            <a:ext cx="7543800" cy="10746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Roman Perseus</a:t>
            </a:r>
            <a:endParaRPr b="1" lang="it-IT" sz="3900" spc="-1" strike="noStrike">
              <a:solidFill>
                <a:srgbClr val="330066"/>
              </a:solidFill>
              <a:latin typeface="Arial"/>
            </a:endParaRPr>
          </a:p>
        </p:txBody>
      </p:sp>
      <p:sp>
        <p:nvSpPr>
          <p:cNvPr id="386" name="TextShape 2"/>
          <p:cNvSpPr txBox="1"/>
          <p:nvPr/>
        </p:nvSpPr>
        <p:spPr>
          <a:xfrm>
            <a:off x="468360" y="1412640"/>
            <a:ext cx="8229600" cy="4530600"/>
          </a:xfrm>
          <a:prstGeom prst="rect">
            <a:avLst/>
          </a:prstGeom>
          <a:noFill/>
          <a:ln w="0">
            <a:noFill/>
          </a:ln>
        </p:spPr>
        <p:txBody>
          <a:bodyPr lIns="90000" rIns="90000" tIns="46800" bIns="46800">
            <a:normAutofit fontScale="89000"/>
          </a:bodyPr>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Progetto inglese finalizzato alla realizzazione di una gigantesca enciclopedia ipertestuale e multimediale relativa al mondo classico (</a:t>
            </a:r>
            <a:r>
              <a:rPr b="0" lang="it-IT" sz="2500" spc="-1" strike="noStrike" u="sng">
                <a:solidFill>
                  <a:srgbClr val="7e9ce8"/>
                </a:solidFill>
                <a:uFillTx/>
                <a:latin typeface="Arial"/>
                <a:hlinkClick r:id="rId1"/>
              </a:rPr>
              <a:t>http://www.perseus.tufts.edu/rpers.html</a:t>
            </a:r>
            <a:r>
              <a:rPr b="0" lang="it-IT" sz="2500" spc="-1" strike="noStrike">
                <a:solidFill>
                  <a:srgbClr val="008080"/>
                </a:solidFill>
                <a:latin typeface="Arial"/>
              </a:rPr>
              <a:t>). </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I cd-rom del Perseus romano comprenderanno </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la storia degli aspetti artistici, architettonici, storici, letterari e della vita quotidiana della Roma del I sec. a.C; </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un atlante del mondo romano; </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una collezione di immagini illustrative dell'archeologia e della storia dell'arte di Roma; </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materiali didattici; una antologia di testi latini (in lingua originale e in inglese); un vocabolario latino-inglese. </a:t>
            </a:r>
            <a:endParaRPr b="0" lang="it-IT" sz="2500" spc="-1" strike="noStrike">
              <a:solidFill>
                <a:srgbClr val="008080"/>
              </a:solidFill>
              <a:latin typeface="Arial"/>
            </a:endParaRPr>
          </a:p>
        </p:txBody>
      </p:sp>
    </p:spTree>
  </p:cSld>
  <p:transition>
    <p:wedge/>
  </p:transition>
  <p:timing>
    <p:tnLst>
      <p:par>
        <p:cTn id="1838" dur="indefinite" restart="never" nodeType="tmRoot">
          <p:childTnLst>
            <p:seq>
              <p:cTn id="1839" dur="indefinite" nodeType="mainSeq">
                <p:childTnLst>
                  <p:par>
                    <p:cTn id="1840" fill="hold">
                      <p:stCondLst>
                        <p:cond delay="0"/>
                      </p:stCondLst>
                      <p:childTnLst>
                        <p:par>
                          <p:cTn id="1841" fill="hold">
                            <p:stCondLst>
                              <p:cond delay="0"/>
                            </p:stCondLst>
                            <p:childTnLst>
                              <p:par>
                                <p:cTn id="1842" nodeType="afterEffect" fill="hold" presetClass="entr" presetID="24">
                                  <p:stCondLst>
                                    <p:cond delay="0"/>
                                  </p:stCondLst>
                                  <p:childTnLst>
                                    <p:set>
                                      <p:cBhvr>
                                        <p:cTn id="1843" dur="1" fill="hold">
                                          <p:stCondLst>
                                            <p:cond delay="0"/>
                                          </p:stCondLst>
                                        </p:cTn>
                                        <p:tgtEl>
                                          <p:spTgt spid="385"/>
                                        </p:tgtEl>
                                        <p:attrNameLst>
                                          <p:attrName>style.visibility</p:attrName>
                                        </p:attrNameLst>
                                      </p:cBhvr>
                                      <p:to>
                                        <p:strVal val="visible"/>
                                      </p:to>
                                    </p:set>
                                    <p:anim calcmode="lin" valueType="num">
                                      <p:cBhvr additive="repl">
                                        <p:cTn id="1844" dur="1000" fill="hold"/>
                                        <p:tgtEl>
                                          <p:spTgt spid="385"/>
                                        </p:tgtEl>
                                        <p:attrNameLst>
                                          <p:attrName>ppt_x</p:attrName>
                                        </p:attrNameLst>
                                      </p:cBhvr>
                                      <p:tavLst>
                                        <p:tav tm="0">
                                          <p:val>
                                            <p:strVal val="#ppt_x-.2"/>
                                          </p:val>
                                        </p:tav>
                                        <p:tav tm="100000">
                                          <p:val>
                                            <p:strVal val="#ppt_x"/>
                                          </p:val>
                                        </p:tav>
                                      </p:tavLst>
                                    </p:anim>
                                    <p:anim calcmode="lin" valueType="num">
                                      <p:cBhvr additive="repl">
                                        <p:cTn id="1845" dur="1000" fill="hold"/>
                                        <p:tgtEl>
                                          <p:spTgt spid="385"/>
                                        </p:tgtEl>
                                        <p:attrNameLst>
                                          <p:attrName>ppt_y</p:attrName>
                                        </p:attrNameLst>
                                      </p:cBhvr>
                                      <p:tavLst>
                                        <p:tav tm="0">
                                          <p:val>
                                            <p:strVal val="#ppt_y"/>
                                          </p:val>
                                        </p:tav>
                                        <p:tav tm="100000">
                                          <p:val>
                                            <p:strVal val="#ppt_y"/>
                                          </p:val>
                                        </p:tav>
                                      </p:tavLst>
                                    </p:anim>
                                    <p:animEffect filter="wipe(right)" transition="in">
                                      <p:cBhvr additive="repl">
                                        <p:cTn id="1846" dur="1000"/>
                                        <p:tgtEl>
                                          <p:spTgt spid="385"/>
                                        </p:tgtEl>
                                      </p:cBhvr>
                                    </p:animEffect>
                                  </p:childTnLst>
                                </p:cTn>
                              </p:par>
                            </p:childTnLst>
                          </p:cTn>
                        </p:par>
                      </p:childTnLst>
                    </p:cTn>
                  </p:par>
                  <p:par>
                    <p:cTn id="1847" fill="hold">
                      <p:stCondLst>
                        <p:cond delay="indefinite"/>
                      </p:stCondLst>
                      <p:childTnLst>
                        <p:par>
                          <p:cTn id="1848" fill="hold">
                            <p:stCondLst>
                              <p:cond delay="0"/>
                            </p:stCondLst>
                            <p:childTnLst>
                              <p:par>
                                <p:cTn id="1849" nodeType="clickEffect" fill="hold" presetClass="entr" presetID="1">
                                  <p:stCondLst>
                                    <p:cond delay="0"/>
                                  </p:stCondLst>
                                  <p:childTnLst>
                                    <p:set>
                                      <p:cBhvr>
                                        <p:cTn id="1850" dur="1" fill="hold">
                                          <p:stCondLst>
                                            <p:cond delay="0"/>
                                          </p:stCondLst>
                                        </p:cTn>
                                        <p:tgtEl>
                                          <p:spTgt spid="386">
                                            <p:txEl>
                                              <p:pRg st="0" end="0"/>
                                            </p:txEl>
                                          </p:spTgt>
                                        </p:tgtEl>
                                        <p:attrNameLst>
                                          <p:attrName>style.visibility</p:attrName>
                                        </p:attrNameLst>
                                      </p:cBhvr>
                                      <p:to>
                                        <p:strVal val="visible"/>
                                      </p:to>
                                    </p:set>
                                  </p:childTnLst>
                                </p:cTn>
                              </p:par>
                            </p:childTnLst>
                          </p:cTn>
                        </p:par>
                      </p:childTnLst>
                    </p:cTn>
                  </p:par>
                  <p:par>
                    <p:cTn id="1851" fill="hold">
                      <p:stCondLst>
                        <p:cond delay="indefinite"/>
                      </p:stCondLst>
                      <p:childTnLst>
                        <p:par>
                          <p:cTn id="1852" fill="hold">
                            <p:stCondLst>
                              <p:cond delay="0"/>
                            </p:stCondLst>
                            <p:childTnLst>
                              <p:par>
                                <p:cTn id="1853" nodeType="clickEffect" fill="hold" presetClass="entr" presetID="1">
                                  <p:stCondLst>
                                    <p:cond delay="0"/>
                                  </p:stCondLst>
                                  <p:childTnLst>
                                    <p:set>
                                      <p:cBhvr>
                                        <p:cTn id="1854" dur="1" fill="hold">
                                          <p:stCondLst>
                                            <p:cond delay="0"/>
                                          </p:stCondLst>
                                        </p:cTn>
                                        <p:tgtEl>
                                          <p:spTgt spid="386">
                                            <p:txEl>
                                              <p:pRg st="2" end="2"/>
                                            </p:txEl>
                                          </p:spTgt>
                                        </p:tgtEl>
                                        <p:attrNameLst>
                                          <p:attrName>style.visibility</p:attrName>
                                        </p:attrNameLst>
                                      </p:cBhvr>
                                      <p:to>
                                        <p:strVal val="visible"/>
                                      </p:to>
                                    </p:set>
                                  </p:childTnLst>
                                </p:cTn>
                              </p:par>
                            </p:childTnLst>
                          </p:cTn>
                        </p:par>
                      </p:childTnLst>
                    </p:cTn>
                  </p:par>
                  <p:par>
                    <p:cTn id="1855" fill="hold">
                      <p:stCondLst>
                        <p:cond delay="indefinite"/>
                      </p:stCondLst>
                      <p:childTnLst>
                        <p:par>
                          <p:cTn id="1856" fill="hold">
                            <p:stCondLst>
                              <p:cond delay="0"/>
                            </p:stCondLst>
                            <p:childTnLst>
                              <p:par>
                                <p:cTn id="1857" nodeType="clickEffect" fill="hold" presetClass="entr" presetID="1">
                                  <p:stCondLst>
                                    <p:cond delay="0"/>
                                  </p:stCondLst>
                                  <p:childTnLst>
                                    <p:set>
                                      <p:cBhvr>
                                        <p:cTn id="1858" dur="1" fill="hold">
                                          <p:stCondLst>
                                            <p:cond delay="0"/>
                                          </p:stCondLst>
                                        </p:cTn>
                                        <p:tgtEl>
                                          <p:spTgt spid="386">
                                            <p:txEl>
                                              <p:pRg st="3" end="3"/>
                                            </p:txEl>
                                          </p:spTgt>
                                        </p:tgtEl>
                                        <p:attrNameLst>
                                          <p:attrName>style.visibility</p:attrName>
                                        </p:attrNameLst>
                                      </p:cBhvr>
                                      <p:to>
                                        <p:strVal val="visible"/>
                                      </p:to>
                                    </p:set>
                                  </p:childTnLst>
                                </p:cTn>
                              </p:par>
                            </p:childTnLst>
                          </p:cTn>
                        </p:par>
                      </p:childTnLst>
                    </p:cTn>
                  </p:par>
                  <p:par>
                    <p:cTn id="1859" fill="hold">
                      <p:stCondLst>
                        <p:cond delay="indefinite"/>
                      </p:stCondLst>
                      <p:childTnLst>
                        <p:par>
                          <p:cTn id="1860" fill="hold">
                            <p:stCondLst>
                              <p:cond delay="0"/>
                            </p:stCondLst>
                            <p:childTnLst>
                              <p:par>
                                <p:cTn id="1861" nodeType="clickEffect" fill="hold" presetClass="entr" presetID="1">
                                  <p:stCondLst>
                                    <p:cond delay="0"/>
                                  </p:stCondLst>
                                  <p:childTnLst>
                                    <p:set>
                                      <p:cBhvr>
                                        <p:cTn id="1862" dur="1" fill="hold">
                                          <p:stCondLst>
                                            <p:cond delay="0"/>
                                          </p:stCondLst>
                                        </p:cTn>
                                        <p:tgtEl>
                                          <p:spTgt spid="386">
                                            <p:txEl>
                                              <p:pRg st="4" end="4"/>
                                            </p:txEl>
                                          </p:spTgt>
                                        </p:tgtEl>
                                        <p:attrNameLst>
                                          <p:attrName>style.visibility</p:attrName>
                                        </p:attrNameLst>
                                      </p:cBhvr>
                                      <p:to>
                                        <p:strVal val="visible"/>
                                      </p:to>
                                    </p:set>
                                  </p:childTnLst>
                                </p:cTn>
                              </p:par>
                            </p:childTnLst>
                          </p:cTn>
                        </p:par>
                      </p:childTnLst>
                    </p:cTn>
                  </p:par>
                  <p:par>
                    <p:cTn id="1863" fill="hold">
                      <p:stCondLst>
                        <p:cond delay="indefinite"/>
                      </p:stCondLst>
                      <p:childTnLst>
                        <p:par>
                          <p:cTn id="1864" fill="hold">
                            <p:stCondLst>
                              <p:cond delay="0"/>
                            </p:stCondLst>
                            <p:childTnLst>
                              <p:par>
                                <p:cTn id="1865" nodeType="clickEffect" fill="hold" presetClass="entr" presetID="1">
                                  <p:stCondLst>
                                    <p:cond delay="0"/>
                                  </p:stCondLst>
                                  <p:childTnLst>
                                    <p:set>
                                      <p:cBhvr>
                                        <p:cTn id="1866" dur="1" fill="hold">
                                          <p:stCondLst>
                                            <p:cond delay="0"/>
                                          </p:stCondLst>
                                        </p:cTn>
                                        <p:tgtEl>
                                          <p:spTgt spid="386">
                                            <p:txEl>
                                              <p:pRg st="5" end="5"/>
                                            </p:txEl>
                                          </p:spTgt>
                                        </p:tgtEl>
                                        <p:attrNameLst>
                                          <p:attrName>style.visibility</p:attrName>
                                        </p:attrNameLst>
                                      </p:cBhvr>
                                      <p:to>
                                        <p:strVal val="visible"/>
                                      </p:to>
                                    </p:set>
                                  </p:childTnLst>
                                </p:cTn>
                              </p:par>
                            </p:childTnLst>
                          </p:cTn>
                        </p:par>
                      </p:childTnLst>
                    </p:cTn>
                  </p:par>
                  <p:par>
                    <p:cTn id="1867" fill="hold">
                      <p:stCondLst>
                        <p:cond delay="indefinite"/>
                      </p:stCondLst>
                      <p:childTnLst>
                        <p:par>
                          <p:cTn id="1868" fill="hold">
                            <p:stCondLst>
                              <p:cond delay="0"/>
                            </p:stCondLst>
                            <p:childTnLst>
                              <p:par>
                                <p:cTn id="1869" nodeType="clickEffect" fill="hold" presetClass="entr" presetID="1">
                                  <p:stCondLst>
                                    <p:cond delay="0"/>
                                  </p:stCondLst>
                                  <p:childTnLst>
                                    <p:set>
                                      <p:cBhvr>
                                        <p:cTn id="1870" dur="1" fill="hold">
                                          <p:stCondLst>
                                            <p:cond delay="0"/>
                                          </p:stCondLst>
                                        </p:cTn>
                                        <p:tgtEl>
                                          <p:spTgt spid="38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Ong: la tecnologia ristruttura il pensiero</a:t>
            </a:r>
            <a:endParaRPr b="1" lang="it-IT" sz="3900" spc="-1" strike="noStrike">
              <a:solidFill>
                <a:srgbClr val="330066"/>
              </a:solidFill>
              <a:latin typeface="Arial"/>
            </a:endParaRPr>
          </a:p>
        </p:txBody>
      </p:sp>
      <p:sp>
        <p:nvSpPr>
          <p:cNvPr id="150" name="TextShape 2"/>
          <p:cNvSpPr txBox="1"/>
          <p:nvPr/>
        </p:nvSpPr>
        <p:spPr>
          <a:xfrm>
            <a:off x="457200" y="1719360"/>
            <a:ext cx="5843520" cy="4411440"/>
          </a:xfrm>
          <a:prstGeom prst="rect">
            <a:avLst/>
          </a:prstGeom>
          <a:noFill/>
          <a:ln w="0">
            <a:noFill/>
          </a:ln>
        </p:spPr>
        <p:txBody>
          <a:bodyPr lIns="90000" rIns="90000" tIns="46800" bIns="46800">
            <a:normAutofit/>
          </a:bodyPr>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a:t>
            </a:r>
            <a:r>
              <a:rPr b="0" lang="it-IT" sz="2200" spc="-1" strike="noStrike">
                <a:solidFill>
                  <a:srgbClr val="008080"/>
                </a:solidFill>
                <a:latin typeface="Arial"/>
              </a:rPr>
              <a:t>Il computer ristruttura il pensiero” (come la scrittura)</a:t>
            </a: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La scrittura è una tecnologia artificiale</a:t>
            </a: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Ciò che è artificiale per l’uomo è naturale</a:t>
            </a: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Una condizione: l’interiorizzazione della tecnologia</a:t>
            </a: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Esempi di “alta tecnologia” </a:t>
            </a:r>
            <a:endParaRPr b="0" lang="it-IT" sz="22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Un violino</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Un’orchestra</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Una partitura</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Una composizione elettronica</a:t>
            </a:r>
            <a:endParaRPr b="0" lang="it-IT" sz="2200" spc="-1" strike="noStrike">
              <a:solidFill>
                <a:srgbClr val="ff660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00808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008080"/>
              </a:solidFill>
              <a:latin typeface="Arial"/>
            </a:endParaRPr>
          </a:p>
        </p:txBody>
      </p:sp>
      <p:pic>
        <p:nvPicPr>
          <p:cNvPr id="151" name="" descr=""/>
          <p:cNvPicPr/>
          <p:nvPr/>
        </p:nvPicPr>
        <p:blipFill>
          <a:blip r:embed="rId1"/>
          <a:stretch/>
        </p:blipFill>
        <p:spPr>
          <a:xfrm>
            <a:off x="6659640" y="2133720"/>
            <a:ext cx="2160360" cy="2617560"/>
          </a:xfrm>
          <a:prstGeom prst="rect">
            <a:avLst/>
          </a:prstGeom>
          <a:ln w="0">
            <a:noFill/>
          </a:ln>
        </p:spPr>
      </p:pic>
    </p:spTree>
  </p:cSld>
  <p:transition>
    <p:wedge/>
  </p:transition>
  <p:timing>
    <p:tnLst>
      <p:par>
        <p:cTn id="189" dur="indefinite" restart="never" nodeType="tmRoot">
          <p:childTnLst>
            <p:seq>
              <p:cTn id="190" dur="indefinite" nodeType="mainSeq">
                <p:childTnLst>
                  <p:par>
                    <p:cTn id="191" fill="hold">
                      <p:stCondLst>
                        <p:cond delay="0"/>
                      </p:stCondLst>
                      <p:childTnLst>
                        <p:par>
                          <p:cTn id="192" fill="hold">
                            <p:stCondLst>
                              <p:cond delay="0"/>
                            </p:stCondLst>
                            <p:childTnLst>
                              <p:par>
                                <p:cTn id="193" nodeType="withEffect" fill="hold" presetClass="entr" presetID="4" presetSubtype="16">
                                  <p:stCondLst>
                                    <p:cond delay="0"/>
                                  </p:stCondLst>
                                  <p:childTnLst>
                                    <p:set>
                                      <p:cBhvr>
                                        <p:cTn id="194" dur="1" fill="hold">
                                          <p:stCondLst>
                                            <p:cond delay="0"/>
                                          </p:stCondLst>
                                        </p:cTn>
                                        <p:tgtEl>
                                          <p:spTgt spid="151"/>
                                        </p:tgtEl>
                                        <p:attrNameLst>
                                          <p:attrName>style.visibility</p:attrName>
                                        </p:attrNameLst>
                                      </p:cBhvr>
                                      <p:to>
                                        <p:strVal val="visible"/>
                                      </p:to>
                                    </p:set>
                                    <p:animEffect filter="box(in)" transition="in">
                                      <p:cBhvr additive="repl">
                                        <p:cTn id="195"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7"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Latin Bibliography </a:t>
            </a:r>
            <a:br/>
            <a:r>
              <a:rPr b="1" lang="it-IT" sz="3900" spc="-1" strike="noStrike">
                <a:solidFill>
                  <a:srgbClr val="330066"/>
                </a:solidFill>
                <a:latin typeface="Arial"/>
              </a:rPr>
              <a:t>(dal XV secolo al 2001)</a:t>
            </a:r>
            <a:endParaRPr b="1" lang="it-IT" sz="3900" spc="-1" strike="noStrike">
              <a:solidFill>
                <a:srgbClr val="330066"/>
              </a:solidFill>
              <a:latin typeface="Arial"/>
            </a:endParaRPr>
          </a:p>
        </p:txBody>
      </p:sp>
      <p:sp>
        <p:nvSpPr>
          <p:cNvPr id="388"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lnSpc>
                <a:spcPct val="80000"/>
              </a:lnSpc>
              <a:spcBef>
                <a:spcPts val="42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br/>
            <a:r>
              <a:rPr b="0" lang="it-IT" sz="1700" spc="-1" strike="noStrike">
                <a:solidFill>
                  <a:srgbClr val="008080"/>
                </a:solidFill>
                <a:latin typeface="Arial"/>
              </a:rPr>
              <a:t>Edito </a:t>
            </a:r>
            <a:r>
              <a:rPr b="1" lang="it-IT" sz="1700" spc="-1" strike="noStrike">
                <a:solidFill>
                  <a:srgbClr val="008080"/>
                </a:solidFill>
                <a:latin typeface="Arial"/>
              </a:rPr>
              <a:t>da </a:t>
            </a:r>
            <a:r>
              <a:rPr b="1" lang="it-IT" sz="1700" spc="-1" strike="noStrike" u="sng">
                <a:solidFill>
                  <a:srgbClr val="7e9ce8"/>
                </a:solidFill>
                <a:uFillTx/>
                <a:latin typeface="Arial"/>
                <a:hlinkClick r:id="rId1"/>
              </a:rPr>
              <a:t>K.G. Saur</a:t>
            </a:r>
            <a:r>
              <a:rPr b="0" lang="it-IT" sz="1700" spc="-1" strike="noStrike">
                <a:solidFill>
                  <a:srgbClr val="008080"/>
                </a:solidFill>
                <a:latin typeface="Arial"/>
              </a:rPr>
              <a:t>, con </a:t>
            </a:r>
            <a:r>
              <a:rPr b="1" lang="it-IT" sz="1700" spc="-1" strike="noStrike">
                <a:solidFill>
                  <a:srgbClr val="008080"/>
                </a:solidFill>
                <a:latin typeface="Arial"/>
              </a:rPr>
              <a:t>periodicità </a:t>
            </a:r>
            <a:r>
              <a:rPr b="0" lang="it-IT" sz="1700" spc="-1" strike="noStrike">
                <a:solidFill>
                  <a:srgbClr val="008080"/>
                </a:solidFill>
                <a:latin typeface="Arial"/>
              </a:rPr>
              <a:t>annuale (2 edizione)</a:t>
            </a:r>
            <a:endParaRPr b="0" lang="it-IT" sz="1700" spc="-1" strike="noStrike">
              <a:solidFill>
                <a:srgbClr val="008080"/>
              </a:solidFill>
              <a:latin typeface="Arial"/>
            </a:endParaRPr>
          </a:p>
          <a:p>
            <a:pPr marL="342720" indent="-342720">
              <a:lnSpc>
                <a:spcPct val="80000"/>
              </a:lnSpc>
              <a:spcBef>
                <a:spcPts val="42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700" spc="-1" strike="noStrike">
              <a:solidFill>
                <a:srgbClr val="008080"/>
              </a:solidFill>
              <a:latin typeface="Arial"/>
            </a:endParaRPr>
          </a:p>
          <a:p>
            <a:pPr marL="342720" indent="-342720">
              <a:lnSpc>
                <a:spcPct val="80000"/>
              </a:lnSpc>
              <a:spcBef>
                <a:spcPts val="42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1700" spc="-1" strike="noStrike">
                <a:solidFill>
                  <a:srgbClr val="008080"/>
                </a:solidFill>
                <a:latin typeface="Arial"/>
              </a:rPr>
              <a:t>SOFTWARE:</a:t>
            </a:r>
            <a:r>
              <a:rPr b="0" lang="it-IT" sz="1700" spc="-1" strike="noStrike">
                <a:solidFill>
                  <a:srgbClr val="008080"/>
                </a:solidFill>
                <a:latin typeface="Arial"/>
              </a:rPr>
              <a:t> Optiware/RTIS Inc.</a:t>
            </a:r>
            <a:br/>
            <a:r>
              <a:rPr b="0" lang="it-IT" sz="1700" spc="-1" strike="noStrike">
                <a:solidFill>
                  <a:srgbClr val="008080"/>
                </a:solidFill>
                <a:latin typeface="Arial"/>
              </a:rPr>
              <a:t> </a:t>
            </a:r>
            <a:endParaRPr b="0" lang="it-IT" sz="1700" spc="-1" strike="noStrike">
              <a:solidFill>
                <a:srgbClr val="008080"/>
              </a:solidFill>
              <a:latin typeface="Arial"/>
            </a:endParaRPr>
          </a:p>
          <a:p>
            <a:pPr marL="342720" indent="-342720">
              <a:lnSpc>
                <a:spcPct val="80000"/>
              </a:lnSpc>
              <a:spcBef>
                <a:spcPts val="42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700" spc="-1" strike="noStrike">
                <a:solidFill>
                  <a:srgbClr val="008080"/>
                </a:solidFill>
                <a:latin typeface="Arial"/>
              </a:rPr>
              <a:t>E’ un database bibliografico di oltre 395.000 registrazioni di titoli in lingua latina pubblicati in più di 140 paesi fra il XV ed il XX secolo e posseduti dalle più importanti biblioteche europee e del Nord America partecipanti al RLG (Research Libraries Group).</a:t>
            </a:r>
            <a:endParaRPr b="0" lang="it-IT" sz="1700" spc="-1" strike="noStrike">
              <a:solidFill>
                <a:srgbClr val="008080"/>
              </a:solidFill>
              <a:latin typeface="Arial"/>
            </a:endParaRPr>
          </a:p>
          <a:p>
            <a:pPr marL="342720" indent="-342720">
              <a:lnSpc>
                <a:spcPct val="80000"/>
              </a:lnSpc>
              <a:spcBef>
                <a:spcPts val="42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700" spc="-1" strike="noStrike">
              <a:solidFill>
                <a:srgbClr val="008080"/>
              </a:solidFill>
              <a:latin typeface="Arial"/>
            </a:endParaRPr>
          </a:p>
          <a:p>
            <a:pPr marL="342720" indent="-342720">
              <a:lnSpc>
                <a:spcPct val="80000"/>
              </a:lnSpc>
              <a:spcBef>
                <a:spcPts val="42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700" spc="-1" strike="noStrike">
                <a:solidFill>
                  <a:srgbClr val="008080"/>
                </a:solidFill>
                <a:latin typeface="Arial"/>
              </a:rPr>
              <a:t>Comprende testi della letteratura latina classica, del medioevo latino e dei padri della chiesa, testi teologici e filosofici dell'Umanesimo europeo, etc. </a:t>
            </a:r>
            <a:endParaRPr b="0" lang="it-IT" sz="1700" spc="-1" strike="noStrike">
              <a:solidFill>
                <a:srgbClr val="008080"/>
              </a:solidFill>
              <a:latin typeface="Arial"/>
            </a:endParaRPr>
          </a:p>
          <a:p>
            <a:pPr marL="342720" indent="-342720">
              <a:lnSpc>
                <a:spcPct val="80000"/>
              </a:lnSpc>
              <a:spcBef>
                <a:spcPts val="42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700" spc="-1" strike="noStrike">
              <a:solidFill>
                <a:srgbClr val="008080"/>
              </a:solidFill>
              <a:latin typeface="Arial"/>
            </a:endParaRPr>
          </a:p>
          <a:p>
            <a:pPr marL="342720" indent="-342720">
              <a:lnSpc>
                <a:spcPct val="80000"/>
              </a:lnSpc>
              <a:spcBef>
                <a:spcPts val="37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700" spc="-1" strike="noStrike">
                <a:solidFill>
                  <a:srgbClr val="008080"/>
                </a:solidFill>
                <a:latin typeface="Arial"/>
              </a:rPr>
              <a:t>La base dati fa parte della serie World Bibliographies on CD-ROM, che prevede la progressiva pubblicazione di analoghi repertori bibliografici di Francia, Gran Bretagna, Spagna, Portogallo, Russia e Asia, oltre a bibliografie specializzate di musica a stampa e manoscritta, di carte geografiche e atlanti.</a:t>
            </a:r>
            <a:br/>
            <a:br/>
            <a:r>
              <a:rPr b="1" lang="it-IT" sz="1500" spc="-1" strike="noStrike">
                <a:solidFill>
                  <a:srgbClr val="008080"/>
                </a:solidFill>
                <a:latin typeface="Arial"/>
              </a:rPr>
              <a:t> </a:t>
            </a:r>
            <a:endParaRPr b="0" lang="it-IT" sz="1500" spc="-1" strike="noStrike">
              <a:solidFill>
                <a:srgbClr val="008080"/>
              </a:solidFill>
              <a:latin typeface="Arial"/>
            </a:endParaRPr>
          </a:p>
        </p:txBody>
      </p:sp>
    </p:spTree>
  </p:cSld>
  <p:transition>
    <p:wedge/>
  </p:transition>
  <p:timing>
    <p:tnLst>
      <p:par>
        <p:cTn id="1871" dur="indefinite" restart="never" nodeType="tmRoot">
          <p:childTnLst>
            <p:seq>
              <p:cTn id="1872" dur="indefinite" nodeType="mainSeq">
                <p:childTnLst>
                  <p:par>
                    <p:cTn id="1873" fill="hold">
                      <p:stCondLst>
                        <p:cond delay="0"/>
                      </p:stCondLst>
                      <p:childTnLst>
                        <p:par>
                          <p:cTn id="1874" fill="hold">
                            <p:stCondLst>
                              <p:cond delay="0"/>
                            </p:stCondLst>
                            <p:childTnLst>
                              <p:par>
                                <p:cTn id="1875" nodeType="afterEffect" fill="hold" presetClass="entr" presetID="24">
                                  <p:stCondLst>
                                    <p:cond delay="0"/>
                                  </p:stCondLst>
                                  <p:childTnLst>
                                    <p:set>
                                      <p:cBhvr>
                                        <p:cTn id="1876" dur="1" fill="hold">
                                          <p:stCondLst>
                                            <p:cond delay="0"/>
                                          </p:stCondLst>
                                        </p:cTn>
                                        <p:tgtEl>
                                          <p:spTgt spid="387"/>
                                        </p:tgtEl>
                                        <p:attrNameLst>
                                          <p:attrName>style.visibility</p:attrName>
                                        </p:attrNameLst>
                                      </p:cBhvr>
                                      <p:to>
                                        <p:strVal val="visible"/>
                                      </p:to>
                                    </p:set>
                                    <p:anim calcmode="lin" valueType="num">
                                      <p:cBhvr additive="repl">
                                        <p:cTn id="1877" dur="1000" fill="hold"/>
                                        <p:tgtEl>
                                          <p:spTgt spid="387"/>
                                        </p:tgtEl>
                                        <p:attrNameLst>
                                          <p:attrName>ppt_w</p:attrName>
                                        </p:attrNameLst>
                                      </p:cBhvr>
                                      <p:tavLst>
                                        <p:tav tm="0">
                                          <p:val>
                                            <p:strVal val="#ppt_w*0.70"/>
                                          </p:val>
                                        </p:tav>
                                        <p:tav tm="100000">
                                          <p:val>
                                            <p:strVal val="#ppt_w"/>
                                          </p:val>
                                        </p:tav>
                                      </p:tavLst>
                                    </p:anim>
                                    <p:anim calcmode="lin" valueType="num">
                                      <p:cBhvr additive="repl">
                                        <p:cTn id="1878" dur="1000" fill="hold"/>
                                        <p:tgtEl>
                                          <p:spTgt spid="387"/>
                                        </p:tgtEl>
                                        <p:attrNameLst>
                                          <p:attrName>ppt_h</p:attrName>
                                        </p:attrNameLst>
                                      </p:cBhvr>
                                      <p:tavLst>
                                        <p:tav tm="0">
                                          <p:val>
                                            <p:strVal val="#ppt_h"/>
                                          </p:val>
                                        </p:tav>
                                        <p:tav tm="100000">
                                          <p:val>
                                            <p:strVal val="#ppt_h"/>
                                          </p:val>
                                        </p:tav>
                                      </p:tavLst>
                                    </p:anim>
                                    <p:animEffect filter="fade" transition="in">
                                      <p:cBhvr additive="repl">
                                        <p:cTn id="1879" dur="1000"/>
                                        <p:tgtEl>
                                          <p:spTgt spid="387"/>
                                        </p:tgtEl>
                                      </p:cBhvr>
                                    </p:animEffect>
                                  </p:childTnLst>
                                </p:cTn>
                              </p:par>
                            </p:childTnLst>
                          </p:cTn>
                        </p:par>
                      </p:childTnLst>
                    </p:cTn>
                  </p:par>
                  <p:par>
                    <p:cTn id="1880" fill="hold">
                      <p:stCondLst>
                        <p:cond delay="indefinite"/>
                      </p:stCondLst>
                      <p:childTnLst>
                        <p:par>
                          <p:cTn id="1881" fill="hold">
                            <p:stCondLst>
                              <p:cond delay="0"/>
                            </p:stCondLst>
                            <p:childTnLst>
                              <p:par>
                                <p:cTn id="1882" nodeType="clickEffect" fill="hold" presetClass="entr" presetID="1">
                                  <p:stCondLst>
                                    <p:cond delay="0"/>
                                  </p:stCondLst>
                                  <p:childTnLst>
                                    <p:set>
                                      <p:cBhvr>
                                        <p:cTn id="1883" dur="1" fill="hold">
                                          <p:stCondLst>
                                            <p:cond delay="0"/>
                                          </p:stCondLst>
                                        </p:cTn>
                                        <p:tgtEl>
                                          <p:spTgt spid="388">
                                            <p:txEl>
                                              <p:pRg st="0" end="0"/>
                                            </p:txEl>
                                          </p:spTgt>
                                        </p:tgtEl>
                                        <p:attrNameLst>
                                          <p:attrName>style.visibility</p:attrName>
                                        </p:attrNameLst>
                                      </p:cBhvr>
                                      <p:to>
                                        <p:strVal val="visible"/>
                                      </p:to>
                                    </p:set>
                                  </p:childTnLst>
                                </p:cTn>
                              </p:par>
                            </p:childTnLst>
                          </p:cTn>
                        </p:par>
                      </p:childTnLst>
                    </p:cTn>
                  </p:par>
                  <p:par>
                    <p:cTn id="1884" fill="hold">
                      <p:stCondLst>
                        <p:cond delay="indefinite"/>
                      </p:stCondLst>
                      <p:childTnLst>
                        <p:par>
                          <p:cTn id="1885" fill="hold">
                            <p:stCondLst>
                              <p:cond delay="0"/>
                            </p:stCondLst>
                            <p:childTnLst>
                              <p:par>
                                <p:cTn id="1886" nodeType="clickEffect" fill="hold" presetClass="entr" presetID="1">
                                  <p:stCondLst>
                                    <p:cond delay="0"/>
                                  </p:stCondLst>
                                  <p:childTnLst>
                                    <p:set>
                                      <p:cBhvr>
                                        <p:cTn id="1887" dur="1" fill="hold">
                                          <p:stCondLst>
                                            <p:cond delay="0"/>
                                          </p:stCondLst>
                                        </p:cTn>
                                        <p:tgtEl>
                                          <p:spTgt spid="388">
                                            <p:txEl>
                                              <p:pRg st="2" end="2"/>
                                            </p:txEl>
                                          </p:spTgt>
                                        </p:tgtEl>
                                        <p:attrNameLst>
                                          <p:attrName>style.visibility</p:attrName>
                                        </p:attrNameLst>
                                      </p:cBhvr>
                                      <p:to>
                                        <p:strVal val="visible"/>
                                      </p:to>
                                    </p:set>
                                  </p:childTnLst>
                                </p:cTn>
                              </p:par>
                            </p:childTnLst>
                          </p:cTn>
                        </p:par>
                      </p:childTnLst>
                    </p:cTn>
                  </p:par>
                  <p:par>
                    <p:cTn id="1888" fill="hold">
                      <p:stCondLst>
                        <p:cond delay="indefinite"/>
                      </p:stCondLst>
                      <p:childTnLst>
                        <p:par>
                          <p:cTn id="1889" fill="hold">
                            <p:stCondLst>
                              <p:cond delay="0"/>
                            </p:stCondLst>
                            <p:childTnLst>
                              <p:par>
                                <p:cTn id="1890" nodeType="clickEffect" fill="hold" presetClass="entr" presetID="1">
                                  <p:stCondLst>
                                    <p:cond delay="0"/>
                                  </p:stCondLst>
                                  <p:childTnLst>
                                    <p:set>
                                      <p:cBhvr>
                                        <p:cTn id="1891" dur="1" fill="hold">
                                          <p:stCondLst>
                                            <p:cond delay="0"/>
                                          </p:stCondLst>
                                        </p:cTn>
                                        <p:tgtEl>
                                          <p:spTgt spid="388">
                                            <p:txEl>
                                              <p:pRg st="3" end="3"/>
                                            </p:txEl>
                                          </p:spTgt>
                                        </p:tgtEl>
                                        <p:attrNameLst>
                                          <p:attrName>style.visibility</p:attrName>
                                        </p:attrNameLst>
                                      </p:cBhvr>
                                      <p:to>
                                        <p:strVal val="visible"/>
                                      </p:to>
                                    </p:set>
                                  </p:childTnLst>
                                </p:cTn>
                              </p:par>
                            </p:childTnLst>
                          </p:cTn>
                        </p:par>
                      </p:childTnLst>
                    </p:cTn>
                  </p:par>
                  <p:par>
                    <p:cTn id="1892" fill="hold">
                      <p:stCondLst>
                        <p:cond delay="indefinite"/>
                      </p:stCondLst>
                      <p:childTnLst>
                        <p:par>
                          <p:cTn id="1893" fill="hold">
                            <p:stCondLst>
                              <p:cond delay="0"/>
                            </p:stCondLst>
                            <p:childTnLst>
                              <p:par>
                                <p:cTn id="1894" nodeType="clickEffect" fill="hold" presetClass="entr" presetID="1">
                                  <p:stCondLst>
                                    <p:cond delay="0"/>
                                  </p:stCondLst>
                                  <p:childTnLst>
                                    <p:set>
                                      <p:cBhvr>
                                        <p:cTn id="1895" dur="1" fill="hold">
                                          <p:stCondLst>
                                            <p:cond delay="0"/>
                                          </p:stCondLst>
                                        </p:cTn>
                                        <p:tgtEl>
                                          <p:spTgt spid="388">
                                            <p:txEl>
                                              <p:pRg st="5" end="5"/>
                                            </p:txEl>
                                          </p:spTgt>
                                        </p:tgtEl>
                                        <p:attrNameLst>
                                          <p:attrName>style.visibility</p:attrName>
                                        </p:attrNameLst>
                                      </p:cBhvr>
                                      <p:to>
                                        <p:strVal val="visible"/>
                                      </p:to>
                                    </p:set>
                                  </p:childTnLst>
                                </p:cTn>
                              </p:par>
                            </p:childTnLst>
                          </p:cTn>
                        </p:par>
                      </p:childTnLst>
                    </p:cTn>
                  </p:par>
                  <p:par>
                    <p:cTn id="1896" fill="hold">
                      <p:stCondLst>
                        <p:cond delay="indefinite"/>
                      </p:stCondLst>
                      <p:childTnLst>
                        <p:par>
                          <p:cTn id="1897" fill="hold">
                            <p:stCondLst>
                              <p:cond delay="0"/>
                            </p:stCondLst>
                            <p:childTnLst>
                              <p:par>
                                <p:cTn id="1898" nodeType="clickEffect" fill="hold" presetClass="entr" presetID="1">
                                  <p:stCondLst>
                                    <p:cond delay="0"/>
                                  </p:stCondLst>
                                  <p:childTnLst>
                                    <p:set>
                                      <p:cBhvr>
                                        <p:cTn id="1899" dur="1" fill="hold">
                                          <p:stCondLst>
                                            <p:cond delay="0"/>
                                          </p:stCondLst>
                                        </p:cTn>
                                        <p:tgtEl>
                                          <p:spTgt spid="388">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9"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Gnomon Bibliographisches Datenbank</a:t>
            </a:r>
            <a:endParaRPr b="1" lang="it-IT" sz="3900" spc="-1" strike="noStrike">
              <a:solidFill>
                <a:srgbClr val="330066"/>
              </a:solidFill>
              <a:latin typeface="Arial"/>
            </a:endParaRPr>
          </a:p>
        </p:txBody>
      </p:sp>
      <p:sp>
        <p:nvSpPr>
          <p:cNvPr id="390" name="TextShape 2"/>
          <p:cNvSpPr txBox="1"/>
          <p:nvPr/>
        </p:nvSpPr>
        <p:spPr>
          <a:xfrm>
            <a:off x="395280" y="1699920"/>
            <a:ext cx="8229600" cy="4824360"/>
          </a:xfrm>
          <a:prstGeom prst="rect">
            <a:avLst/>
          </a:prstGeom>
          <a:noFill/>
          <a:ln w="0">
            <a:noFill/>
          </a:ln>
        </p:spPr>
        <p:txBody>
          <a:bodyPr lIns="90000" rIns="90000" tIns="46800" bIns="46800">
            <a:normAutofit/>
          </a:bodyPr>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100" spc="-1" strike="noStrike">
                <a:solidFill>
                  <a:srgbClr val="008080"/>
                </a:solidFill>
                <a:latin typeface="Arial"/>
              </a:rPr>
              <a:t>Gnomon Bibliographisches Datenbank    </a:t>
            </a:r>
            <a:br/>
            <a:r>
              <a:rPr b="0" lang="it-IT" sz="2100" spc="-1" strike="noStrike">
                <a:solidFill>
                  <a:srgbClr val="008080"/>
                </a:solidFill>
                <a:latin typeface="Arial"/>
              </a:rPr>
              <a:t>a cura di Jürgen Malitz, edito da</a:t>
            </a:r>
            <a:r>
              <a:rPr b="1" lang="it-IT" sz="2100" spc="-1" strike="noStrike">
                <a:solidFill>
                  <a:srgbClr val="008080"/>
                </a:solidFill>
                <a:latin typeface="Arial"/>
              </a:rPr>
              <a:t> </a:t>
            </a:r>
            <a:r>
              <a:rPr b="1" lang="it-IT" sz="2100" spc="-1" strike="noStrike" u="sng">
                <a:solidFill>
                  <a:srgbClr val="7e9ce8"/>
                </a:solidFill>
                <a:uFillTx/>
                <a:latin typeface="Arial"/>
                <a:hlinkClick r:id="rId1"/>
              </a:rPr>
              <a:t>C.H.</a:t>
            </a:r>
            <a:r>
              <a:rPr b="1" lang="it-IT" sz="2100" spc="-1" strike="noStrike" u="sng">
                <a:solidFill>
                  <a:srgbClr val="7e9ce8"/>
                </a:solidFill>
                <a:uFillTx/>
                <a:latin typeface="Arial"/>
                <a:hlinkClick r:id="rId2"/>
              </a:rPr>
              <a:t> </a:t>
            </a:r>
            <a:r>
              <a:rPr b="1" lang="it-IT" sz="2100" spc="-1" strike="noStrike" u="sng">
                <a:solidFill>
                  <a:srgbClr val="7e9ce8"/>
                </a:solidFill>
                <a:uFillTx/>
                <a:latin typeface="Arial"/>
                <a:hlinkClick r:id="rId3"/>
              </a:rPr>
              <a:t>Beck</a:t>
            </a:r>
            <a:r>
              <a:rPr b="0" lang="it-IT" sz="2100" spc="-1" strike="noStrike">
                <a:solidFill>
                  <a:srgbClr val="008080"/>
                </a:solidFill>
                <a:latin typeface="Arial"/>
              </a:rPr>
              <a:t>, periodicità annuale </a:t>
            </a:r>
            <a:br/>
            <a:r>
              <a:rPr b="0" lang="it-IT" sz="2100" spc="-1" strike="noStrike">
                <a:solidFill>
                  <a:srgbClr val="008080"/>
                </a:solidFill>
                <a:latin typeface="Arial"/>
              </a:rPr>
              <a:t> </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Base dati bibliografica specializzata in antichità classica: </a:t>
            </a:r>
            <a:br/>
            <a:r>
              <a:rPr b="0" lang="it-IT" sz="2100" spc="-1" strike="noStrike">
                <a:solidFill>
                  <a:srgbClr val="008080"/>
                </a:solidFill>
                <a:latin typeface="Arial"/>
              </a:rPr>
              <a:t>310.000 registrazioni bibliografiche di monografie, miscellanee, articoli di periodici, recensioni, etc., ricavate dallo spoglio di oltre 250 periodici internazionali. </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Oltre 10.000 registrazioni sono relative alle annate 1994-98. Interfaccia in inglese e tedesco. </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100" spc="-1" strike="noStrike">
              <a:solidFill>
                <a:srgbClr val="008080"/>
              </a:solidFill>
              <a:latin typeface="Arial"/>
            </a:endParaRPr>
          </a:p>
          <a:p>
            <a:pPr marL="342720" indent="-342720">
              <a:lnSpc>
                <a:spcPct val="80000"/>
              </a:lnSpc>
              <a:spcBef>
                <a:spcPts val="422"/>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100" spc="-1" strike="noStrike">
                <a:solidFill>
                  <a:srgbClr val="008080"/>
                </a:solidFill>
                <a:latin typeface="Arial"/>
              </a:rPr>
              <a:t>Circa il 15% dei titoli segnalati è anche disponibile via World Wide Web su Gnomon On Line.</a:t>
            </a:r>
            <a:br/>
            <a:br/>
            <a:r>
              <a:rPr b="0" lang="it-IT" sz="1700" spc="-1" strike="noStrike">
                <a:solidFill>
                  <a:srgbClr val="008080"/>
                </a:solidFill>
                <a:latin typeface="Arial"/>
              </a:rPr>
              <a:t> </a:t>
            </a:r>
            <a:endParaRPr b="0" lang="it-IT" sz="1700" spc="-1" strike="noStrike">
              <a:solidFill>
                <a:srgbClr val="008080"/>
              </a:solidFill>
              <a:latin typeface="Arial"/>
            </a:endParaRPr>
          </a:p>
        </p:txBody>
      </p:sp>
    </p:spTree>
  </p:cSld>
  <p:transition>
    <p:wedge/>
  </p:transition>
  <p:timing>
    <p:tnLst>
      <p:par>
        <p:cTn id="1900" dur="indefinite" restart="never" nodeType="tmRoot">
          <p:childTnLst>
            <p:seq>
              <p:cTn id="1901" dur="indefinite" nodeType="mainSeq">
                <p:childTnLst>
                  <p:par>
                    <p:cTn id="1902" fill="hold">
                      <p:stCondLst>
                        <p:cond delay="indefinite"/>
                      </p:stCondLst>
                      <p:childTnLst>
                        <p:par>
                          <p:cTn id="1903" fill="hold">
                            <p:stCondLst>
                              <p:cond delay="0"/>
                            </p:stCondLst>
                            <p:childTnLst>
                              <p:par>
                                <p:cTn id="1904" nodeType="clickEffect" fill="hold" presetClass="entr" presetID="1">
                                  <p:stCondLst>
                                    <p:cond delay="0"/>
                                  </p:stCondLst>
                                  <p:childTnLst>
                                    <p:set>
                                      <p:cBhvr>
                                        <p:cTn id="1905" dur="1" fill="hold">
                                          <p:stCondLst>
                                            <p:cond delay="0"/>
                                          </p:stCondLst>
                                        </p:cTn>
                                        <p:tgtEl>
                                          <p:spTgt spid="390">
                                            <p:txEl>
                                              <p:pRg st="0" end="0"/>
                                            </p:txEl>
                                          </p:spTgt>
                                        </p:tgtEl>
                                        <p:attrNameLst>
                                          <p:attrName>style.visibility</p:attrName>
                                        </p:attrNameLst>
                                      </p:cBhvr>
                                      <p:to>
                                        <p:strVal val="visible"/>
                                      </p:to>
                                    </p:set>
                                  </p:childTnLst>
                                </p:cTn>
                              </p:par>
                            </p:childTnLst>
                          </p:cTn>
                        </p:par>
                      </p:childTnLst>
                    </p:cTn>
                  </p:par>
                  <p:par>
                    <p:cTn id="1906" fill="hold">
                      <p:stCondLst>
                        <p:cond delay="indefinite"/>
                      </p:stCondLst>
                      <p:childTnLst>
                        <p:par>
                          <p:cTn id="1907" fill="hold">
                            <p:stCondLst>
                              <p:cond delay="0"/>
                            </p:stCondLst>
                            <p:childTnLst>
                              <p:par>
                                <p:cTn id="1908" nodeType="clickEffect" fill="hold" presetClass="entr" presetID="1">
                                  <p:stCondLst>
                                    <p:cond delay="0"/>
                                  </p:stCondLst>
                                  <p:childTnLst>
                                    <p:set>
                                      <p:cBhvr>
                                        <p:cTn id="1909" dur="1" fill="hold">
                                          <p:stCondLst>
                                            <p:cond delay="0"/>
                                          </p:stCondLst>
                                        </p:cTn>
                                        <p:tgtEl>
                                          <p:spTgt spid="390">
                                            <p:txEl>
                                              <p:pRg st="1" end="1"/>
                                            </p:txEl>
                                          </p:spTgt>
                                        </p:tgtEl>
                                        <p:attrNameLst>
                                          <p:attrName>style.visibility</p:attrName>
                                        </p:attrNameLst>
                                      </p:cBhvr>
                                      <p:to>
                                        <p:strVal val="visible"/>
                                      </p:to>
                                    </p:set>
                                  </p:childTnLst>
                                </p:cTn>
                              </p:par>
                            </p:childTnLst>
                          </p:cTn>
                        </p:par>
                      </p:childTnLst>
                    </p:cTn>
                  </p:par>
                  <p:par>
                    <p:cTn id="1910" fill="hold">
                      <p:stCondLst>
                        <p:cond delay="indefinite"/>
                      </p:stCondLst>
                      <p:childTnLst>
                        <p:par>
                          <p:cTn id="1911" fill="hold">
                            <p:stCondLst>
                              <p:cond delay="0"/>
                            </p:stCondLst>
                            <p:childTnLst>
                              <p:par>
                                <p:cTn id="1912" nodeType="clickEffect" fill="hold" presetClass="entr" presetID="1">
                                  <p:stCondLst>
                                    <p:cond delay="0"/>
                                  </p:stCondLst>
                                  <p:childTnLst>
                                    <p:set>
                                      <p:cBhvr>
                                        <p:cTn id="1913" dur="1" fill="hold">
                                          <p:stCondLst>
                                            <p:cond delay="0"/>
                                          </p:stCondLst>
                                        </p:cTn>
                                        <p:tgtEl>
                                          <p:spTgt spid="390">
                                            <p:txEl>
                                              <p:pRg st="3" end="3"/>
                                            </p:txEl>
                                          </p:spTgt>
                                        </p:tgtEl>
                                        <p:attrNameLst>
                                          <p:attrName>style.visibility</p:attrName>
                                        </p:attrNameLst>
                                      </p:cBhvr>
                                      <p:to>
                                        <p:strVal val="visible"/>
                                      </p:to>
                                    </p:set>
                                  </p:childTnLst>
                                </p:cTn>
                              </p:par>
                            </p:childTnLst>
                          </p:cTn>
                        </p:par>
                      </p:childTnLst>
                    </p:cTn>
                  </p:par>
                  <p:par>
                    <p:cTn id="1914" fill="hold">
                      <p:stCondLst>
                        <p:cond delay="indefinite"/>
                      </p:stCondLst>
                      <p:childTnLst>
                        <p:par>
                          <p:cTn id="1915" fill="hold">
                            <p:stCondLst>
                              <p:cond delay="0"/>
                            </p:stCondLst>
                            <p:childTnLst>
                              <p:par>
                                <p:cTn id="1916" nodeType="clickEffect" fill="hold" presetClass="entr" presetID="1">
                                  <p:stCondLst>
                                    <p:cond delay="0"/>
                                  </p:stCondLst>
                                  <p:childTnLst>
                                    <p:set>
                                      <p:cBhvr>
                                        <p:cTn id="1917" dur="1" fill="hold">
                                          <p:stCondLst>
                                            <p:cond delay="0"/>
                                          </p:stCondLst>
                                        </p:cTn>
                                        <p:tgtEl>
                                          <p:spTgt spid="39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1"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Vocabolario greco-italiano </a:t>
            </a:r>
            <a:br/>
            <a:r>
              <a:rPr b="1" lang="it-IT" sz="3900" spc="-1" strike="noStrike">
                <a:solidFill>
                  <a:srgbClr val="330066"/>
                </a:solidFill>
                <a:latin typeface="Arial"/>
              </a:rPr>
              <a:t>del Nuovo Testamento </a:t>
            </a:r>
            <a:endParaRPr b="1" lang="it-IT" sz="3900" spc="-1" strike="noStrike">
              <a:solidFill>
                <a:srgbClr val="330066"/>
              </a:solidFill>
              <a:latin typeface="Arial"/>
            </a:endParaRPr>
          </a:p>
        </p:txBody>
      </p:sp>
      <p:sp>
        <p:nvSpPr>
          <p:cNvPr id="392" name="TextShape 2"/>
          <p:cNvSpPr txBox="1"/>
          <p:nvPr/>
        </p:nvSpPr>
        <p:spPr>
          <a:xfrm>
            <a:off x="468000" y="1483920"/>
            <a:ext cx="8218440" cy="4878360"/>
          </a:xfrm>
          <a:prstGeom prst="rect">
            <a:avLst/>
          </a:prstGeom>
          <a:noFill/>
          <a:ln w="0">
            <a:noFill/>
          </a:ln>
        </p:spPr>
        <p:txBody>
          <a:bodyPr lIns="90000" rIns="90000" tIns="46800" bIns="46800">
            <a:normAutofit/>
          </a:bodyPr>
          <a:p>
            <a:pPr marL="342720" indent="-342720">
              <a:lnSpc>
                <a:spcPct val="9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8080"/>
                </a:solidFill>
                <a:latin typeface="Arial"/>
              </a:rPr>
              <a:t>La parola </a:t>
            </a:r>
            <a:endParaRPr b="0" lang="it-IT" sz="3200" spc="-1" strike="noStrike">
              <a:solidFill>
                <a:srgbClr val="008080"/>
              </a:solidFill>
              <a:latin typeface="Arial"/>
            </a:endParaRPr>
          </a:p>
          <a:p>
            <a:pPr marL="342720" indent="-342720">
              <a:lnSpc>
                <a:spcPct val="9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200" spc="-1" strike="noStrike">
              <a:solidFill>
                <a:srgbClr val="008080"/>
              </a:solidFill>
              <a:latin typeface="Arial"/>
            </a:endParaRPr>
          </a:p>
          <a:p>
            <a:pPr marL="342720" indent="-342720">
              <a:lnSpc>
                <a:spcPct val="90000"/>
              </a:lnSpc>
              <a:spcBef>
                <a:spcPts val="59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8080"/>
                </a:solidFill>
                <a:latin typeface="Arial"/>
              </a:rPr>
              <a:t>Il vocabolario dà il significato in italiano di ogni parola usata nel testo greco del Nuovo Testamento (greco antico). Per ogni parola, c'è anche un elenco di tutte le forme grammaticali che appaiono nel NT.</a:t>
            </a:r>
            <a:endParaRPr b="0" lang="it-IT" sz="2400" spc="-1" strike="noStrike">
              <a:solidFill>
                <a:srgbClr val="008080"/>
              </a:solidFill>
              <a:latin typeface="Arial"/>
            </a:endParaRPr>
          </a:p>
          <a:p>
            <a:pPr marL="342720" indent="-342720">
              <a:lnSpc>
                <a:spcPct val="90000"/>
              </a:lnSpc>
              <a:spcBef>
                <a:spcPts val="59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8080"/>
                </a:solidFill>
                <a:latin typeface="Arial"/>
              </a:rPr>
              <a:t>Il vocabolario può essere letto sul  sito de La parola, oppure scaricato sul proprio computer. </a:t>
            </a:r>
            <a:endParaRPr b="0" lang="it-IT" sz="2400" spc="-1" strike="noStrike">
              <a:solidFill>
                <a:srgbClr val="008080"/>
              </a:solidFill>
              <a:latin typeface="Arial"/>
            </a:endParaRPr>
          </a:p>
          <a:p>
            <a:pPr marL="342720" indent="-342720">
              <a:lnSpc>
                <a:spcPct val="90000"/>
              </a:lnSpc>
              <a:spcBef>
                <a:spcPts val="59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8080"/>
                </a:solidFill>
                <a:latin typeface="Arial"/>
              </a:rPr>
              <a:t>Ha bisogno di un font greco (da copiare nel proprio pc) </a:t>
            </a:r>
            <a:endParaRPr b="0" lang="it-IT" sz="2400" spc="-1" strike="noStrike">
              <a:solidFill>
                <a:srgbClr val="008080"/>
              </a:solidFill>
              <a:latin typeface="Arial"/>
            </a:endParaRPr>
          </a:p>
          <a:p>
            <a:pPr marL="342720" indent="-342720">
              <a:lnSpc>
                <a:spcPct val="90000"/>
              </a:lnSpc>
              <a:spcBef>
                <a:spcPts val="59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8080"/>
                </a:solidFill>
                <a:latin typeface="Arial"/>
              </a:rPr>
              <a:t>E’ disponibile anche</a:t>
            </a:r>
            <a:r>
              <a:rPr b="1" lang="en-US" sz="2400" spc="-1" strike="noStrike">
                <a:solidFill>
                  <a:srgbClr val="008080"/>
                </a:solidFill>
                <a:latin typeface="Arial"/>
              </a:rPr>
              <a:t> </a:t>
            </a:r>
            <a:r>
              <a:rPr b="0" lang="en-US" sz="2400" spc="-1" strike="noStrike">
                <a:solidFill>
                  <a:srgbClr val="008080"/>
                </a:solidFill>
                <a:latin typeface="Arial"/>
              </a:rPr>
              <a:t>un'interlineare greco-italiano e italiano-greco del Nuovo Testamento, incorporata anche nel programma della Bibbia.</a:t>
            </a:r>
            <a:endParaRPr b="0" lang="it-IT" sz="2400" spc="-1" strike="noStrike">
              <a:solidFill>
                <a:srgbClr val="008080"/>
              </a:solidFill>
              <a:latin typeface="Arial"/>
            </a:endParaRPr>
          </a:p>
          <a:p>
            <a:pPr marL="342720" indent="-342720">
              <a:lnSpc>
                <a:spcPct val="90000"/>
              </a:lnSpc>
              <a:spcBef>
                <a:spcPts val="59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400" spc="-1" strike="noStrike">
              <a:solidFill>
                <a:srgbClr val="008080"/>
              </a:solidFill>
              <a:latin typeface="Arial"/>
            </a:endParaRPr>
          </a:p>
        </p:txBody>
      </p:sp>
    </p:spTree>
  </p:cSld>
  <p:transition>
    <p:wedge/>
  </p:transition>
  <p:timing>
    <p:tnLst>
      <p:par>
        <p:cTn id="1918" dur="indefinite" restart="never" nodeType="tmRoot">
          <p:childTnLst>
            <p:seq>
              <p:cTn id="1919" dur="indefinite" nodeType="mainSeq">
                <p:childTnLst>
                  <p:par>
                    <p:cTn id="1920" fill="hold">
                      <p:stCondLst>
                        <p:cond delay="0"/>
                      </p:stCondLst>
                      <p:childTnLst>
                        <p:par>
                          <p:cTn id="1921" fill="hold">
                            <p:stCondLst>
                              <p:cond delay="0"/>
                            </p:stCondLst>
                            <p:childTnLst>
                              <p:par>
                                <p:cTn id="1922" nodeType="afterEffect" fill="hold" presetClass="entr" presetID="24">
                                  <p:stCondLst>
                                    <p:cond delay="0"/>
                                  </p:stCondLst>
                                  <p:childTnLst>
                                    <p:set>
                                      <p:cBhvr>
                                        <p:cTn id="1923" dur="1" fill="hold">
                                          <p:stCondLst>
                                            <p:cond delay="0"/>
                                          </p:stCondLst>
                                        </p:cTn>
                                        <p:tgtEl>
                                          <p:spTgt spid="391"/>
                                        </p:tgtEl>
                                        <p:attrNameLst>
                                          <p:attrName>style.visibility</p:attrName>
                                        </p:attrNameLst>
                                      </p:cBhvr>
                                      <p:to>
                                        <p:strVal val="visible"/>
                                      </p:to>
                                    </p:set>
                                    <p:animEffect filter="barn(inVertical)" transition="in">
                                      <p:cBhvr additive="repl">
                                        <p:cTn id="1924" dur="500"/>
                                        <p:tgtEl>
                                          <p:spTgt spid="391"/>
                                        </p:tgtEl>
                                      </p:cBhvr>
                                    </p:animEffect>
                                  </p:childTnLst>
                                </p:cTn>
                              </p:par>
                            </p:childTnLst>
                          </p:cTn>
                        </p:par>
                      </p:childTnLst>
                    </p:cTn>
                  </p:par>
                  <p:par>
                    <p:cTn id="1925" fill="hold">
                      <p:stCondLst>
                        <p:cond delay="indefinite"/>
                      </p:stCondLst>
                      <p:childTnLst>
                        <p:par>
                          <p:cTn id="1926" fill="hold">
                            <p:stCondLst>
                              <p:cond delay="0"/>
                            </p:stCondLst>
                            <p:childTnLst>
                              <p:par>
                                <p:cTn id="1927" nodeType="clickEffect" fill="hold" presetClass="entr" presetID="1">
                                  <p:stCondLst>
                                    <p:cond delay="0"/>
                                  </p:stCondLst>
                                  <p:childTnLst>
                                    <p:set>
                                      <p:cBhvr>
                                        <p:cTn id="1928" dur="1" fill="hold">
                                          <p:stCondLst>
                                            <p:cond delay="0"/>
                                          </p:stCondLst>
                                        </p:cTn>
                                        <p:tgtEl>
                                          <p:spTgt spid="392">
                                            <p:txEl>
                                              <p:pRg st="0" end="0"/>
                                            </p:txEl>
                                          </p:spTgt>
                                        </p:tgtEl>
                                        <p:attrNameLst>
                                          <p:attrName>style.visibility</p:attrName>
                                        </p:attrNameLst>
                                      </p:cBhvr>
                                      <p:to>
                                        <p:strVal val="visible"/>
                                      </p:to>
                                    </p:set>
                                  </p:childTnLst>
                                </p:cTn>
                              </p:par>
                            </p:childTnLst>
                          </p:cTn>
                        </p:par>
                      </p:childTnLst>
                    </p:cTn>
                  </p:par>
                  <p:par>
                    <p:cTn id="1929" fill="hold">
                      <p:stCondLst>
                        <p:cond delay="indefinite"/>
                      </p:stCondLst>
                      <p:childTnLst>
                        <p:par>
                          <p:cTn id="1930" fill="hold">
                            <p:stCondLst>
                              <p:cond delay="0"/>
                            </p:stCondLst>
                            <p:childTnLst>
                              <p:par>
                                <p:cTn id="1931" nodeType="clickEffect" fill="hold" presetClass="entr" presetID="1">
                                  <p:stCondLst>
                                    <p:cond delay="0"/>
                                  </p:stCondLst>
                                  <p:childTnLst>
                                    <p:set>
                                      <p:cBhvr>
                                        <p:cTn id="1932" dur="1" fill="hold">
                                          <p:stCondLst>
                                            <p:cond delay="0"/>
                                          </p:stCondLst>
                                        </p:cTn>
                                        <p:tgtEl>
                                          <p:spTgt spid="392">
                                            <p:txEl>
                                              <p:pRg st="2" end="2"/>
                                            </p:txEl>
                                          </p:spTgt>
                                        </p:tgtEl>
                                        <p:attrNameLst>
                                          <p:attrName>style.visibility</p:attrName>
                                        </p:attrNameLst>
                                      </p:cBhvr>
                                      <p:to>
                                        <p:strVal val="visible"/>
                                      </p:to>
                                    </p:set>
                                  </p:childTnLst>
                                </p:cTn>
                              </p:par>
                            </p:childTnLst>
                          </p:cTn>
                        </p:par>
                      </p:childTnLst>
                    </p:cTn>
                  </p:par>
                  <p:par>
                    <p:cTn id="1933" fill="hold">
                      <p:stCondLst>
                        <p:cond delay="indefinite"/>
                      </p:stCondLst>
                      <p:childTnLst>
                        <p:par>
                          <p:cTn id="1934" fill="hold">
                            <p:stCondLst>
                              <p:cond delay="0"/>
                            </p:stCondLst>
                            <p:childTnLst>
                              <p:par>
                                <p:cTn id="1935" nodeType="clickEffect" fill="hold" presetClass="entr" presetID="1">
                                  <p:stCondLst>
                                    <p:cond delay="0"/>
                                  </p:stCondLst>
                                  <p:childTnLst>
                                    <p:set>
                                      <p:cBhvr>
                                        <p:cTn id="1936" dur="1" fill="hold">
                                          <p:stCondLst>
                                            <p:cond delay="0"/>
                                          </p:stCondLst>
                                        </p:cTn>
                                        <p:tgtEl>
                                          <p:spTgt spid="392">
                                            <p:txEl>
                                              <p:pRg st="3" end="3"/>
                                            </p:txEl>
                                          </p:spTgt>
                                        </p:tgtEl>
                                        <p:attrNameLst>
                                          <p:attrName>style.visibility</p:attrName>
                                        </p:attrNameLst>
                                      </p:cBhvr>
                                      <p:to>
                                        <p:strVal val="visible"/>
                                      </p:to>
                                    </p:set>
                                  </p:childTnLst>
                                </p:cTn>
                              </p:par>
                            </p:childTnLst>
                          </p:cTn>
                        </p:par>
                      </p:childTnLst>
                    </p:cTn>
                  </p:par>
                  <p:par>
                    <p:cTn id="1937" fill="hold">
                      <p:stCondLst>
                        <p:cond delay="indefinite"/>
                      </p:stCondLst>
                      <p:childTnLst>
                        <p:par>
                          <p:cTn id="1938" fill="hold">
                            <p:stCondLst>
                              <p:cond delay="0"/>
                            </p:stCondLst>
                            <p:childTnLst>
                              <p:par>
                                <p:cTn id="1939" nodeType="clickEffect" fill="hold" presetClass="entr" presetID="1">
                                  <p:stCondLst>
                                    <p:cond delay="0"/>
                                  </p:stCondLst>
                                  <p:childTnLst>
                                    <p:set>
                                      <p:cBhvr>
                                        <p:cTn id="1940" dur="1" fill="hold">
                                          <p:stCondLst>
                                            <p:cond delay="0"/>
                                          </p:stCondLst>
                                        </p:cTn>
                                        <p:tgtEl>
                                          <p:spTgt spid="392">
                                            <p:txEl>
                                              <p:pRg st="4" end="4"/>
                                            </p:txEl>
                                          </p:spTgt>
                                        </p:tgtEl>
                                        <p:attrNameLst>
                                          <p:attrName>style.visibility</p:attrName>
                                        </p:attrNameLst>
                                      </p:cBhvr>
                                      <p:to>
                                        <p:strVal val="visible"/>
                                      </p:to>
                                    </p:set>
                                  </p:childTnLst>
                                </p:cTn>
                              </p:par>
                            </p:childTnLst>
                          </p:cTn>
                        </p:par>
                      </p:childTnLst>
                    </p:cTn>
                  </p:par>
                  <p:par>
                    <p:cTn id="1941" fill="hold">
                      <p:stCondLst>
                        <p:cond delay="indefinite"/>
                      </p:stCondLst>
                      <p:childTnLst>
                        <p:par>
                          <p:cTn id="1942" fill="hold">
                            <p:stCondLst>
                              <p:cond delay="0"/>
                            </p:stCondLst>
                            <p:childTnLst>
                              <p:par>
                                <p:cTn id="1943" nodeType="clickEffect" fill="hold" presetClass="entr" presetID="1">
                                  <p:stCondLst>
                                    <p:cond delay="0"/>
                                  </p:stCondLst>
                                  <p:childTnLst>
                                    <p:set>
                                      <p:cBhvr>
                                        <p:cTn id="1944" dur="1" fill="hold">
                                          <p:stCondLst>
                                            <p:cond delay="0"/>
                                          </p:stCondLst>
                                        </p:cTn>
                                        <p:tgtEl>
                                          <p:spTgt spid="392">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La bibbia in cd-rom </a:t>
            </a:r>
            <a:endParaRPr b="1" lang="it-IT" sz="3900" spc="-1" strike="noStrike">
              <a:solidFill>
                <a:srgbClr val="330066"/>
              </a:solidFill>
              <a:latin typeface="Arial"/>
            </a:endParaRPr>
          </a:p>
        </p:txBody>
      </p:sp>
      <p:sp>
        <p:nvSpPr>
          <p:cNvPr id="394" name="TextShape 2"/>
          <p:cNvSpPr txBox="1"/>
          <p:nvPr/>
        </p:nvSpPr>
        <p:spPr>
          <a:xfrm>
            <a:off x="457200" y="1719360"/>
            <a:ext cx="403848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La parola ha un proprio  programma  per la lettura del testo.</a:t>
            </a: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http://www.laparola.net/programma/cd.php</a:t>
            </a:r>
            <a:endParaRPr b="0" lang="it-IT" sz="2200" spc="-1" strike="noStrike">
              <a:solidFill>
                <a:srgbClr val="ff6600"/>
              </a:solidFill>
              <a:latin typeface="Arial"/>
            </a:endParaRPr>
          </a:p>
        </p:txBody>
      </p:sp>
      <p:pic>
        <p:nvPicPr>
          <p:cNvPr id="395" name="" descr=""/>
          <p:cNvPicPr/>
          <p:nvPr/>
        </p:nvPicPr>
        <p:blipFill>
          <a:blip r:embed="rId1"/>
          <a:stretch/>
        </p:blipFill>
        <p:spPr>
          <a:xfrm>
            <a:off x="4716360" y="2492280"/>
            <a:ext cx="4038840" cy="2933640"/>
          </a:xfrm>
          <a:prstGeom prst="rect">
            <a:avLst/>
          </a:prstGeom>
          <a:ln w="0">
            <a:noFill/>
          </a:ln>
        </p:spPr>
      </p:pic>
    </p:spTree>
  </p:cSld>
  <p:transition>
    <p:wedge/>
  </p:transition>
  <p:timing>
    <p:tnLst>
      <p:par>
        <p:cTn id="1945" dur="indefinite" restart="never" nodeType="tmRoot">
          <p:childTnLst>
            <p:seq>
              <p:cTn id="1946" dur="indefinite" nodeType="mainSeq">
                <p:childTnLst>
                  <p:par>
                    <p:cTn id="1947" fill="hold">
                      <p:stCondLst>
                        <p:cond delay="0"/>
                      </p:stCondLst>
                      <p:childTnLst>
                        <p:par>
                          <p:cTn id="1948" fill="hold">
                            <p:stCondLst>
                              <p:cond delay="0"/>
                            </p:stCondLst>
                            <p:childTnLst>
                              <p:par>
                                <p:cTn id="1949" nodeType="afterEffect" fill="hold" presetClass="entr" presetID="24">
                                  <p:stCondLst>
                                    <p:cond delay="0"/>
                                  </p:stCondLst>
                                  <p:childTnLst>
                                    <p:set>
                                      <p:cBhvr>
                                        <p:cTn id="1950" dur="1" fill="hold">
                                          <p:stCondLst>
                                            <p:cond delay="0"/>
                                          </p:stCondLst>
                                        </p:cTn>
                                        <p:tgtEl>
                                          <p:spTgt spid="393"/>
                                        </p:tgtEl>
                                        <p:attrNameLst>
                                          <p:attrName>style.visibility</p:attrName>
                                        </p:attrNameLst>
                                      </p:cBhvr>
                                      <p:to>
                                        <p:strVal val="visible"/>
                                      </p:to>
                                    </p:set>
                                    <p:anim calcmode="lin" valueType="num" from="(-#ppt_w/2)" to="(#ppt_x)">
                                      <p:cBhvr additive="repl">
                                        <p:cTn id="1951" dur="600" fill="hold">
                                          <p:stCondLst>
                                            <p:cond delay="0"/>
                                          </p:stCondLst>
                                        </p:cTn>
                                        <p:tgtEl>
                                          <p:spTgt spid="393"/>
                                        </p:tgtEl>
                                        <p:attrNameLst>
                                          <p:attrName>ppt_x</p:attrName>
                                        </p:attrNameLst>
                                      </p:cBhvr>
                                    </p:anim>
                                    <p:anim calcmode="lin" valueType="num" from="0" to="-1">
                                      <p:cBhvr additive="repl">
                                        <p:cTn id="1952" dur="200" autoRev="1" fill="hold">
                                          <p:stCondLst>
                                            <p:cond delay="600"/>
                                          </p:stCondLst>
                                        </p:cTn>
                                        <p:tgtEl>
                                          <p:spTgt spid="393"/>
                                        </p:tgtEl>
                                        <p:attrNameLst>
                                          <p:attrName>xshear</p:attrName>
                                        </p:attrNameLst>
                                      </p:cBhvr>
                                    </p:anim>
                                    <p:animScale>
                                      <p:cBhvr>
                                        <p:cTn id="1953" dur="200" autoRev="1" fill="hold">
                                          <p:stCondLst>
                                            <p:cond delay="600"/>
                                          </p:stCondLst>
                                        </p:cTn>
                                        <p:tgtEl>
                                          <p:spTgt spid="393"/>
                                        </p:tgtEl>
                                      </p:cBhvr>
                                      <p:from x="100000" y="100000"/>
                                      <p:to x="80000" y="100000"/>
                                    </p:animScale>
                                    <p:anim calcmode="lin" valueType="num" by="(#ppt_h/3+#ppt_w*0.1)">
                                      <p:cBhvr additive="sum">
                                        <p:cTn id="1954" dur="200" autoRev="1" fill="hold">
                                          <p:stCondLst>
                                            <p:cond delay="600"/>
                                          </p:stCondLst>
                                        </p:cTn>
                                        <p:tgtEl>
                                          <p:spTgt spid="393"/>
                                        </p:tgtEl>
                                        <p:attrNameLst>
                                          <p:attrName>ppt_x</p:attrName>
                                        </p:attrNameLst>
                                      </p:cBhvr>
                                    </p:anim>
                                  </p:childTnLst>
                                </p:cTn>
                              </p:par>
                            </p:childTnLst>
                          </p:cTn>
                        </p:par>
                      </p:childTnLst>
                    </p:cTn>
                  </p:par>
                  <p:par>
                    <p:cTn id="1955" fill="hold">
                      <p:stCondLst>
                        <p:cond delay="indefinite"/>
                      </p:stCondLst>
                      <p:childTnLst>
                        <p:par>
                          <p:cTn id="1956" fill="hold">
                            <p:stCondLst>
                              <p:cond delay="0"/>
                            </p:stCondLst>
                            <p:childTnLst>
                              <p:par>
                                <p:cTn id="1957" nodeType="clickEffect" fill="hold" presetClass="entr" presetID="1">
                                  <p:stCondLst>
                                    <p:cond delay="0"/>
                                  </p:stCondLst>
                                  <p:childTnLst>
                                    <p:set>
                                      <p:cBhvr>
                                        <p:cTn id="1958" dur="1" fill="hold">
                                          <p:stCondLst>
                                            <p:cond delay="0"/>
                                          </p:stCondLst>
                                        </p:cTn>
                                        <p:tgtEl>
                                          <p:spTgt spid="394">
                                            <p:txEl>
                                              <p:pRg st="0" end="0"/>
                                            </p:txEl>
                                          </p:spTgt>
                                        </p:tgtEl>
                                        <p:attrNameLst>
                                          <p:attrName>style.visibility</p:attrName>
                                        </p:attrNameLst>
                                      </p:cBhvr>
                                      <p:to>
                                        <p:strVal val="visible"/>
                                      </p:to>
                                    </p:set>
                                  </p:childTnLst>
                                </p:cTn>
                              </p:par>
                            </p:childTnLst>
                          </p:cTn>
                        </p:par>
                      </p:childTnLst>
                    </p:cTn>
                  </p:par>
                  <p:par>
                    <p:cTn id="1959" fill="hold">
                      <p:stCondLst>
                        <p:cond delay="indefinite"/>
                      </p:stCondLst>
                      <p:childTnLst>
                        <p:par>
                          <p:cTn id="1960" fill="hold">
                            <p:stCondLst>
                              <p:cond delay="0"/>
                            </p:stCondLst>
                            <p:childTnLst>
                              <p:par>
                                <p:cTn id="1961" nodeType="clickEffect" fill="hold" presetClass="entr" presetID="1">
                                  <p:stCondLst>
                                    <p:cond delay="0"/>
                                  </p:stCondLst>
                                  <p:childTnLst>
                                    <p:set>
                                      <p:cBhvr>
                                        <p:cTn id="1962" dur="1" fill="hold">
                                          <p:stCondLst>
                                            <p:cond delay="0"/>
                                          </p:stCondLst>
                                        </p:cTn>
                                        <p:tgtEl>
                                          <p:spTgt spid="394">
                                            <p:txEl>
                                              <p:pRg st="1" end="1"/>
                                            </p:txEl>
                                          </p:spTgt>
                                        </p:tgtEl>
                                        <p:attrNameLst>
                                          <p:attrName>style.visibility</p:attrName>
                                        </p:attrNameLst>
                                      </p:cBhvr>
                                      <p:to>
                                        <p:strVal val="visible"/>
                                      </p:to>
                                    </p:set>
                                  </p:childTnLst>
                                </p:cTn>
                              </p:par>
                            </p:childTnLst>
                          </p:cTn>
                        </p:par>
                      </p:childTnLst>
                    </p:cTn>
                  </p:par>
                  <p:par>
                    <p:cTn id="1963" fill="hold">
                      <p:stCondLst>
                        <p:cond delay="indefinite"/>
                      </p:stCondLst>
                      <p:childTnLst>
                        <p:par>
                          <p:cTn id="1964" fill="hold">
                            <p:stCondLst>
                              <p:cond delay="0"/>
                            </p:stCondLst>
                            <p:childTnLst>
                              <p:par>
                                <p:cTn id="1965" nodeType="clickEffect" fill="hold" presetClass="entr" presetID="1">
                                  <p:stCondLst>
                                    <p:cond delay="0"/>
                                  </p:stCondLst>
                                  <p:childTnLst>
                                    <p:set>
                                      <p:cBhvr>
                                        <p:cTn id="1966"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6"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IntraText</a:t>
            </a:r>
            <a:endParaRPr b="1" lang="it-IT" sz="3900" spc="-1" strike="noStrike">
              <a:solidFill>
                <a:srgbClr val="330066"/>
              </a:solidFill>
              <a:latin typeface="Arial"/>
            </a:endParaRPr>
          </a:p>
        </p:txBody>
      </p:sp>
      <p:sp>
        <p:nvSpPr>
          <p:cNvPr id="397" name="TextShape 2"/>
          <p:cNvSpPr txBox="1"/>
          <p:nvPr/>
        </p:nvSpPr>
        <p:spPr>
          <a:xfrm>
            <a:off x="468000" y="1484280"/>
            <a:ext cx="7931160" cy="3726000"/>
          </a:xfrm>
          <a:prstGeom prst="rect">
            <a:avLst/>
          </a:prstGeom>
          <a:noFill/>
          <a:ln w="0">
            <a:noFill/>
          </a:ln>
        </p:spPr>
        <p:txBody>
          <a:bodyPr lIns="90000" rIns="90000" tIns="46800" bIns="46800">
            <a:normAutofit fontScale="85000"/>
          </a:bodyPr>
          <a:p>
            <a:pPr marL="342720" indent="-342720">
              <a:lnSpc>
                <a:spcPct val="9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500" spc="-1" strike="noStrike">
                <a:solidFill>
                  <a:srgbClr val="008080"/>
                </a:solidFill>
                <a:latin typeface="Arial"/>
              </a:rPr>
              <a:t>IntraText trasforma un testo in un ipertesto interattivo per lettura e ricerche. </a:t>
            </a:r>
            <a:endParaRPr b="0" lang="it-IT" sz="2500" spc="-1" strike="noStrike">
              <a:solidFill>
                <a:srgbClr val="008080"/>
              </a:solidFill>
              <a:latin typeface="Arial"/>
            </a:endParaRPr>
          </a:p>
          <a:p>
            <a:pPr marL="342720" indent="-342720">
              <a:lnSpc>
                <a:spcPct val="9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500" spc="-1" strike="noStrike">
                <a:solidFill>
                  <a:srgbClr val="008080"/>
                </a:solidFill>
                <a:latin typeface="Arial"/>
              </a:rPr>
              <a:t>E’ disponibile nel web, su CD, CDcard, DVD e può funzionare su una rete locale tramite un browser web.</a:t>
            </a:r>
            <a:endParaRPr b="0" lang="it-IT" sz="2500" spc="-1" strike="noStrike">
              <a:solidFill>
                <a:srgbClr val="008080"/>
              </a:solidFill>
              <a:latin typeface="Arial"/>
            </a:endParaRPr>
          </a:p>
          <a:p>
            <a:pPr marL="342720" indent="-342720">
              <a:lnSpc>
                <a:spcPct val="9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500" spc="-1" strike="noStrike">
                <a:solidFill>
                  <a:srgbClr val="008080"/>
                </a:solidFill>
                <a:latin typeface="Arial"/>
              </a:rPr>
              <a:t>IntraText è multilinguistico, produce statistiche, grafici, può essere stampato ed esportato in vari formati. </a:t>
            </a:r>
            <a:endParaRPr b="0" lang="it-IT" sz="2500" spc="-1" strike="noStrike">
              <a:solidFill>
                <a:srgbClr val="008080"/>
              </a:solidFill>
              <a:latin typeface="Arial"/>
            </a:endParaRPr>
          </a:p>
          <a:p>
            <a:pPr marL="342720" indent="-342720">
              <a:lnSpc>
                <a:spcPct val="9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500" spc="-1" strike="noStrike">
                <a:solidFill>
                  <a:srgbClr val="008080"/>
                </a:solidFill>
                <a:latin typeface="Arial"/>
              </a:rPr>
              <a:t>Si possono anche inviare propri testi al sistema per farli convertire automaticamente in ipertesti con possibilità di analisi e di ricerca interattiva. </a:t>
            </a:r>
            <a:endParaRPr b="0" lang="it-IT" sz="2500" spc="-1" strike="noStrike">
              <a:solidFill>
                <a:srgbClr val="008080"/>
              </a:solidFill>
              <a:latin typeface="Arial"/>
            </a:endParaRPr>
          </a:p>
        </p:txBody>
      </p:sp>
      <p:sp>
        <p:nvSpPr>
          <p:cNvPr id="398" name="CustomShape 3"/>
          <p:cNvSpPr/>
          <p:nvPr/>
        </p:nvSpPr>
        <p:spPr>
          <a:xfrm>
            <a:off x="4359240" y="549000"/>
            <a:ext cx="1782720" cy="33732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000000"/>
                </a:solidFill>
                <a:latin typeface="Arial"/>
              </a:rPr>
              <a:t>IntraText website</a:t>
            </a:r>
            <a:r>
              <a:rPr b="0" lang="en-US" sz="1600" spc="-1" strike="noStrike">
                <a:solidFill>
                  <a:srgbClr val="000000"/>
                </a:solidFill>
                <a:latin typeface="Arial"/>
              </a:rPr>
              <a:t> </a:t>
            </a:r>
            <a:endParaRPr b="0" lang="it-IT" sz="1600" spc="-1" strike="noStrike">
              <a:solidFill>
                <a:srgbClr val="000000"/>
              </a:solidFill>
              <a:latin typeface="Times New Roman"/>
            </a:endParaRPr>
          </a:p>
        </p:txBody>
      </p:sp>
      <p:pic>
        <p:nvPicPr>
          <p:cNvPr id="399" name="" descr="IntraText Logo"/>
          <p:cNvPicPr/>
          <p:nvPr/>
        </p:nvPicPr>
        <p:blipFill>
          <a:blip r:embed="rId1"/>
          <a:stretch/>
        </p:blipFill>
        <p:spPr>
          <a:xfrm>
            <a:off x="5364000" y="5805360"/>
            <a:ext cx="2697480" cy="606600"/>
          </a:xfrm>
          <a:prstGeom prst="rect">
            <a:avLst/>
          </a:prstGeom>
          <a:ln w="0">
            <a:noFill/>
          </a:ln>
        </p:spPr>
      </p:pic>
    </p:spTree>
  </p:cSld>
  <p:transition>
    <p:wedge/>
  </p:transition>
  <p:timing>
    <p:tnLst>
      <p:par>
        <p:cTn id="1967" dur="indefinite" restart="never" nodeType="tmRoot">
          <p:childTnLst>
            <p:seq>
              <p:cTn id="1968" dur="indefinite" nodeType="mainSeq">
                <p:childTnLst>
                  <p:par>
                    <p:cTn id="1969" fill="hold">
                      <p:stCondLst>
                        <p:cond delay="0"/>
                      </p:stCondLst>
                      <p:childTnLst>
                        <p:par>
                          <p:cTn id="1970" fill="hold">
                            <p:stCondLst>
                              <p:cond delay="0"/>
                            </p:stCondLst>
                            <p:childTnLst>
                              <p:par>
                                <p:cTn id="1971" nodeType="afterEffect" fill="hold" presetClass="entr" presetID="24">
                                  <p:stCondLst>
                                    <p:cond delay="0"/>
                                  </p:stCondLst>
                                  <p:childTnLst>
                                    <p:set>
                                      <p:cBhvr>
                                        <p:cTn id="1972" dur="1" fill="hold">
                                          <p:stCondLst>
                                            <p:cond delay="0"/>
                                          </p:stCondLst>
                                        </p:cTn>
                                        <p:tgtEl>
                                          <p:spTgt spid="396"/>
                                        </p:tgtEl>
                                        <p:attrNameLst>
                                          <p:attrName>style.visibility</p:attrName>
                                        </p:attrNameLst>
                                      </p:cBhvr>
                                      <p:to>
                                        <p:strVal val="visible"/>
                                      </p:to>
                                    </p:set>
                                    <p:animEffect filter="circle(out)" transition="in">
                                      <p:cBhvr additive="repl">
                                        <p:cTn id="1973" dur="2000"/>
                                        <p:tgtEl>
                                          <p:spTgt spid="396"/>
                                        </p:tgtEl>
                                      </p:cBhvr>
                                    </p:animEffect>
                                  </p:childTnLst>
                                </p:cTn>
                              </p:par>
                            </p:childTnLst>
                          </p:cTn>
                        </p:par>
                      </p:childTnLst>
                    </p:cTn>
                  </p:par>
                  <p:par>
                    <p:cTn id="1974" fill="hold">
                      <p:stCondLst>
                        <p:cond delay="indefinite"/>
                      </p:stCondLst>
                      <p:childTnLst>
                        <p:par>
                          <p:cTn id="1975" fill="hold">
                            <p:stCondLst>
                              <p:cond delay="0"/>
                            </p:stCondLst>
                            <p:childTnLst>
                              <p:par>
                                <p:cTn id="1976" nodeType="clickEffect" fill="hold" presetClass="entr" presetID="1">
                                  <p:stCondLst>
                                    <p:cond delay="0"/>
                                  </p:stCondLst>
                                  <p:childTnLst>
                                    <p:set>
                                      <p:cBhvr>
                                        <p:cTn id="1977" dur="1" fill="hold">
                                          <p:stCondLst>
                                            <p:cond delay="0"/>
                                          </p:stCondLst>
                                        </p:cTn>
                                        <p:tgtEl>
                                          <p:spTgt spid="397">
                                            <p:txEl>
                                              <p:pRg st="0" end="0"/>
                                            </p:txEl>
                                          </p:spTgt>
                                        </p:tgtEl>
                                        <p:attrNameLst>
                                          <p:attrName>style.visibility</p:attrName>
                                        </p:attrNameLst>
                                      </p:cBhvr>
                                      <p:to>
                                        <p:strVal val="visible"/>
                                      </p:to>
                                    </p:set>
                                  </p:childTnLst>
                                </p:cTn>
                              </p:par>
                            </p:childTnLst>
                          </p:cTn>
                        </p:par>
                      </p:childTnLst>
                    </p:cTn>
                  </p:par>
                  <p:par>
                    <p:cTn id="1978" fill="hold">
                      <p:stCondLst>
                        <p:cond delay="indefinite"/>
                      </p:stCondLst>
                      <p:childTnLst>
                        <p:par>
                          <p:cTn id="1979" fill="hold">
                            <p:stCondLst>
                              <p:cond delay="0"/>
                            </p:stCondLst>
                            <p:childTnLst>
                              <p:par>
                                <p:cTn id="1980" nodeType="clickEffect" fill="hold" presetClass="entr" presetID="1">
                                  <p:stCondLst>
                                    <p:cond delay="0"/>
                                  </p:stCondLst>
                                  <p:childTnLst>
                                    <p:set>
                                      <p:cBhvr>
                                        <p:cTn id="1981" dur="1" fill="hold">
                                          <p:stCondLst>
                                            <p:cond delay="0"/>
                                          </p:stCondLst>
                                        </p:cTn>
                                        <p:tgtEl>
                                          <p:spTgt spid="397">
                                            <p:txEl>
                                              <p:pRg st="1" end="1"/>
                                            </p:txEl>
                                          </p:spTgt>
                                        </p:tgtEl>
                                        <p:attrNameLst>
                                          <p:attrName>style.visibility</p:attrName>
                                        </p:attrNameLst>
                                      </p:cBhvr>
                                      <p:to>
                                        <p:strVal val="visible"/>
                                      </p:to>
                                    </p:set>
                                  </p:childTnLst>
                                </p:cTn>
                              </p:par>
                            </p:childTnLst>
                          </p:cTn>
                        </p:par>
                      </p:childTnLst>
                    </p:cTn>
                  </p:par>
                  <p:par>
                    <p:cTn id="1982" fill="hold">
                      <p:stCondLst>
                        <p:cond delay="indefinite"/>
                      </p:stCondLst>
                      <p:childTnLst>
                        <p:par>
                          <p:cTn id="1983" fill="hold">
                            <p:stCondLst>
                              <p:cond delay="0"/>
                            </p:stCondLst>
                            <p:childTnLst>
                              <p:par>
                                <p:cTn id="1984" nodeType="clickEffect" fill="hold" presetClass="entr" presetID="1">
                                  <p:stCondLst>
                                    <p:cond delay="0"/>
                                  </p:stCondLst>
                                  <p:childTnLst>
                                    <p:set>
                                      <p:cBhvr>
                                        <p:cTn id="1985" dur="1" fill="hold">
                                          <p:stCondLst>
                                            <p:cond delay="0"/>
                                          </p:stCondLst>
                                        </p:cTn>
                                        <p:tgtEl>
                                          <p:spTgt spid="397">
                                            <p:txEl>
                                              <p:pRg st="2" end="2"/>
                                            </p:txEl>
                                          </p:spTgt>
                                        </p:tgtEl>
                                        <p:attrNameLst>
                                          <p:attrName>style.visibility</p:attrName>
                                        </p:attrNameLst>
                                      </p:cBhvr>
                                      <p:to>
                                        <p:strVal val="visible"/>
                                      </p:to>
                                    </p:set>
                                  </p:childTnLst>
                                </p:cTn>
                              </p:par>
                            </p:childTnLst>
                          </p:cTn>
                        </p:par>
                      </p:childTnLst>
                    </p:cTn>
                  </p:par>
                  <p:par>
                    <p:cTn id="1986" fill="hold">
                      <p:stCondLst>
                        <p:cond delay="indefinite"/>
                      </p:stCondLst>
                      <p:childTnLst>
                        <p:par>
                          <p:cTn id="1987" fill="hold">
                            <p:stCondLst>
                              <p:cond delay="0"/>
                            </p:stCondLst>
                            <p:childTnLst>
                              <p:par>
                                <p:cTn id="1988" nodeType="clickEffect" fill="hold" presetClass="entr" presetID="1">
                                  <p:stCondLst>
                                    <p:cond delay="0"/>
                                  </p:stCondLst>
                                  <p:childTnLst>
                                    <p:set>
                                      <p:cBhvr>
                                        <p:cTn id="1989" dur="1" fill="hold">
                                          <p:stCondLst>
                                            <p:cond delay="0"/>
                                          </p:stCondLst>
                                        </p:cTn>
                                        <p:tgtEl>
                                          <p:spTgt spid="397">
                                            <p:txEl>
                                              <p:pRg st="3" end="3"/>
                                            </p:txEl>
                                          </p:spTgt>
                                        </p:tgtEl>
                                        <p:attrNameLst>
                                          <p:attrName>style.visibility</p:attrName>
                                        </p:attrNameLst>
                                      </p:cBhvr>
                                      <p:to>
                                        <p:strVal val="visible"/>
                                      </p:to>
                                    </p:set>
                                  </p:childTnLst>
                                </p:cTn>
                              </p:par>
                            </p:childTnLst>
                          </p:cTn>
                        </p:par>
                      </p:childTnLst>
                    </p:cTn>
                  </p:par>
                  <p:par>
                    <p:cTn id="1990" fill="hold">
                      <p:stCondLst>
                        <p:cond delay="indefinite"/>
                      </p:stCondLst>
                      <p:childTnLst>
                        <p:par>
                          <p:cTn id="1991" fill="hold">
                            <p:stCondLst>
                              <p:cond delay="0"/>
                            </p:stCondLst>
                            <p:childTnLst>
                              <p:par>
                                <p:cTn id="1992" nodeType="clickEffect" fill="hold" presetClass="entr" presetID="1">
                                  <p:stCondLst>
                                    <p:cond delay="0"/>
                                  </p:stCondLst>
                                  <p:childTnLst>
                                    <p:set>
                                      <p:cBhvr>
                                        <p:cTn id="1993" dur="1" fill="hold">
                                          <p:stCondLst>
                                            <p:cond delay="0"/>
                                          </p:stCondLst>
                                        </p:cTn>
                                        <p:tgtEl>
                                          <p:spTgt spid="3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0" name="TextShape 1"/>
          <p:cNvSpPr txBox="1"/>
          <p:nvPr/>
        </p:nvSpPr>
        <p:spPr>
          <a:xfrm>
            <a:off x="323640" y="620280"/>
            <a:ext cx="7272360" cy="1143000"/>
          </a:xfrm>
          <a:prstGeom prst="rect">
            <a:avLst/>
          </a:prstGeom>
          <a:noFill/>
          <a:ln w="0">
            <a:noFill/>
          </a:ln>
        </p:spPr>
        <p:txBody>
          <a:bodyPr lIns="90000" rIns="90000" tIns="46800" bIns="46800" anchor="b">
            <a:no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Principali software per la consultazione dei database di testi</a:t>
            </a:r>
            <a:endParaRPr b="1" lang="it-IT" sz="3500" spc="-1" strike="noStrike">
              <a:solidFill>
                <a:srgbClr val="330066"/>
              </a:solidFill>
              <a:latin typeface="Arial"/>
            </a:endParaRPr>
          </a:p>
        </p:txBody>
      </p:sp>
      <p:sp>
        <p:nvSpPr>
          <p:cNvPr id="401" name="TextShape 2"/>
          <p:cNvSpPr txBox="1"/>
          <p:nvPr/>
        </p:nvSpPr>
        <p:spPr>
          <a:xfrm>
            <a:off x="480600" y="2060280"/>
            <a:ext cx="8156520" cy="342900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Lector</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Musaios</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Silver Mountain Software</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Diogenes (per TLG)</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Per la BTL, Poesis e ALB il software è interno al programma</a:t>
            </a:r>
            <a:endParaRPr b="0" lang="it-IT" sz="2600" spc="-1" strike="noStrike">
              <a:solidFill>
                <a:srgbClr val="ff6600"/>
              </a:solidFill>
              <a:latin typeface="Arial"/>
            </a:endParaRPr>
          </a:p>
          <a:p>
            <a:pPr marL="342720" indent="-342720">
              <a:spcBef>
                <a:spcPts val="499"/>
              </a:spcBef>
              <a:spcAft>
                <a:spcPts val="499"/>
              </a:spcAft>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p:txBody>
      </p:sp>
      <p:sp>
        <p:nvSpPr>
          <p:cNvPr id="402" name="CustomShape 3"/>
          <p:cNvSpPr/>
          <p:nvPr/>
        </p:nvSpPr>
        <p:spPr>
          <a:xfrm>
            <a:off x="3780000" y="5445000"/>
            <a:ext cx="1441440" cy="719280"/>
          </a:xfrm>
          <a:custGeom>
            <a:avLst/>
            <a:gdLst/>
            <a:ahLst/>
            <a:rect l="0" t="0" r="r" b="b"/>
            <a:pathLst>
              <a:path w="4006" h="2000">
                <a:moveTo>
                  <a:pt x="0" y="0"/>
                </a:moveTo>
                <a:lnTo>
                  <a:pt x="4005" y="0"/>
                </a:lnTo>
                <a:lnTo>
                  <a:pt x="4005" y="1999"/>
                </a:lnTo>
                <a:lnTo>
                  <a:pt x="0" y="1999"/>
                </a:lnTo>
                <a:lnTo>
                  <a:pt x="0" y="0"/>
                </a:lnTo>
                <a:moveTo>
                  <a:pt x="0" y="0"/>
                </a:moveTo>
                <a:lnTo>
                  <a:pt x="4005" y="0"/>
                </a:lnTo>
                <a:lnTo>
                  <a:pt x="3875" y="129"/>
                </a:lnTo>
                <a:lnTo>
                  <a:pt x="129" y="129"/>
                </a:lnTo>
                <a:lnTo>
                  <a:pt x="0" y="0"/>
                </a:lnTo>
                <a:moveTo>
                  <a:pt x="4005" y="0"/>
                </a:moveTo>
                <a:lnTo>
                  <a:pt x="4005" y="1999"/>
                </a:lnTo>
                <a:lnTo>
                  <a:pt x="3875" y="1869"/>
                </a:lnTo>
                <a:lnTo>
                  <a:pt x="3875" y="129"/>
                </a:lnTo>
                <a:lnTo>
                  <a:pt x="4005" y="0"/>
                </a:lnTo>
                <a:moveTo>
                  <a:pt x="4005" y="1999"/>
                </a:moveTo>
                <a:lnTo>
                  <a:pt x="0" y="1999"/>
                </a:lnTo>
                <a:lnTo>
                  <a:pt x="129" y="1869"/>
                </a:lnTo>
                <a:lnTo>
                  <a:pt x="3875" y="1869"/>
                </a:lnTo>
                <a:lnTo>
                  <a:pt x="4005" y="1999"/>
                </a:lnTo>
                <a:moveTo>
                  <a:pt x="0" y="1999"/>
                </a:moveTo>
                <a:lnTo>
                  <a:pt x="0" y="0"/>
                </a:lnTo>
                <a:lnTo>
                  <a:pt x="129" y="129"/>
                </a:lnTo>
                <a:lnTo>
                  <a:pt x="129" y="1869"/>
                </a:lnTo>
                <a:lnTo>
                  <a:pt x="0" y="1999"/>
                </a:lnTo>
              </a:path>
            </a:pathLst>
          </a:custGeom>
          <a:solidFill>
            <a:srgbClr val="cccc00"/>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000000"/>
                </a:solidFill>
                <a:latin typeface="Arial"/>
              </a:rPr>
              <a:t>Consulta </a:t>
            </a:r>
            <a:br/>
            <a:r>
              <a:rPr b="0" lang="it-IT" sz="1800" spc="-1" strike="noStrike">
                <a:solidFill>
                  <a:srgbClr val="000000"/>
                </a:solidFill>
                <a:latin typeface="Arial"/>
              </a:rPr>
              <a:t>BTL</a:t>
            </a:r>
            <a:endParaRPr b="0" lang="it-IT" sz="1800" spc="-1" strike="noStrike">
              <a:solidFill>
                <a:srgbClr val="000000"/>
              </a:solidFill>
              <a:latin typeface="Times New Roman"/>
            </a:endParaRPr>
          </a:p>
        </p:txBody>
      </p:sp>
    </p:spTree>
  </p:cSld>
  <p:transition>
    <p:wedge/>
  </p:transition>
  <p:timing>
    <p:tnLst>
      <p:par>
        <p:cTn id="1994" dur="indefinite" restart="never" nodeType="tmRoot">
          <p:childTnLst>
            <p:seq>
              <p:cTn id="1995" dur="indefinite" nodeType="mainSeq">
                <p:childTnLst>
                  <p:par>
                    <p:cTn id="1996" fill="hold">
                      <p:stCondLst>
                        <p:cond delay="0"/>
                      </p:stCondLst>
                      <p:childTnLst>
                        <p:par>
                          <p:cTn id="1997" fill="hold">
                            <p:stCondLst>
                              <p:cond delay="0"/>
                            </p:stCondLst>
                            <p:childTnLst>
                              <p:par>
                                <p:cTn id="1998" nodeType="afterEffect" fill="hold" presetClass="entr" presetID="24">
                                  <p:stCondLst>
                                    <p:cond delay="0"/>
                                  </p:stCondLst>
                                  <p:childTnLst>
                                    <p:set>
                                      <p:cBhvr>
                                        <p:cTn id="1999" dur="1" fill="hold">
                                          <p:stCondLst>
                                            <p:cond delay="0"/>
                                          </p:stCondLst>
                                        </p:cTn>
                                        <p:tgtEl>
                                          <p:spTgt spid="400"/>
                                        </p:tgtEl>
                                        <p:attrNameLst>
                                          <p:attrName>style.visibility</p:attrName>
                                        </p:attrNameLst>
                                      </p:cBhvr>
                                      <p:to>
                                        <p:strVal val="visible"/>
                                      </p:to>
                                    </p:set>
                                    <p:set>
                                      <p:cBhvr>
                                        <p:cTn id="2000" dur="455" fill="hold">
                                          <p:stCondLst>
                                            <p:cond delay="0"/>
                                          </p:stCondLst>
                                        </p:cTn>
                                        <p:tgtEl>
                                          <p:spTgt spid="400"/>
                                        </p:tgtEl>
                                        <p:attrNameLst>
                                          <p:attrName>r</p:attrName>
                                        </p:attrNameLst>
                                      </p:cBhvr>
                                      <p:to>
                                        <p:strVal val="-45"/>
                                      </p:to>
                                    </p:set>
                                    <p:anim calcmode="lin" valueType="num">
                                      <p:cBhvr additive="repl">
                                        <p:cTn id="2001" dur="455" fill="hold">
                                          <p:stCondLst>
                                            <p:cond delay="455"/>
                                          </p:stCondLst>
                                        </p:cTn>
                                        <p:tgtEl>
                                          <p:spTgt spid="400"/>
                                        </p:tgtEl>
                                        <p:attrNameLst>
                                          <p:attrName>r</p:attrName>
                                        </p:attrNameLst>
                                      </p:cBhvr>
                                      <p:tavLst>
                                        <p:tav tm="0">
                                          <p:val>
                                            <p:strVal val="-45"/>
                                          </p:val>
                                        </p:tav>
                                        <p:tav tm="69900">
                                          <p:val>
                                            <p:strVal val="45"/>
                                          </p:val>
                                        </p:tav>
                                        <p:tav tm="100000">
                                          <p:val>
                                            <p:strVal val="0"/>
                                          </p:val>
                                        </p:tav>
                                      </p:tavLst>
                                    </p:anim>
                                    <p:anim calcmode="lin" valueType="num">
                                      <p:cBhvr additive="repl">
                                        <p:cTn id="2002" dur="455" fill="hold">
                                          <p:stCondLst>
                                            <p:cond delay="0"/>
                                          </p:stCondLst>
                                        </p:cTn>
                                        <p:tgtEl>
                                          <p:spTgt spid="400"/>
                                        </p:tgtEl>
                                        <p:attrNameLst>
                                          <p:attrName>ppt_y</p:attrName>
                                        </p:attrNameLst>
                                      </p:cBhvr>
                                      <p:tavLst>
                                        <p:tav tm="0">
                                          <p:val>
                                            <p:strVal val="#ppt_y-1"/>
                                          </p:val>
                                        </p:tav>
                                        <p:tav tm="100000">
                                          <p:val>
                                            <p:strVal val="#ppt_y-(0.354*#ppt_w-0.172*#ppt_h)"/>
                                          </p:val>
                                        </p:tav>
                                      </p:tavLst>
                                    </p:anim>
                                    <p:anim calcmode="lin" valueType="num">
                                      <p:cBhvr additive="repl">
                                        <p:cTn id="2003" dur="156" autoRev="1" fill="hold">
                                          <p:stCondLst>
                                            <p:cond delay="455"/>
                                          </p:stCondLst>
                                        </p:cTn>
                                        <p:tgtEl>
                                          <p:spTgt spid="400"/>
                                        </p:tgtEl>
                                        <p:attrNameLst>
                                          <p:attrName>ppt_y</p:attrName>
                                        </p:attrNameLst>
                                      </p:cBhvr>
                                      <p:tavLst>
                                        <p:tav tm="0">
                                          <p:val>
                                            <p:strVal val="#ppt_y-(0.354*#ppt_w-0.172*#ppt_h)"/>
                                          </p:val>
                                        </p:tav>
                                        <p:tav tm="100000">
                                          <p:val>
                                            <p:strVal val="#ppt_y-(0.354*#ppt_w-0.172*#ppt_h)-#ppt_h/2"/>
                                          </p:val>
                                        </p:tav>
                                      </p:tavLst>
                                    </p:anim>
                                    <p:anim calcmode="lin" valueType="num">
                                      <p:cBhvr additive="repl">
                                        <p:cTn id="2004" dur="136" fill="hold">
                                          <p:stCondLst>
                                            <p:cond delay="864"/>
                                          </p:stCondLst>
                                        </p:cTn>
                                        <p:tgtEl>
                                          <p:spTgt spid="400"/>
                                        </p:tgtEl>
                                        <p:attrNameLst>
                                          <p:attrName>ppt_y</p:attrName>
                                        </p:attrNameLst>
                                      </p:cBhvr>
                                      <p:tavLst>
                                        <p:tav tm="0">
                                          <p:val>
                                            <p:strVal val="#ppt_y-(0.354*#ppt_w-0.172*#ppt_h)"/>
                                          </p:val>
                                        </p:tav>
                                        <p:tav tm="100000">
                                          <p:val>
                                            <p:strVal val="#ppt_y"/>
                                          </p:val>
                                        </p:tav>
                                      </p:tavLst>
                                    </p:anim>
                                  </p:childTnLst>
                                </p:cTn>
                              </p:par>
                            </p:childTnLst>
                          </p:cTn>
                        </p:par>
                      </p:childTnLst>
                    </p:cTn>
                  </p:par>
                  <p:par>
                    <p:cTn id="2005" fill="hold">
                      <p:stCondLst>
                        <p:cond delay="indefinite"/>
                      </p:stCondLst>
                      <p:childTnLst>
                        <p:par>
                          <p:cTn id="2006" fill="hold">
                            <p:stCondLst>
                              <p:cond delay="0"/>
                            </p:stCondLst>
                            <p:childTnLst>
                              <p:par>
                                <p:cTn id="2007" nodeType="clickEffect" fill="hold" presetClass="entr" presetID="1">
                                  <p:stCondLst>
                                    <p:cond delay="0"/>
                                  </p:stCondLst>
                                  <p:childTnLst>
                                    <p:set>
                                      <p:cBhvr>
                                        <p:cTn id="2008" dur="1" fill="hold">
                                          <p:stCondLst>
                                            <p:cond delay="0"/>
                                          </p:stCondLst>
                                        </p:cTn>
                                        <p:tgtEl>
                                          <p:spTgt spid="401">
                                            <p:txEl>
                                              <p:pRg st="0" end="0"/>
                                            </p:txEl>
                                          </p:spTgt>
                                        </p:tgtEl>
                                        <p:attrNameLst>
                                          <p:attrName>style.visibility</p:attrName>
                                        </p:attrNameLst>
                                      </p:cBhvr>
                                      <p:to>
                                        <p:strVal val="visible"/>
                                      </p:to>
                                    </p:set>
                                  </p:childTnLst>
                                </p:cTn>
                              </p:par>
                            </p:childTnLst>
                          </p:cTn>
                        </p:par>
                      </p:childTnLst>
                    </p:cTn>
                  </p:par>
                  <p:par>
                    <p:cTn id="2009" fill="hold">
                      <p:stCondLst>
                        <p:cond delay="indefinite"/>
                      </p:stCondLst>
                      <p:childTnLst>
                        <p:par>
                          <p:cTn id="2010" fill="hold">
                            <p:stCondLst>
                              <p:cond delay="0"/>
                            </p:stCondLst>
                            <p:childTnLst>
                              <p:par>
                                <p:cTn id="2011" nodeType="clickEffect" fill="hold" presetClass="entr" presetID="1">
                                  <p:stCondLst>
                                    <p:cond delay="0"/>
                                  </p:stCondLst>
                                  <p:childTnLst>
                                    <p:set>
                                      <p:cBhvr>
                                        <p:cTn id="2012" dur="1" fill="hold">
                                          <p:stCondLst>
                                            <p:cond delay="0"/>
                                          </p:stCondLst>
                                        </p:cTn>
                                        <p:tgtEl>
                                          <p:spTgt spid="401">
                                            <p:txEl>
                                              <p:pRg st="1" end="1"/>
                                            </p:txEl>
                                          </p:spTgt>
                                        </p:tgtEl>
                                        <p:attrNameLst>
                                          <p:attrName>style.visibility</p:attrName>
                                        </p:attrNameLst>
                                      </p:cBhvr>
                                      <p:to>
                                        <p:strVal val="visible"/>
                                      </p:to>
                                    </p:set>
                                  </p:childTnLst>
                                </p:cTn>
                              </p:par>
                            </p:childTnLst>
                          </p:cTn>
                        </p:par>
                      </p:childTnLst>
                    </p:cTn>
                  </p:par>
                  <p:par>
                    <p:cTn id="2013" fill="hold">
                      <p:stCondLst>
                        <p:cond delay="indefinite"/>
                      </p:stCondLst>
                      <p:childTnLst>
                        <p:par>
                          <p:cTn id="2014" fill="hold">
                            <p:stCondLst>
                              <p:cond delay="0"/>
                            </p:stCondLst>
                            <p:childTnLst>
                              <p:par>
                                <p:cTn id="2015" nodeType="clickEffect" fill="hold" presetClass="entr" presetID="1">
                                  <p:stCondLst>
                                    <p:cond delay="0"/>
                                  </p:stCondLst>
                                  <p:childTnLst>
                                    <p:set>
                                      <p:cBhvr>
                                        <p:cTn id="2016" dur="1" fill="hold">
                                          <p:stCondLst>
                                            <p:cond delay="0"/>
                                          </p:stCondLst>
                                        </p:cTn>
                                        <p:tgtEl>
                                          <p:spTgt spid="401">
                                            <p:txEl>
                                              <p:pRg st="2" end="2"/>
                                            </p:txEl>
                                          </p:spTgt>
                                        </p:tgtEl>
                                        <p:attrNameLst>
                                          <p:attrName>style.visibility</p:attrName>
                                        </p:attrNameLst>
                                      </p:cBhvr>
                                      <p:to>
                                        <p:strVal val="visible"/>
                                      </p:to>
                                    </p:set>
                                  </p:childTnLst>
                                </p:cTn>
                              </p:par>
                            </p:childTnLst>
                          </p:cTn>
                        </p:par>
                      </p:childTnLst>
                    </p:cTn>
                  </p:par>
                  <p:par>
                    <p:cTn id="2017" fill="hold">
                      <p:stCondLst>
                        <p:cond delay="indefinite"/>
                      </p:stCondLst>
                      <p:childTnLst>
                        <p:par>
                          <p:cTn id="2018" fill="hold">
                            <p:stCondLst>
                              <p:cond delay="0"/>
                            </p:stCondLst>
                            <p:childTnLst>
                              <p:par>
                                <p:cTn id="2019" nodeType="clickEffect" fill="hold" presetClass="entr" presetID="1">
                                  <p:stCondLst>
                                    <p:cond delay="0"/>
                                  </p:stCondLst>
                                  <p:childTnLst>
                                    <p:set>
                                      <p:cBhvr>
                                        <p:cTn id="2020" dur="1" fill="hold">
                                          <p:stCondLst>
                                            <p:cond delay="0"/>
                                          </p:stCondLst>
                                        </p:cTn>
                                        <p:tgtEl>
                                          <p:spTgt spid="401">
                                            <p:txEl>
                                              <p:pRg st="3" end="3"/>
                                            </p:txEl>
                                          </p:spTgt>
                                        </p:tgtEl>
                                        <p:attrNameLst>
                                          <p:attrName>style.visibility</p:attrName>
                                        </p:attrNameLst>
                                      </p:cBhvr>
                                      <p:to>
                                        <p:strVal val="visible"/>
                                      </p:to>
                                    </p:set>
                                  </p:childTnLst>
                                </p:cTn>
                              </p:par>
                              <p:par>
                                <p:cTn id="2021" nodeType="withEffect" fill="hold" presetClass="entr" presetID="1">
                                  <p:stCondLst>
                                    <p:cond delay="0"/>
                                  </p:stCondLst>
                                  <p:childTnLst>
                                    <p:set>
                                      <p:cBhvr>
                                        <p:cTn id="2022" dur="1" fill="hold">
                                          <p:stCondLst>
                                            <p:cond delay="0"/>
                                          </p:stCondLst>
                                        </p:cTn>
                                        <p:tgtEl>
                                          <p:spTgt spid="40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Usare un database…</a:t>
            </a:r>
            <a:endParaRPr b="1" lang="it-IT" sz="3900" spc="-1" strike="noStrike">
              <a:solidFill>
                <a:srgbClr val="330066"/>
              </a:solidFill>
              <a:latin typeface="Arial"/>
            </a:endParaRPr>
          </a:p>
        </p:txBody>
      </p:sp>
      <p:sp>
        <p:nvSpPr>
          <p:cNvPr id="404"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30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Gli operatori logici booleani:</a:t>
            </a: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E (AND)</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E NON  (AND NOT = NAND)</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VICINO (NEAR)</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SEGUITO DA..</a:t>
            </a:r>
            <a:endParaRPr b="0" lang="it-IT" sz="22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00808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I metacaratteri: </a:t>
            </a:r>
            <a:endParaRPr b="0" lang="it-IT" sz="26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a:t>
            </a: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ff6600"/>
                </a:solidFill>
                <a:latin typeface="Arial"/>
              </a:rPr>
              <a:t>?</a:t>
            </a:r>
            <a:endParaRPr b="0" lang="it-IT" sz="2200" spc="-1" strike="noStrike">
              <a:solidFill>
                <a:srgbClr val="ff6600"/>
              </a:solidFill>
              <a:latin typeface="Arial"/>
            </a:endParaRPr>
          </a:p>
          <a:p>
            <a:pPr marL="342720" indent="-342720">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00808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ff6600"/>
              </a:solidFill>
              <a:latin typeface="Arial"/>
            </a:endParaRPr>
          </a:p>
          <a:p>
            <a:pPr lvl="1" marL="691920" indent="-347760">
              <a:spcBef>
                <a:spcPts val="550"/>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ff6600"/>
              </a:solidFill>
              <a:latin typeface="Arial"/>
            </a:endParaRPr>
          </a:p>
          <a:p>
            <a:pPr marL="342720" indent="-342720">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200" spc="-1" strike="noStrike">
              <a:solidFill>
                <a:srgbClr val="008080"/>
              </a:solidFill>
              <a:latin typeface="Arial"/>
            </a:endParaRPr>
          </a:p>
        </p:txBody>
      </p:sp>
    </p:spTree>
  </p:cSld>
  <p:transition>
    <p:wedge/>
  </p:transition>
  <p:timing>
    <p:tnLst>
      <p:par>
        <p:cTn id="2023" dur="indefinite" restart="never" nodeType="tmRoot">
          <p:childTnLst>
            <p:seq>
              <p:cTn id="2024" dur="indefinite" nodeType="mainSeq">
                <p:childTnLst>
                  <p:par>
                    <p:cTn id="2025" fill="hold">
                      <p:stCondLst>
                        <p:cond delay="0"/>
                      </p:stCondLst>
                      <p:childTnLst>
                        <p:par>
                          <p:cTn id="2026" fill="hold">
                            <p:stCondLst>
                              <p:cond delay="0"/>
                            </p:stCondLst>
                            <p:childTnLst>
                              <p:par>
                                <p:cTn id="2027" nodeType="afterEffect" fill="hold" presetClass="entr" presetID="24">
                                  <p:stCondLst>
                                    <p:cond delay="0"/>
                                  </p:stCondLst>
                                  <p:childTnLst>
                                    <p:set>
                                      <p:cBhvr>
                                        <p:cTn id="2028" dur="1" fill="hold">
                                          <p:stCondLst>
                                            <p:cond delay="0"/>
                                          </p:stCondLst>
                                        </p:cTn>
                                        <p:tgtEl>
                                          <p:spTgt spid="403"/>
                                        </p:tgtEl>
                                        <p:attrNameLst>
                                          <p:attrName>style.visibility</p:attrName>
                                        </p:attrNameLst>
                                      </p:cBhvr>
                                      <p:to>
                                        <p:strVal val="visible"/>
                                      </p:to>
                                    </p:set>
                                    <p:anim calcmode="lin" valueType="num">
                                      <p:cBhvr additive="repl">
                                        <p:cTn id="2029" dur="1000" fill="hold"/>
                                        <p:tgtEl>
                                          <p:spTgt spid="403"/>
                                        </p:tgtEl>
                                        <p:attrNameLst>
                                          <p:attrName>ppt_w</p:attrName>
                                        </p:attrNameLst>
                                      </p:cBhvr>
                                      <p:tavLst>
                                        <p:tav tm="0">
                                          <p:val>
                                            <p:strVal val="#ppt_w+.3"/>
                                          </p:val>
                                        </p:tav>
                                        <p:tav tm="100000">
                                          <p:val>
                                            <p:strVal val="#ppt_w"/>
                                          </p:val>
                                        </p:tav>
                                      </p:tavLst>
                                    </p:anim>
                                    <p:anim calcmode="lin" valueType="num">
                                      <p:cBhvr additive="repl">
                                        <p:cTn id="2030" dur="1000" fill="hold"/>
                                        <p:tgtEl>
                                          <p:spTgt spid="403"/>
                                        </p:tgtEl>
                                        <p:attrNameLst>
                                          <p:attrName>ppt_h</p:attrName>
                                        </p:attrNameLst>
                                      </p:cBhvr>
                                      <p:tavLst>
                                        <p:tav tm="0">
                                          <p:val>
                                            <p:strVal val="#ppt_h"/>
                                          </p:val>
                                        </p:tav>
                                        <p:tav tm="100000">
                                          <p:val>
                                            <p:strVal val="#ppt_h"/>
                                          </p:val>
                                        </p:tav>
                                      </p:tavLst>
                                    </p:anim>
                                    <p:animEffect filter="fade" transition="in">
                                      <p:cBhvr additive="repl">
                                        <p:cTn id="2031" dur="1000"/>
                                        <p:tgtEl>
                                          <p:spTgt spid="403"/>
                                        </p:tgtEl>
                                      </p:cBhvr>
                                    </p:animEffect>
                                  </p:childTnLst>
                                </p:cTn>
                              </p:par>
                            </p:childTnLst>
                          </p:cTn>
                        </p:par>
                      </p:childTnLst>
                    </p:cTn>
                  </p:par>
                  <p:par>
                    <p:cTn id="2032" fill="hold">
                      <p:stCondLst>
                        <p:cond delay="indefinite"/>
                      </p:stCondLst>
                      <p:childTnLst>
                        <p:par>
                          <p:cTn id="2033" fill="hold">
                            <p:stCondLst>
                              <p:cond delay="0"/>
                            </p:stCondLst>
                            <p:childTnLst>
                              <p:par>
                                <p:cTn id="2034" nodeType="clickEffect" fill="hold" presetClass="entr" presetID="1">
                                  <p:stCondLst>
                                    <p:cond delay="0"/>
                                  </p:stCondLst>
                                  <p:childTnLst>
                                    <p:set>
                                      <p:cBhvr>
                                        <p:cTn id="2035" dur="1" fill="hold">
                                          <p:stCondLst>
                                            <p:cond delay="0"/>
                                          </p:stCondLst>
                                        </p:cTn>
                                        <p:tgtEl>
                                          <p:spTgt spid="404">
                                            <p:txEl>
                                              <p:pRg st="1" end="1"/>
                                            </p:txEl>
                                          </p:spTgt>
                                        </p:tgtEl>
                                        <p:attrNameLst>
                                          <p:attrName>style.visibility</p:attrName>
                                        </p:attrNameLst>
                                      </p:cBhvr>
                                      <p:to>
                                        <p:strVal val="visible"/>
                                      </p:to>
                                    </p:set>
                                  </p:childTnLst>
                                </p:cTn>
                              </p:par>
                            </p:childTnLst>
                          </p:cTn>
                        </p:par>
                      </p:childTnLst>
                    </p:cTn>
                  </p:par>
                  <p:par>
                    <p:cTn id="2036" fill="hold">
                      <p:stCondLst>
                        <p:cond delay="indefinite"/>
                      </p:stCondLst>
                      <p:childTnLst>
                        <p:par>
                          <p:cTn id="2037" fill="hold">
                            <p:stCondLst>
                              <p:cond delay="0"/>
                            </p:stCondLst>
                            <p:childTnLst>
                              <p:par>
                                <p:cTn id="2038" nodeType="clickEffect" fill="hold" presetClass="entr" presetID="1">
                                  <p:stCondLst>
                                    <p:cond delay="0"/>
                                  </p:stCondLst>
                                  <p:childTnLst>
                                    <p:set>
                                      <p:cBhvr>
                                        <p:cTn id="2039" dur="1" fill="hold">
                                          <p:stCondLst>
                                            <p:cond delay="0"/>
                                          </p:stCondLst>
                                        </p:cTn>
                                        <p:tgtEl>
                                          <p:spTgt spid="404">
                                            <p:txEl>
                                              <p:pRg st="2" end="2"/>
                                            </p:txEl>
                                          </p:spTgt>
                                        </p:tgtEl>
                                        <p:attrNameLst>
                                          <p:attrName>style.visibility</p:attrName>
                                        </p:attrNameLst>
                                      </p:cBhvr>
                                      <p:to>
                                        <p:strVal val="visible"/>
                                      </p:to>
                                    </p:set>
                                  </p:childTnLst>
                                </p:cTn>
                              </p:par>
                              <p:par>
                                <p:cTn id="2040" nodeType="withEffect" fill="hold" presetClass="entr" presetID="1">
                                  <p:stCondLst>
                                    <p:cond delay="0"/>
                                  </p:stCondLst>
                                  <p:childTnLst>
                                    <p:set>
                                      <p:cBhvr>
                                        <p:cTn id="2041" dur="1" fill="hold">
                                          <p:stCondLst>
                                            <p:cond delay="0"/>
                                          </p:stCondLst>
                                        </p:cTn>
                                        <p:tgtEl>
                                          <p:spTgt spid="404">
                                            <p:txEl>
                                              <p:pRg st="3" end="3"/>
                                            </p:txEl>
                                          </p:spTgt>
                                        </p:tgtEl>
                                        <p:attrNameLst>
                                          <p:attrName>style.visibility</p:attrName>
                                        </p:attrNameLst>
                                      </p:cBhvr>
                                      <p:to>
                                        <p:strVal val="visible"/>
                                      </p:to>
                                    </p:set>
                                  </p:childTnLst>
                                </p:cTn>
                              </p:par>
                              <p:par>
                                <p:cTn id="2042" nodeType="withEffect" fill="hold" presetClass="entr" presetID="1">
                                  <p:stCondLst>
                                    <p:cond delay="0"/>
                                  </p:stCondLst>
                                  <p:childTnLst>
                                    <p:set>
                                      <p:cBhvr>
                                        <p:cTn id="2043" dur="1" fill="hold">
                                          <p:stCondLst>
                                            <p:cond delay="0"/>
                                          </p:stCondLst>
                                        </p:cTn>
                                        <p:tgtEl>
                                          <p:spTgt spid="404">
                                            <p:txEl>
                                              <p:pRg st="4" end="4"/>
                                            </p:txEl>
                                          </p:spTgt>
                                        </p:tgtEl>
                                        <p:attrNameLst>
                                          <p:attrName>style.visibility</p:attrName>
                                        </p:attrNameLst>
                                      </p:cBhvr>
                                      <p:to>
                                        <p:strVal val="visible"/>
                                      </p:to>
                                    </p:set>
                                  </p:childTnLst>
                                </p:cTn>
                              </p:par>
                              <p:par>
                                <p:cTn id="2044" nodeType="withEffect" fill="hold" presetClass="entr" presetID="1">
                                  <p:stCondLst>
                                    <p:cond delay="0"/>
                                  </p:stCondLst>
                                  <p:childTnLst>
                                    <p:set>
                                      <p:cBhvr>
                                        <p:cTn id="2045" dur="1" fill="hold">
                                          <p:stCondLst>
                                            <p:cond delay="0"/>
                                          </p:stCondLst>
                                        </p:cTn>
                                        <p:tgtEl>
                                          <p:spTgt spid="404">
                                            <p:txEl>
                                              <p:pRg st="5" end="5"/>
                                            </p:txEl>
                                          </p:spTgt>
                                        </p:tgtEl>
                                        <p:attrNameLst>
                                          <p:attrName>style.visibility</p:attrName>
                                        </p:attrNameLst>
                                      </p:cBhvr>
                                      <p:to>
                                        <p:strVal val="visible"/>
                                      </p:to>
                                    </p:set>
                                  </p:childTnLst>
                                </p:cTn>
                              </p:par>
                            </p:childTnLst>
                          </p:cTn>
                        </p:par>
                      </p:childTnLst>
                    </p:cTn>
                  </p:par>
                  <p:par>
                    <p:cTn id="2046" fill="hold">
                      <p:stCondLst>
                        <p:cond delay="indefinite"/>
                      </p:stCondLst>
                      <p:childTnLst>
                        <p:par>
                          <p:cTn id="2047" fill="hold">
                            <p:stCondLst>
                              <p:cond delay="0"/>
                            </p:stCondLst>
                            <p:childTnLst>
                              <p:par>
                                <p:cTn id="2048" nodeType="clickEffect" fill="hold" presetClass="entr" presetID="1">
                                  <p:stCondLst>
                                    <p:cond delay="0"/>
                                  </p:stCondLst>
                                  <p:childTnLst>
                                    <p:set>
                                      <p:cBhvr>
                                        <p:cTn id="2049" dur="1" fill="hold">
                                          <p:stCondLst>
                                            <p:cond delay="0"/>
                                          </p:stCondLst>
                                        </p:cTn>
                                        <p:tgtEl>
                                          <p:spTgt spid="404">
                                            <p:txEl>
                                              <p:pRg st="7" end="7"/>
                                            </p:txEl>
                                          </p:spTgt>
                                        </p:tgtEl>
                                        <p:attrNameLst>
                                          <p:attrName>style.visibility</p:attrName>
                                        </p:attrNameLst>
                                      </p:cBhvr>
                                      <p:to>
                                        <p:strVal val="visible"/>
                                      </p:to>
                                    </p:set>
                                  </p:childTnLst>
                                </p:cTn>
                              </p:par>
                              <p:par>
                                <p:cTn id="2050" nodeType="withEffect" fill="hold" presetClass="entr" presetID="1">
                                  <p:stCondLst>
                                    <p:cond delay="0"/>
                                  </p:stCondLst>
                                  <p:childTnLst>
                                    <p:set>
                                      <p:cBhvr>
                                        <p:cTn id="2051" dur="1" fill="hold">
                                          <p:stCondLst>
                                            <p:cond delay="0"/>
                                          </p:stCondLst>
                                        </p:cTn>
                                        <p:tgtEl>
                                          <p:spTgt spid="404">
                                            <p:txEl>
                                              <p:pRg st="8" end="8"/>
                                            </p:txEl>
                                          </p:spTgt>
                                        </p:tgtEl>
                                        <p:attrNameLst>
                                          <p:attrName>style.visibility</p:attrName>
                                        </p:attrNameLst>
                                      </p:cBhvr>
                                      <p:to>
                                        <p:strVal val="visible"/>
                                      </p:to>
                                    </p:set>
                                  </p:childTnLst>
                                </p:cTn>
                              </p:par>
                              <p:par>
                                <p:cTn id="2052" nodeType="withEffect" fill="hold" presetClass="entr" presetID="1">
                                  <p:stCondLst>
                                    <p:cond delay="0"/>
                                  </p:stCondLst>
                                  <p:childTnLst>
                                    <p:set>
                                      <p:cBhvr>
                                        <p:cTn id="2053" dur="1" fill="hold">
                                          <p:stCondLst>
                                            <p:cond delay="0"/>
                                          </p:stCondLst>
                                        </p:cTn>
                                        <p:tgtEl>
                                          <p:spTgt spid="404">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5" name="" descr=""/>
          <p:cNvPicPr/>
          <p:nvPr/>
        </p:nvPicPr>
        <p:blipFill>
          <a:blip r:embed="rId1"/>
          <a:stretch/>
        </p:blipFill>
        <p:spPr>
          <a:xfrm>
            <a:off x="7020000" y="2349360"/>
            <a:ext cx="1886040" cy="1828800"/>
          </a:xfrm>
          <a:prstGeom prst="rect">
            <a:avLst/>
          </a:prstGeom>
          <a:ln w="0">
            <a:noFill/>
          </a:ln>
        </p:spPr>
      </p:pic>
      <p:sp>
        <p:nvSpPr>
          <p:cNvPr id="406" name="TextShape 1"/>
          <p:cNvSpPr txBox="1"/>
          <p:nvPr/>
        </p:nvSpPr>
        <p:spPr>
          <a:xfrm>
            <a:off x="394920" y="404280"/>
            <a:ext cx="7543800" cy="7858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700" spc="-1" strike="noStrike">
                <a:solidFill>
                  <a:srgbClr val="330066"/>
                </a:solidFill>
                <a:latin typeface="Arial"/>
              </a:rPr>
              <a:t>Lector</a:t>
            </a:r>
            <a:endParaRPr b="1" lang="it-IT" sz="4700" spc="-1" strike="noStrike">
              <a:solidFill>
                <a:srgbClr val="330066"/>
              </a:solidFill>
              <a:latin typeface="Arial"/>
            </a:endParaRPr>
          </a:p>
        </p:txBody>
      </p:sp>
      <p:sp>
        <p:nvSpPr>
          <p:cNvPr id="407" name="TextShape 2"/>
          <p:cNvSpPr txBox="1"/>
          <p:nvPr/>
        </p:nvSpPr>
        <p:spPr>
          <a:xfrm>
            <a:off x="324000" y="1412640"/>
            <a:ext cx="6264000" cy="4608360"/>
          </a:xfrm>
          <a:prstGeom prst="rect">
            <a:avLst/>
          </a:prstGeom>
          <a:noFill/>
          <a:ln w="0">
            <a:noFill/>
          </a:ln>
        </p:spPr>
        <p:txBody>
          <a:bodyPr lIns="90000" rIns="90000" tIns="46800" bIns="46800">
            <a:normAutofit/>
          </a:bodyPr>
          <a:p>
            <a:pPr marL="342720" indent="-342720">
              <a:lnSpc>
                <a:spcPct val="90000"/>
              </a:lnSpc>
              <a:spcBef>
                <a:spcPts val="499"/>
              </a:spcBef>
              <a:spcAft>
                <a:spcPts val="499"/>
              </a:spcAft>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Programma in grado di leggere i testi greci e latini</a:t>
            </a:r>
            <a:br/>
            <a:r>
              <a:rPr b="0" lang="it-IT" sz="2000" spc="-1" strike="noStrike">
                <a:solidFill>
                  <a:srgbClr val="008080"/>
                </a:solidFill>
                <a:latin typeface="Arial"/>
              </a:rPr>
              <a:t> (del TLG e del PHI).</a:t>
            </a:r>
            <a:endParaRPr b="0" lang="it-IT" sz="2000" spc="-1" strike="noStrike">
              <a:solidFill>
                <a:srgbClr val="008080"/>
              </a:solidFill>
              <a:latin typeface="Arial"/>
            </a:endParaRPr>
          </a:p>
          <a:p>
            <a:pPr marL="342720" indent="-342720">
              <a:lnSpc>
                <a:spcPct val="90000"/>
              </a:lnSpc>
              <a:spcBef>
                <a:spcPts val="499"/>
              </a:spcBef>
              <a:spcAft>
                <a:spcPts val="499"/>
              </a:spcAft>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Utilizza lingue diverse, (nella prima versione anche il </a:t>
            </a:r>
            <a:r>
              <a:rPr b="0" lang="it-IT" sz="2000" spc="-1" strike="noStrike" u="sng">
                <a:solidFill>
                  <a:srgbClr val="008080"/>
                </a:solidFill>
                <a:uFillTx/>
                <a:latin typeface="Arial"/>
              </a:rPr>
              <a:t>latino</a:t>
            </a:r>
            <a:r>
              <a:rPr b="0" lang="it-IT" sz="2000" spc="-1" strike="noStrike">
                <a:solidFill>
                  <a:srgbClr val="008080"/>
                </a:solidFill>
                <a:latin typeface="Arial"/>
              </a:rPr>
              <a:t>)</a:t>
            </a:r>
            <a:endParaRPr b="0" lang="it-IT" sz="2000" spc="-1" strike="noStrike">
              <a:solidFill>
                <a:srgbClr val="008080"/>
              </a:solidFill>
              <a:latin typeface="Arial"/>
            </a:endParaRPr>
          </a:p>
          <a:p>
            <a:pPr marL="342720" indent="-342720">
              <a:lnSpc>
                <a:spcPct val="90000"/>
              </a:lnSpc>
              <a:spcBef>
                <a:spcPts val="499"/>
              </a:spcBef>
              <a:spcAft>
                <a:spcPts val="499"/>
              </a:spcAft>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E’ molto </a:t>
            </a:r>
            <a:r>
              <a:rPr b="0" lang="it-IT" sz="2000" spc="-1" strike="noStrike" u="sng">
                <a:solidFill>
                  <a:srgbClr val="008080"/>
                </a:solidFill>
                <a:uFillTx/>
                <a:latin typeface="Arial"/>
              </a:rPr>
              <a:t>veloce</a:t>
            </a:r>
            <a:r>
              <a:rPr b="0" lang="it-IT" sz="2000" spc="-1" strike="noStrike">
                <a:solidFill>
                  <a:srgbClr val="008080"/>
                </a:solidFill>
                <a:latin typeface="Arial"/>
              </a:rPr>
              <a:t> nelle ricerche</a:t>
            </a:r>
            <a:endParaRPr b="0" lang="it-IT" sz="2000" spc="-1" strike="noStrike">
              <a:solidFill>
                <a:srgbClr val="008080"/>
              </a:solidFill>
              <a:latin typeface="Arial"/>
            </a:endParaRPr>
          </a:p>
          <a:p>
            <a:pPr marL="342720" indent="-342720">
              <a:lnSpc>
                <a:spcPct val="90000"/>
              </a:lnSpc>
              <a:spcBef>
                <a:spcPts val="499"/>
              </a:spcBef>
              <a:spcAft>
                <a:spcPts val="499"/>
              </a:spcAft>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Consente la limitazione delle ricerche (autore/i, epoca, genere, ecc.)</a:t>
            </a:r>
            <a:endParaRPr b="0" lang="it-IT" sz="2000" spc="-1" strike="noStrike">
              <a:solidFill>
                <a:srgbClr val="008080"/>
              </a:solidFill>
              <a:latin typeface="Arial"/>
            </a:endParaRPr>
          </a:p>
          <a:p>
            <a:pPr marL="342720" indent="-342720">
              <a:lnSpc>
                <a:spcPct val="90000"/>
              </a:lnSpc>
              <a:spcBef>
                <a:spcPts val="499"/>
              </a:spcBef>
              <a:spcAft>
                <a:spcPts val="499"/>
              </a:spcAft>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Consente ricerche di </a:t>
            </a:r>
            <a:r>
              <a:rPr b="0" lang="it-IT" sz="2000" spc="-1" strike="noStrike" u="sng">
                <a:solidFill>
                  <a:srgbClr val="008080"/>
                </a:solidFill>
                <a:uFillTx/>
                <a:latin typeface="Arial"/>
              </a:rPr>
              <a:t>fatti stilistici</a:t>
            </a:r>
            <a:r>
              <a:rPr b="0" lang="it-IT" sz="2000" spc="-1" strike="noStrike">
                <a:solidFill>
                  <a:srgbClr val="008080"/>
                </a:solidFill>
                <a:latin typeface="Arial"/>
              </a:rPr>
              <a:t> (allitterazioni, accumulazione di lettere)</a:t>
            </a:r>
            <a:endParaRPr b="0" lang="it-IT" sz="2000" spc="-1" strike="noStrike">
              <a:solidFill>
                <a:srgbClr val="008080"/>
              </a:solidFill>
              <a:latin typeface="Arial"/>
            </a:endParaRPr>
          </a:p>
          <a:p>
            <a:pPr marL="342720" indent="-342720">
              <a:lnSpc>
                <a:spcPct val="90000"/>
              </a:lnSpc>
              <a:spcBef>
                <a:spcPts val="499"/>
              </a:spcBef>
              <a:spcAft>
                <a:spcPts val="499"/>
              </a:spcAft>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8080"/>
                </a:solidFill>
                <a:latin typeface="Arial"/>
              </a:rPr>
              <a:t>Consente di generare “</a:t>
            </a:r>
            <a:r>
              <a:rPr b="0" lang="it-IT" sz="2000" spc="-1" strike="noStrike" u="sng">
                <a:solidFill>
                  <a:srgbClr val="008080"/>
                </a:solidFill>
                <a:uFillTx/>
                <a:latin typeface="Arial"/>
              </a:rPr>
              <a:t>concordanze</a:t>
            </a:r>
            <a:r>
              <a:rPr b="0" lang="it-IT" sz="2000" spc="-1" strike="noStrike">
                <a:solidFill>
                  <a:srgbClr val="008080"/>
                </a:solidFill>
                <a:latin typeface="Arial"/>
              </a:rPr>
              <a:t>”: elenchi di tutte le parole utilizzate da un autore con indicazione del contesto in cui esse compaiono</a:t>
            </a:r>
            <a:endParaRPr b="0" lang="it-IT" sz="2000" spc="-1" strike="noStrike">
              <a:solidFill>
                <a:srgbClr val="008080"/>
              </a:solidFill>
              <a:latin typeface="Arial"/>
            </a:endParaRPr>
          </a:p>
          <a:p>
            <a:pPr lvl="1" marL="691920" indent="-347760">
              <a:lnSpc>
                <a:spcPct val="90000"/>
              </a:lnSpc>
              <a:spcBef>
                <a:spcPts val="499"/>
              </a:spcBef>
              <a:spcAft>
                <a:spcPts val="499"/>
              </a:spcAft>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1300" spc="-1" strike="noStrike">
                <a:solidFill>
                  <a:srgbClr val="ff6600"/>
                </a:solidFill>
                <a:latin typeface="Arial"/>
              </a:rPr>
              <a:t>Concordanze tra autori diversi, confronti, ecc.</a:t>
            </a:r>
            <a:endParaRPr b="0" lang="it-IT" sz="1300" spc="-1" strike="noStrike">
              <a:solidFill>
                <a:srgbClr val="ff6600"/>
              </a:solidFill>
              <a:latin typeface="Arial"/>
            </a:endParaRPr>
          </a:p>
        </p:txBody>
      </p:sp>
    </p:spTree>
  </p:cSld>
  <p:transition>
    <p:wedge/>
  </p:transition>
  <p:timing>
    <p:tnLst>
      <p:par>
        <p:cTn id="2054" dur="indefinite" restart="never" nodeType="tmRoot">
          <p:childTnLst>
            <p:seq>
              <p:cTn id="2055" dur="indefinite" nodeType="mainSeq">
                <p:childTnLst>
                  <p:par>
                    <p:cTn id="2056" fill="hold">
                      <p:stCondLst>
                        <p:cond delay="0"/>
                      </p:stCondLst>
                      <p:childTnLst>
                        <p:par>
                          <p:cTn id="2057" fill="hold">
                            <p:stCondLst>
                              <p:cond delay="0"/>
                            </p:stCondLst>
                            <p:childTnLst>
                              <p:par>
                                <p:cTn id="2058" nodeType="afterEffect" fill="hold" presetClass="entr" presetID="24">
                                  <p:stCondLst>
                                    <p:cond delay="0"/>
                                  </p:stCondLst>
                                  <p:childTnLst>
                                    <p:set>
                                      <p:cBhvr>
                                        <p:cTn id="2059" dur="1" fill="hold">
                                          <p:stCondLst>
                                            <p:cond delay="0"/>
                                          </p:stCondLst>
                                        </p:cTn>
                                        <p:tgtEl>
                                          <p:spTgt spid="406"/>
                                        </p:tgtEl>
                                        <p:attrNameLst>
                                          <p:attrName>style.visibility</p:attrName>
                                        </p:attrNameLst>
                                      </p:cBhvr>
                                      <p:to>
                                        <p:strVal val="visible"/>
                                      </p:to>
                                    </p:set>
                                    <p:anim calcmode="lin" valueType="num">
                                      <p:cBhvr additive="repl">
                                        <p:cTn id="2060" dur="500" fill="hold"/>
                                        <p:tgtEl>
                                          <p:spTgt spid="406"/>
                                        </p:tgtEl>
                                        <p:attrNameLst>
                                          <p:attrName>ppt_w</p:attrName>
                                        </p:attrNameLst>
                                      </p:cBhvr>
                                      <p:tavLst>
                                        <p:tav tm="0">
                                          <p:val>
                                            <p:strVal val="0"/>
                                          </p:val>
                                        </p:tav>
                                        <p:tav tm="100000">
                                          <p:val>
                                            <p:strVal val="#ppt_w"/>
                                          </p:val>
                                        </p:tav>
                                      </p:tavLst>
                                    </p:anim>
                                    <p:anim calcmode="lin" valueType="num">
                                      <p:cBhvr additive="repl">
                                        <p:cTn id="2061" dur="500" fill="hold"/>
                                        <p:tgtEl>
                                          <p:spTgt spid="406"/>
                                        </p:tgtEl>
                                        <p:attrNameLst>
                                          <p:attrName>ppt_h</p:attrName>
                                        </p:attrNameLst>
                                      </p:cBhvr>
                                      <p:tavLst>
                                        <p:tav tm="0">
                                          <p:val>
                                            <p:strVal val="0"/>
                                          </p:val>
                                        </p:tav>
                                        <p:tav tm="100000">
                                          <p:val>
                                            <p:strVal val="#ppt_h"/>
                                          </p:val>
                                        </p:tav>
                                      </p:tavLst>
                                    </p:anim>
                                    <p:animEffect filter="fade" transition="in">
                                      <p:cBhvr additive="repl">
                                        <p:cTn id="2062" dur="500"/>
                                        <p:tgtEl>
                                          <p:spTgt spid="406"/>
                                        </p:tgtEl>
                                      </p:cBhvr>
                                    </p:animEffect>
                                  </p:childTnLst>
                                </p:cTn>
                              </p:par>
                            </p:childTnLst>
                          </p:cTn>
                        </p:par>
                      </p:childTnLst>
                    </p:cTn>
                  </p:par>
                  <p:par>
                    <p:cTn id="2063" fill="hold">
                      <p:stCondLst>
                        <p:cond delay="indefinite"/>
                      </p:stCondLst>
                      <p:childTnLst>
                        <p:par>
                          <p:cTn id="2064" fill="hold">
                            <p:stCondLst>
                              <p:cond delay="0"/>
                            </p:stCondLst>
                            <p:childTnLst>
                              <p:par>
                                <p:cTn id="2065" nodeType="clickEffect" fill="hold" presetClass="entr" presetID="1">
                                  <p:stCondLst>
                                    <p:cond delay="0"/>
                                  </p:stCondLst>
                                  <p:childTnLst>
                                    <p:set>
                                      <p:cBhvr>
                                        <p:cTn id="2066" dur="1" fill="hold">
                                          <p:stCondLst>
                                            <p:cond delay="0"/>
                                          </p:stCondLst>
                                        </p:cTn>
                                        <p:tgtEl>
                                          <p:spTgt spid="405"/>
                                        </p:tgtEl>
                                        <p:attrNameLst>
                                          <p:attrName>style.visibility</p:attrName>
                                        </p:attrNameLst>
                                      </p:cBhvr>
                                      <p:to>
                                        <p:strVal val="visible"/>
                                      </p:to>
                                    </p:set>
                                  </p:childTnLst>
                                </p:cTn>
                              </p:par>
                            </p:childTnLst>
                          </p:cTn>
                        </p:par>
                      </p:childTnLst>
                    </p:cTn>
                  </p:par>
                  <p:par>
                    <p:cTn id="2067" fill="hold">
                      <p:stCondLst>
                        <p:cond delay="indefinite"/>
                      </p:stCondLst>
                      <p:childTnLst>
                        <p:par>
                          <p:cTn id="2068" fill="hold">
                            <p:stCondLst>
                              <p:cond delay="0"/>
                            </p:stCondLst>
                            <p:childTnLst>
                              <p:par>
                                <p:cTn id="2069" nodeType="clickEffect" fill="hold" presetClass="entr" presetID="1">
                                  <p:stCondLst>
                                    <p:cond delay="0"/>
                                  </p:stCondLst>
                                  <p:childTnLst>
                                    <p:set>
                                      <p:cBhvr>
                                        <p:cTn id="2070" dur="1" fill="hold">
                                          <p:stCondLst>
                                            <p:cond delay="0"/>
                                          </p:stCondLst>
                                        </p:cTn>
                                        <p:tgtEl>
                                          <p:spTgt spid="407">
                                            <p:txEl>
                                              <p:pRg st="0" end="0"/>
                                            </p:txEl>
                                          </p:spTgt>
                                        </p:tgtEl>
                                        <p:attrNameLst>
                                          <p:attrName>style.visibility</p:attrName>
                                        </p:attrNameLst>
                                      </p:cBhvr>
                                      <p:to>
                                        <p:strVal val="visible"/>
                                      </p:to>
                                    </p:set>
                                  </p:childTnLst>
                                </p:cTn>
                              </p:par>
                            </p:childTnLst>
                          </p:cTn>
                        </p:par>
                      </p:childTnLst>
                    </p:cTn>
                  </p:par>
                  <p:par>
                    <p:cTn id="2071" fill="hold">
                      <p:stCondLst>
                        <p:cond delay="indefinite"/>
                      </p:stCondLst>
                      <p:childTnLst>
                        <p:par>
                          <p:cTn id="2072" fill="hold">
                            <p:stCondLst>
                              <p:cond delay="0"/>
                            </p:stCondLst>
                            <p:childTnLst>
                              <p:par>
                                <p:cTn id="2073" nodeType="clickEffect" fill="hold" presetClass="entr" presetID="1">
                                  <p:stCondLst>
                                    <p:cond delay="0"/>
                                  </p:stCondLst>
                                  <p:childTnLst>
                                    <p:set>
                                      <p:cBhvr>
                                        <p:cTn id="2074" dur="1" fill="hold">
                                          <p:stCondLst>
                                            <p:cond delay="0"/>
                                          </p:stCondLst>
                                        </p:cTn>
                                        <p:tgtEl>
                                          <p:spTgt spid="407">
                                            <p:txEl>
                                              <p:pRg st="1" end="1"/>
                                            </p:txEl>
                                          </p:spTgt>
                                        </p:tgtEl>
                                        <p:attrNameLst>
                                          <p:attrName>style.visibility</p:attrName>
                                        </p:attrNameLst>
                                      </p:cBhvr>
                                      <p:to>
                                        <p:strVal val="visible"/>
                                      </p:to>
                                    </p:set>
                                  </p:childTnLst>
                                </p:cTn>
                              </p:par>
                            </p:childTnLst>
                          </p:cTn>
                        </p:par>
                      </p:childTnLst>
                    </p:cTn>
                  </p:par>
                  <p:par>
                    <p:cTn id="2075" fill="hold">
                      <p:stCondLst>
                        <p:cond delay="indefinite"/>
                      </p:stCondLst>
                      <p:childTnLst>
                        <p:par>
                          <p:cTn id="2076" fill="hold">
                            <p:stCondLst>
                              <p:cond delay="0"/>
                            </p:stCondLst>
                            <p:childTnLst>
                              <p:par>
                                <p:cTn id="2077" nodeType="clickEffect" fill="hold" presetClass="entr" presetID="1">
                                  <p:stCondLst>
                                    <p:cond delay="0"/>
                                  </p:stCondLst>
                                  <p:childTnLst>
                                    <p:set>
                                      <p:cBhvr>
                                        <p:cTn id="2078" dur="1" fill="hold">
                                          <p:stCondLst>
                                            <p:cond delay="0"/>
                                          </p:stCondLst>
                                        </p:cTn>
                                        <p:tgtEl>
                                          <p:spTgt spid="407">
                                            <p:txEl>
                                              <p:pRg st="2" end="2"/>
                                            </p:txEl>
                                          </p:spTgt>
                                        </p:tgtEl>
                                        <p:attrNameLst>
                                          <p:attrName>style.visibility</p:attrName>
                                        </p:attrNameLst>
                                      </p:cBhvr>
                                      <p:to>
                                        <p:strVal val="visible"/>
                                      </p:to>
                                    </p:set>
                                  </p:childTnLst>
                                </p:cTn>
                              </p:par>
                            </p:childTnLst>
                          </p:cTn>
                        </p:par>
                      </p:childTnLst>
                    </p:cTn>
                  </p:par>
                  <p:par>
                    <p:cTn id="2079" fill="hold">
                      <p:stCondLst>
                        <p:cond delay="indefinite"/>
                      </p:stCondLst>
                      <p:childTnLst>
                        <p:par>
                          <p:cTn id="2080" fill="hold">
                            <p:stCondLst>
                              <p:cond delay="0"/>
                            </p:stCondLst>
                            <p:childTnLst>
                              <p:par>
                                <p:cTn id="2081" nodeType="clickEffect" fill="hold" presetClass="entr" presetID="1">
                                  <p:stCondLst>
                                    <p:cond delay="0"/>
                                  </p:stCondLst>
                                  <p:childTnLst>
                                    <p:set>
                                      <p:cBhvr>
                                        <p:cTn id="2082" dur="1" fill="hold">
                                          <p:stCondLst>
                                            <p:cond delay="0"/>
                                          </p:stCondLst>
                                        </p:cTn>
                                        <p:tgtEl>
                                          <p:spTgt spid="407">
                                            <p:txEl>
                                              <p:pRg st="3" end="3"/>
                                            </p:txEl>
                                          </p:spTgt>
                                        </p:tgtEl>
                                        <p:attrNameLst>
                                          <p:attrName>style.visibility</p:attrName>
                                        </p:attrNameLst>
                                      </p:cBhvr>
                                      <p:to>
                                        <p:strVal val="visible"/>
                                      </p:to>
                                    </p:set>
                                  </p:childTnLst>
                                </p:cTn>
                              </p:par>
                            </p:childTnLst>
                          </p:cTn>
                        </p:par>
                      </p:childTnLst>
                    </p:cTn>
                  </p:par>
                  <p:par>
                    <p:cTn id="2083" fill="hold">
                      <p:stCondLst>
                        <p:cond delay="indefinite"/>
                      </p:stCondLst>
                      <p:childTnLst>
                        <p:par>
                          <p:cTn id="2084" fill="hold">
                            <p:stCondLst>
                              <p:cond delay="0"/>
                            </p:stCondLst>
                            <p:childTnLst>
                              <p:par>
                                <p:cTn id="2085" nodeType="clickEffect" fill="hold" presetClass="entr" presetID="1">
                                  <p:stCondLst>
                                    <p:cond delay="0"/>
                                  </p:stCondLst>
                                  <p:childTnLst>
                                    <p:set>
                                      <p:cBhvr>
                                        <p:cTn id="2086" dur="1" fill="hold">
                                          <p:stCondLst>
                                            <p:cond delay="0"/>
                                          </p:stCondLst>
                                        </p:cTn>
                                        <p:tgtEl>
                                          <p:spTgt spid="407">
                                            <p:txEl>
                                              <p:pRg st="4" end="4"/>
                                            </p:txEl>
                                          </p:spTgt>
                                        </p:tgtEl>
                                        <p:attrNameLst>
                                          <p:attrName>style.visibility</p:attrName>
                                        </p:attrNameLst>
                                      </p:cBhvr>
                                      <p:to>
                                        <p:strVal val="visible"/>
                                      </p:to>
                                    </p:set>
                                  </p:childTnLst>
                                </p:cTn>
                              </p:par>
                            </p:childTnLst>
                          </p:cTn>
                        </p:par>
                      </p:childTnLst>
                    </p:cTn>
                  </p:par>
                  <p:par>
                    <p:cTn id="2087" fill="hold">
                      <p:stCondLst>
                        <p:cond delay="indefinite"/>
                      </p:stCondLst>
                      <p:childTnLst>
                        <p:par>
                          <p:cTn id="2088" fill="hold">
                            <p:stCondLst>
                              <p:cond delay="0"/>
                            </p:stCondLst>
                            <p:childTnLst>
                              <p:par>
                                <p:cTn id="2089" nodeType="clickEffect" fill="hold" presetClass="entr" presetID="1">
                                  <p:stCondLst>
                                    <p:cond delay="0"/>
                                  </p:stCondLst>
                                  <p:childTnLst>
                                    <p:set>
                                      <p:cBhvr>
                                        <p:cTn id="2090" dur="1" fill="hold">
                                          <p:stCondLst>
                                            <p:cond delay="0"/>
                                          </p:stCondLst>
                                        </p:cTn>
                                        <p:tgtEl>
                                          <p:spTgt spid="407">
                                            <p:txEl>
                                              <p:pRg st="5" end="5"/>
                                            </p:txEl>
                                          </p:spTgt>
                                        </p:tgtEl>
                                        <p:attrNameLst>
                                          <p:attrName>style.visibility</p:attrName>
                                        </p:attrNameLst>
                                      </p:cBhvr>
                                      <p:to>
                                        <p:strVal val="visible"/>
                                      </p:to>
                                    </p:set>
                                  </p:childTnLst>
                                </p:cTn>
                              </p:par>
                              <p:par>
                                <p:cTn id="2091" nodeType="withEffect" fill="hold" presetClass="entr" presetID="1">
                                  <p:stCondLst>
                                    <p:cond delay="0"/>
                                  </p:stCondLst>
                                  <p:childTnLst>
                                    <p:set>
                                      <p:cBhvr>
                                        <p:cTn id="2092" dur="1" fill="hold">
                                          <p:stCondLst>
                                            <p:cond delay="0"/>
                                          </p:stCondLst>
                                        </p:cTn>
                                        <p:tgtEl>
                                          <p:spTgt spid="407">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8" name="" descr=""/>
          <p:cNvPicPr/>
          <p:nvPr/>
        </p:nvPicPr>
        <p:blipFill>
          <a:blip r:embed="rId1"/>
          <a:stretch/>
        </p:blipFill>
        <p:spPr>
          <a:xfrm>
            <a:off x="324000" y="115920"/>
            <a:ext cx="7108560" cy="6629400"/>
          </a:xfrm>
          <a:prstGeom prst="rect">
            <a:avLst/>
          </a:prstGeom>
          <a:ln w="0">
            <a:noFill/>
          </a:ln>
        </p:spPr>
      </p:pic>
    </p:spTree>
  </p:cSld>
  <p:transition>
    <p:wedge/>
  </p:transition>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9"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Lector</a:t>
            </a:r>
            <a:endParaRPr b="1" lang="it-IT" sz="3900" spc="-1" strike="noStrike">
              <a:solidFill>
                <a:srgbClr val="330066"/>
              </a:solidFill>
              <a:latin typeface="Arial"/>
            </a:endParaRPr>
          </a:p>
        </p:txBody>
      </p:sp>
      <p:sp>
        <p:nvSpPr>
          <p:cNvPr id="410"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Si possono usare dei wildcard (* e ?) per la ricerca.</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Si possono cercare solo i passi dove una certa parola occorre più di una volta (per es. </a:t>
            </a:r>
            <a:r>
              <a:rPr b="1" lang="it-IT" sz="3000" spc="-1" strike="noStrike">
                <a:solidFill>
                  <a:srgbClr val="008080"/>
                </a:solidFill>
                <a:latin typeface="Arial"/>
              </a:rPr>
              <a:t>et</a:t>
            </a:r>
            <a:r>
              <a:rPr b="0" lang="it-IT" sz="3000" spc="-1" strike="noStrike">
                <a:solidFill>
                  <a:srgbClr val="008080"/>
                </a:solidFill>
                <a:latin typeface="Arial"/>
              </a:rPr>
              <a:t> ... </a:t>
            </a:r>
            <a:r>
              <a:rPr b="1" lang="it-IT" sz="3000" spc="-1" strike="noStrike">
                <a:solidFill>
                  <a:srgbClr val="008080"/>
                </a:solidFill>
                <a:latin typeface="Arial"/>
              </a:rPr>
              <a:t>et</a:t>
            </a:r>
            <a:r>
              <a:rPr b="0" lang="it-IT" sz="3000" spc="-1" strike="noStrike">
                <a:solidFill>
                  <a:srgbClr val="008080"/>
                </a:solidFill>
                <a:latin typeface="Arial"/>
              </a:rPr>
              <a:t> ... </a:t>
            </a:r>
            <a:r>
              <a:rPr b="1" lang="it-IT" sz="3000" spc="-1" strike="noStrike">
                <a:solidFill>
                  <a:srgbClr val="008080"/>
                </a:solidFill>
                <a:latin typeface="Arial"/>
              </a:rPr>
              <a:t>et</a:t>
            </a:r>
            <a:r>
              <a:rPr b="0" lang="it-IT" sz="3000" spc="-1" strike="noStrike">
                <a:solidFill>
                  <a:srgbClr val="008080"/>
                </a:solidFill>
                <a:latin typeface="Arial"/>
              </a:rPr>
              <a:t>).</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Si possono cercare soltanto i passi dove una certa parola non occorre (per es. </a:t>
            </a:r>
            <a:r>
              <a:rPr b="1" lang="it-IT" sz="3000" spc="-1" strike="noStrike">
                <a:solidFill>
                  <a:srgbClr val="008080"/>
                </a:solidFill>
                <a:latin typeface="Arial"/>
              </a:rPr>
              <a:t>sal</a:t>
            </a:r>
            <a:r>
              <a:rPr b="0" lang="it-IT" sz="3000" spc="-1" strike="noStrike">
                <a:solidFill>
                  <a:srgbClr val="008080"/>
                </a:solidFill>
                <a:latin typeface="Arial"/>
              </a:rPr>
              <a:t>, </a:t>
            </a:r>
            <a:r>
              <a:rPr b="1" lang="it-IT" sz="3000" spc="-1" strike="noStrike">
                <a:solidFill>
                  <a:srgbClr val="008080"/>
                </a:solidFill>
                <a:latin typeface="Arial"/>
              </a:rPr>
              <a:t>piper</a:t>
            </a:r>
            <a:r>
              <a:rPr b="0" lang="it-IT" sz="3000" spc="-1" strike="noStrike">
                <a:solidFill>
                  <a:srgbClr val="008080"/>
                </a:solidFill>
                <a:latin typeface="Arial"/>
              </a:rPr>
              <a:t> ma NON </a:t>
            </a:r>
            <a:r>
              <a:rPr b="1" lang="it-IT" sz="3000" spc="-1" strike="noStrike">
                <a:solidFill>
                  <a:srgbClr val="008080"/>
                </a:solidFill>
                <a:latin typeface="Arial"/>
              </a:rPr>
              <a:t>ligusticum</a:t>
            </a:r>
            <a:r>
              <a:rPr b="0" lang="it-IT" sz="3000" spc="-1" strike="noStrike">
                <a:solidFill>
                  <a:srgbClr val="008080"/>
                </a:solidFill>
                <a:latin typeface="Arial"/>
              </a:rPr>
              <a:t>).</a:t>
            </a:r>
            <a:endParaRPr b="0" lang="it-IT" sz="3000" spc="-1" strike="noStrike">
              <a:solidFill>
                <a:srgbClr val="008080"/>
              </a:solidFill>
              <a:latin typeface="Arial"/>
            </a:endParaRPr>
          </a:p>
        </p:txBody>
      </p:sp>
    </p:spTree>
  </p:cSld>
  <p:transition>
    <p:wedge/>
  </p:transition>
  <p:timing>
    <p:tnLst>
      <p:par>
        <p:cTn id="2093" dur="indefinite" restart="never" nodeType="tmRoot">
          <p:childTnLst>
            <p:seq>
              <p:cTn id="2094" dur="indefinite" nodeType="mainSeq">
                <p:childTnLst>
                  <p:par>
                    <p:cTn id="2095" fill="hold">
                      <p:stCondLst>
                        <p:cond delay="0"/>
                      </p:stCondLst>
                      <p:childTnLst>
                        <p:par>
                          <p:cTn id="2096" fill="hold">
                            <p:stCondLst>
                              <p:cond delay="0"/>
                            </p:stCondLst>
                            <p:childTnLst>
                              <p:par>
                                <p:cTn id="2097" nodeType="afterEffect" fill="hold" presetClass="entr" presetID="24">
                                  <p:stCondLst>
                                    <p:cond delay="0"/>
                                  </p:stCondLst>
                                  <p:childTnLst>
                                    <p:set>
                                      <p:cBhvr>
                                        <p:cTn id="2098" dur="1" fill="hold">
                                          <p:stCondLst>
                                            <p:cond delay="0"/>
                                          </p:stCondLst>
                                        </p:cTn>
                                        <p:tgtEl>
                                          <p:spTgt spid="409"/>
                                        </p:tgtEl>
                                        <p:attrNameLst>
                                          <p:attrName>style.visibility</p:attrName>
                                        </p:attrNameLst>
                                      </p:cBhvr>
                                      <p:to>
                                        <p:strVal val="visible"/>
                                      </p:to>
                                    </p:set>
                                    <p:animEffect filter="fade" transition="in">
                                      <p:cBhvr additive="repl">
                                        <p:cTn id="2099" dur="100"/>
                                        <p:tgtEl>
                                          <p:spTgt spid="409"/>
                                        </p:tgtEl>
                                      </p:cBhvr>
                                    </p:animEffect>
                                    <p:anim calcmode="lin" valueType="num">
                                      <p:cBhvr additive="repl">
                                        <p:cTn id="2100" dur="400" fill="hold"/>
                                        <p:tgtEl>
                                          <p:spTgt spid="409"/>
                                        </p:tgtEl>
                                        <p:attrNameLst>
                                          <p:attrName>ppt_x</p:attrName>
                                        </p:attrNameLst>
                                      </p:cBhvr>
                                      <p:tavLst>
                                        <p:tav tm="0">
                                          <p:val>
                                            <p:strVal val="#ppt_x"/>
                                          </p:val>
                                        </p:tav>
                                        <p:tav tm="100000">
                                          <p:val>
                                            <p:strVal val="#ppt_x"/>
                                          </p:val>
                                        </p:tav>
                                      </p:tavLst>
                                    </p:anim>
                                    <p:anim calcmode="lin" valueType="num">
                                      <p:cBhvr additive="repl">
                                        <p:cTn id="2101" dur="400" fill="hold"/>
                                        <p:tgtEl>
                                          <p:spTgt spid="409"/>
                                        </p:tgtEl>
                                        <p:attrNameLst>
                                          <p:attrName>ppt_y</p:attrName>
                                        </p:attrNameLst>
                                      </p:cBhvr>
                                      <p:tavLst>
                                        <p:tav tm="0">
                                          <p:val>
                                            <p:strVal val="#ppt_y+0.31"/>
                                          </p:val>
                                        </p:tav>
                                        <p:tav tm="100000">
                                          <p:val>
                                            <p:strVal val="#ppt_y+0.31"/>
                                          </p:val>
                                        </p:tav>
                                      </p:tavLst>
                                    </p:anim>
                                    <p:anim calcmode="lin" valueType="num">
                                      <p:cBhvr additive="repl">
                                        <p:cTn id="2102" dur="600" fill="hold">
                                          <p:stCondLst>
                                            <p:cond delay="400"/>
                                          </p:stCondLst>
                                        </p:cTn>
                                        <p:tgtEl>
                                          <p:spTgt spid="40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additive="repl">
                                        <p:cTn id="2103" dur="600" fill="hold">
                                          <p:stCondLst>
                                            <p:cond delay="400"/>
                                          </p:stCondLst>
                                        </p:cTn>
                                        <p:tgtEl>
                                          <p:spTgt spid="40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04" fill="hold">
                      <p:stCondLst>
                        <p:cond delay="indefinite"/>
                      </p:stCondLst>
                      <p:childTnLst>
                        <p:par>
                          <p:cTn id="2105" fill="hold">
                            <p:stCondLst>
                              <p:cond delay="0"/>
                            </p:stCondLst>
                            <p:childTnLst>
                              <p:par>
                                <p:cTn id="2106" nodeType="clickEffect" fill="hold" presetClass="entr" presetID="1">
                                  <p:stCondLst>
                                    <p:cond delay="0"/>
                                  </p:stCondLst>
                                  <p:childTnLst>
                                    <p:set>
                                      <p:cBhvr>
                                        <p:cTn id="2107" dur="1" fill="hold">
                                          <p:stCondLst>
                                            <p:cond delay="0"/>
                                          </p:stCondLst>
                                        </p:cTn>
                                        <p:tgtEl>
                                          <p:spTgt spid="410">
                                            <p:txEl>
                                              <p:pRg st="0" end="0"/>
                                            </p:txEl>
                                          </p:spTgt>
                                        </p:tgtEl>
                                        <p:attrNameLst>
                                          <p:attrName>style.visibility</p:attrName>
                                        </p:attrNameLst>
                                      </p:cBhvr>
                                      <p:to>
                                        <p:strVal val="visible"/>
                                      </p:to>
                                    </p:set>
                                  </p:childTnLst>
                                </p:cTn>
                              </p:par>
                            </p:childTnLst>
                          </p:cTn>
                        </p:par>
                      </p:childTnLst>
                    </p:cTn>
                  </p:par>
                  <p:par>
                    <p:cTn id="2108" fill="hold">
                      <p:stCondLst>
                        <p:cond delay="indefinite"/>
                      </p:stCondLst>
                      <p:childTnLst>
                        <p:par>
                          <p:cTn id="2109" fill="hold">
                            <p:stCondLst>
                              <p:cond delay="0"/>
                            </p:stCondLst>
                            <p:childTnLst>
                              <p:par>
                                <p:cTn id="2110" nodeType="clickEffect" fill="hold" presetClass="entr" presetID="1">
                                  <p:stCondLst>
                                    <p:cond delay="0"/>
                                  </p:stCondLst>
                                  <p:childTnLst>
                                    <p:set>
                                      <p:cBhvr>
                                        <p:cTn id="2111" dur="1" fill="hold">
                                          <p:stCondLst>
                                            <p:cond delay="0"/>
                                          </p:stCondLst>
                                        </p:cTn>
                                        <p:tgtEl>
                                          <p:spTgt spid="410">
                                            <p:txEl>
                                              <p:pRg st="1" end="1"/>
                                            </p:txEl>
                                          </p:spTgt>
                                        </p:tgtEl>
                                        <p:attrNameLst>
                                          <p:attrName>style.visibility</p:attrName>
                                        </p:attrNameLst>
                                      </p:cBhvr>
                                      <p:to>
                                        <p:strVal val="visible"/>
                                      </p:to>
                                    </p:set>
                                  </p:childTnLst>
                                </p:cTn>
                              </p:par>
                            </p:childTnLst>
                          </p:cTn>
                        </p:par>
                      </p:childTnLst>
                    </p:cTn>
                  </p:par>
                  <p:par>
                    <p:cTn id="2112" fill="hold">
                      <p:stCondLst>
                        <p:cond delay="indefinite"/>
                      </p:stCondLst>
                      <p:childTnLst>
                        <p:par>
                          <p:cTn id="2113" fill="hold">
                            <p:stCondLst>
                              <p:cond delay="0"/>
                            </p:stCondLst>
                            <p:childTnLst>
                              <p:par>
                                <p:cTn id="2114" nodeType="clickEffect" fill="hold" presetClass="entr" presetID="1">
                                  <p:stCondLst>
                                    <p:cond delay="0"/>
                                  </p:stCondLst>
                                  <p:childTnLst>
                                    <p:set>
                                      <p:cBhvr>
                                        <p:cTn id="2115" dur="1" fill="hold">
                                          <p:stCondLst>
                                            <p:cond delay="0"/>
                                          </p:stCondLst>
                                        </p:cTn>
                                        <p:tgtEl>
                                          <p:spTgt spid="41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TextShape 1"/>
          <p:cNvSpPr txBox="1"/>
          <p:nvPr/>
        </p:nvSpPr>
        <p:spPr>
          <a:xfrm>
            <a:off x="468000" y="333360"/>
            <a:ext cx="727236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Il “nuovo sistema”: l’ipertestualità</a:t>
            </a:r>
            <a:endParaRPr b="1" lang="it-IT" sz="3900" spc="-1" strike="noStrike">
              <a:solidFill>
                <a:srgbClr val="330066"/>
              </a:solidFill>
              <a:latin typeface="Arial"/>
            </a:endParaRPr>
          </a:p>
        </p:txBody>
      </p:sp>
      <p:sp>
        <p:nvSpPr>
          <p:cNvPr id="153" name="TextShape 2"/>
          <p:cNvSpPr txBox="1"/>
          <p:nvPr/>
        </p:nvSpPr>
        <p:spPr>
          <a:xfrm>
            <a:off x="324000" y="1988640"/>
            <a:ext cx="8229600" cy="3961080"/>
          </a:xfrm>
          <a:prstGeom prst="rect">
            <a:avLst/>
          </a:prstGeom>
          <a:noFill/>
          <a:ln w="0">
            <a:noFill/>
          </a:ln>
        </p:spPr>
        <p:txBody>
          <a:bodyPr lIns="90000" rIns="90000" tIns="46800" bIns="46800">
            <a:normAutofit fontScale="97000"/>
          </a:bodyPr>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Il </a:t>
            </a:r>
            <a:r>
              <a:rPr b="0" lang="it-IT" sz="2600" spc="-1" strike="noStrike" u="sng">
                <a:solidFill>
                  <a:srgbClr val="008080"/>
                </a:solidFill>
                <a:uFillTx/>
                <a:latin typeface="Arial"/>
              </a:rPr>
              <a:t>testo ideale</a:t>
            </a:r>
            <a:r>
              <a:rPr b="0" lang="it-IT" sz="2600" spc="-1" strike="noStrike">
                <a:solidFill>
                  <a:srgbClr val="008080"/>
                </a:solidFill>
                <a:latin typeface="Arial"/>
              </a:rPr>
              <a:t> di R. Barthes (in “S/Z”, 1973):</a:t>
            </a:r>
            <a:endParaRPr b="0" lang="it-IT" sz="2600" spc="-1" strike="noStrike">
              <a:solidFill>
                <a:srgbClr val="008080"/>
              </a:solidFill>
              <a:latin typeface="Arial"/>
            </a:endParaRPr>
          </a:p>
          <a:p>
            <a:pPr lvl="3" marL="1280880" indent="-291960">
              <a:lnSpc>
                <a:spcPct val="90000"/>
              </a:lnSpc>
              <a:spcBef>
                <a:spcPts val="598"/>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rPr>
              <a:t>Blocchi di parole (o immagini), catene di testualità aperta sempre incompiuta, collegamento (link), nodo (node), rete (network), tela (web), percorso (path).</a:t>
            </a:r>
            <a:endParaRPr b="0" lang="it-IT" sz="2400" spc="-1" strike="noStrike">
              <a:solidFill>
                <a:srgbClr val="ff6600"/>
              </a:solidFill>
              <a:latin typeface="Arial"/>
            </a:endParaRPr>
          </a:p>
          <a:p>
            <a:pPr lvl="3" marL="1280880" indent="-291960">
              <a:lnSpc>
                <a:spcPct val="90000"/>
              </a:lnSpc>
              <a:spcBef>
                <a:spcPts val="598"/>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rPr>
              <a:t>“</a:t>
            </a:r>
            <a:r>
              <a:rPr b="0" lang="it-IT" sz="2400" spc="-1" strike="noStrike">
                <a:solidFill>
                  <a:srgbClr val="ff6600"/>
                </a:solidFill>
                <a:latin typeface="Arial"/>
              </a:rPr>
              <a:t>le reti sono multiple e giocano tra loro senza che nessuna possa ricoprire le altre”</a:t>
            </a:r>
            <a:endParaRPr b="0" lang="it-IT" sz="2400" spc="-1" strike="noStrike">
              <a:solidFill>
                <a:srgbClr val="ff6600"/>
              </a:solidFill>
              <a:latin typeface="Arial"/>
            </a:endParaRPr>
          </a:p>
          <a:p>
            <a:pPr lvl="3" marL="1280880" indent="-291960">
              <a:lnSpc>
                <a:spcPct val="90000"/>
              </a:lnSpc>
              <a:spcBef>
                <a:spcPts val="598"/>
              </a:spcBef>
              <a:buClr>
                <a:srgbClr val="3300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ff6600"/>
                </a:solidFill>
                <a:latin typeface="Arial"/>
              </a:rPr>
              <a:t>Il testo “è una galassia di significanti, non una struttura di significati; non ha inizio, è reversibile, vi si accede da più entrate (di cui nessuna principale)”.</a:t>
            </a:r>
            <a:endParaRPr b="0" lang="it-IT" sz="2400" spc="-1" strike="noStrike">
              <a:solidFill>
                <a:srgbClr val="ff6600"/>
              </a:solidFill>
              <a:latin typeface="Arial"/>
            </a:endParaRPr>
          </a:p>
          <a:p>
            <a:pPr marL="342720" indent="-342720">
              <a:lnSpc>
                <a:spcPct val="90000"/>
              </a:lnSpc>
              <a:spcBef>
                <a:spcPts val="59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400" spc="-1" strike="noStrike">
              <a:solidFill>
                <a:srgbClr val="008080"/>
              </a:solidFill>
              <a:latin typeface="Arial"/>
            </a:endParaRPr>
          </a:p>
        </p:txBody>
      </p:sp>
    </p:spTree>
  </p:cSld>
  <p:transition>
    <p:wedge/>
  </p:transition>
  <p:timing>
    <p:tnLst>
      <p:par>
        <p:cTn id="196" dur="indefinite" restart="never" nodeType="tmRoot">
          <p:childTnLst>
            <p:seq>
              <p:cTn id="197" dur="indefinite" nodeType="mainSeq">
                <p:childTnLst>
                  <p:par>
                    <p:cTn id="198" fill="hold">
                      <p:stCondLst>
                        <p:cond delay="0"/>
                      </p:stCondLst>
                      <p:childTnLst>
                        <p:par>
                          <p:cTn id="199" fill="hold">
                            <p:stCondLst>
                              <p:cond delay="0"/>
                            </p:stCondLst>
                            <p:childTnLst>
                              <p:par>
                                <p:cTn id="200" nodeType="afterEffect" fill="hold" presetClass="entr" presetID="24">
                                  <p:stCondLst>
                                    <p:cond delay="0"/>
                                  </p:stCondLst>
                                  <p:childTnLst>
                                    <p:set>
                                      <p:cBhvr>
                                        <p:cTn id="201" dur="1" fill="hold">
                                          <p:stCondLst>
                                            <p:cond delay="0"/>
                                          </p:stCondLst>
                                        </p:cTn>
                                        <p:tgtEl>
                                          <p:spTgt spid="152"/>
                                        </p:tgtEl>
                                        <p:attrNameLst>
                                          <p:attrName>style.visibility</p:attrName>
                                        </p:attrNameLst>
                                      </p:cBhvr>
                                      <p:to>
                                        <p:strVal val="visible"/>
                                      </p:to>
                                    </p:set>
                                    <p:anim calcmode="lin" valueType="num">
                                      <p:cBhvr additive="repl">
                                        <p:cTn id="202" dur="1000" fill="hold"/>
                                        <p:tgtEl>
                                          <p:spTgt spid="152"/>
                                        </p:tgtEl>
                                        <p:attrNameLst>
                                          <p:attrName>ppt_x</p:attrName>
                                        </p:attrNameLst>
                                      </p:cBhvr>
                                      <p:tavLst>
                                        <p:tav tm="0">
                                          <p:val>
                                            <p:strVal val="#ppt_x-.2"/>
                                          </p:val>
                                        </p:tav>
                                        <p:tav tm="100000">
                                          <p:val>
                                            <p:strVal val="#ppt_x"/>
                                          </p:val>
                                        </p:tav>
                                      </p:tavLst>
                                    </p:anim>
                                    <p:anim calcmode="lin" valueType="num">
                                      <p:cBhvr additive="repl">
                                        <p:cTn id="203" dur="1000" fill="hold"/>
                                        <p:tgtEl>
                                          <p:spTgt spid="152"/>
                                        </p:tgtEl>
                                        <p:attrNameLst>
                                          <p:attrName>ppt_y</p:attrName>
                                        </p:attrNameLst>
                                      </p:cBhvr>
                                      <p:tavLst>
                                        <p:tav tm="0">
                                          <p:val>
                                            <p:strVal val="#ppt_y"/>
                                          </p:val>
                                        </p:tav>
                                        <p:tav tm="100000">
                                          <p:val>
                                            <p:strVal val="#ppt_y"/>
                                          </p:val>
                                        </p:tav>
                                      </p:tavLst>
                                    </p:anim>
                                    <p:animEffect filter="wipe(right)" transition="in">
                                      <p:cBhvr additive="repl">
                                        <p:cTn id="204" dur="1000"/>
                                        <p:tgtEl>
                                          <p:spTgt spid="152"/>
                                        </p:tgtEl>
                                      </p:cBhvr>
                                    </p:animEffect>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1">
                                  <p:stCondLst>
                                    <p:cond delay="0"/>
                                  </p:stCondLst>
                                  <p:childTnLst>
                                    <p:set>
                                      <p:cBhvr>
                                        <p:cTn id="208"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1">
                                  <p:stCondLst>
                                    <p:cond delay="0"/>
                                  </p:stCondLst>
                                  <p:childTnLst>
                                    <p:set>
                                      <p:cBhvr>
                                        <p:cTn id="212" dur="1" fill="hold">
                                          <p:stCondLst>
                                            <p:cond delay="0"/>
                                          </p:stCondLst>
                                        </p:cTn>
                                        <p:tgtEl>
                                          <p:spTgt spid="153">
                                            <p:txEl>
                                              <p:pRg st="1" end="1"/>
                                            </p:txEl>
                                          </p:spTgt>
                                        </p:tgtEl>
                                        <p:attrNameLst>
                                          <p:attrName>style.visibility</p:attrName>
                                        </p:attrNameLst>
                                      </p:cBhvr>
                                      <p:to>
                                        <p:strVal val="visible"/>
                                      </p:to>
                                    </p:set>
                                  </p:childTnLst>
                                </p:cTn>
                              </p:par>
                              <p:par>
                                <p:cTn id="213" nodeType="withEffect" fill="hold" presetClass="entr" presetID="1">
                                  <p:stCondLst>
                                    <p:cond delay="0"/>
                                  </p:stCondLst>
                                  <p:childTnLst>
                                    <p:set>
                                      <p:cBhvr>
                                        <p:cTn id="214" dur="1" fill="hold">
                                          <p:stCondLst>
                                            <p:cond delay="0"/>
                                          </p:stCondLst>
                                        </p:cTn>
                                        <p:tgtEl>
                                          <p:spTgt spid="153">
                                            <p:txEl>
                                              <p:pRg st="2" end="2"/>
                                            </p:txEl>
                                          </p:spTgt>
                                        </p:tgtEl>
                                        <p:attrNameLst>
                                          <p:attrName>style.visibility</p:attrName>
                                        </p:attrNameLst>
                                      </p:cBhvr>
                                      <p:to>
                                        <p:strVal val="visible"/>
                                      </p:to>
                                    </p:set>
                                  </p:childTnLst>
                                </p:cTn>
                              </p:par>
                              <p:par>
                                <p:cTn id="215" nodeType="withEffect" fill="hold" presetClass="entr" presetID="1">
                                  <p:stCondLst>
                                    <p:cond delay="0"/>
                                  </p:stCondLst>
                                  <p:childTnLst>
                                    <p:set>
                                      <p:cBhvr>
                                        <p:cTn id="216"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1" name="TextShape 1"/>
          <p:cNvSpPr txBox="1"/>
          <p:nvPr/>
        </p:nvSpPr>
        <p:spPr>
          <a:xfrm>
            <a:off x="468000" y="404640"/>
            <a:ext cx="7543800" cy="89064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Lector: criteri di ricerca</a:t>
            </a:r>
            <a:endParaRPr b="1" lang="it-IT" sz="3900" spc="-1" strike="noStrike">
              <a:solidFill>
                <a:srgbClr val="330066"/>
              </a:solidFill>
              <a:latin typeface="Arial"/>
            </a:endParaRPr>
          </a:p>
        </p:txBody>
      </p:sp>
      <p:sp>
        <p:nvSpPr>
          <p:cNvPr id="412" name="TextShape 2"/>
          <p:cNvSpPr txBox="1"/>
          <p:nvPr/>
        </p:nvSpPr>
        <p:spPr>
          <a:xfrm>
            <a:off x="394920" y="1483920"/>
            <a:ext cx="8280360" cy="4824360"/>
          </a:xfrm>
          <a:prstGeom prst="rect">
            <a:avLst/>
          </a:prstGeom>
          <a:noFill/>
          <a:ln w="0">
            <a:noFill/>
          </a:ln>
        </p:spPr>
        <p:txBody>
          <a:bodyPr lIns="90000" rIns="90000" tIns="46800" bIns="46800">
            <a:normAutofit fontScale="97000"/>
          </a:bodyPr>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100" spc="-1" strike="noStrike">
                <a:solidFill>
                  <a:srgbClr val="008080"/>
                </a:solidFill>
                <a:latin typeface="Arial"/>
              </a:rPr>
              <a:t>Occorrenze</a:t>
            </a:r>
            <a:r>
              <a:rPr b="0" lang="it-IT" sz="2100" spc="-1" strike="noStrike">
                <a:solidFill>
                  <a:srgbClr val="008080"/>
                </a:solidFill>
                <a:latin typeface="Arial"/>
              </a:rPr>
              <a:t> di ogni singola parola (predefinito = 1). Se volete cercare più di una occorrenza di una parola in un certo contesto dovete mettere il minimo numero di occorrenze qua.</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100" spc="-1" strike="noStrike">
                <a:solidFill>
                  <a:srgbClr val="008080"/>
                </a:solidFill>
                <a:latin typeface="Arial"/>
              </a:rPr>
              <a:t>Yes/NoYes</a:t>
            </a:r>
            <a:r>
              <a:rPr b="0" lang="it-IT" sz="2100" spc="-1" strike="noStrike">
                <a:solidFill>
                  <a:srgbClr val="008080"/>
                </a:solidFill>
                <a:latin typeface="Arial"/>
              </a:rPr>
              <a:t> se la parola deve trovarsi nel contesto, No se la parola NON deve trovarsi nel contesto (predefinito = Yes) = cerca tutti i contesti (ad esempio, di Catullo) in cui NON compare la parola “amor*)</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100" spc="-1" strike="noStrike">
                <a:solidFill>
                  <a:srgbClr val="008080"/>
                </a:solidFill>
                <a:latin typeface="Arial"/>
              </a:rPr>
              <a:t>Type of context</a:t>
            </a:r>
            <a:r>
              <a:rPr b="0" lang="it-IT" sz="2100" spc="-1" strike="noStrike">
                <a:solidFill>
                  <a:srgbClr val="008080"/>
                </a:solidFill>
                <a:latin typeface="Arial"/>
              </a:rPr>
              <a:t>: Il tipo di contesto per la ricerca può essere un numero di parole, un numero di righe, un numero di frasi o un numero di caratteri (predefinito = 5 words)</a:t>
            </a:r>
            <a:endParaRPr b="0" lang="it-IT" sz="2100" spc="-1" strike="noStrike">
              <a:solidFill>
                <a:srgbClr val="008080"/>
              </a:solidFill>
              <a:latin typeface="Arial"/>
            </a:endParaRPr>
          </a:p>
          <a:p>
            <a:pPr marL="342720" indent="-342720">
              <a:lnSpc>
                <a:spcPct val="80000"/>
              </a:lnSpc>
              <a:spcBef>
                <a:spcPts val="5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100" spc="-1" strike="noStrike">
                <a:solidFill>
                  <a:srgbClr val="008080"/>
                </a:solidFill>
                <a:latin typeface="Arial"/>
              </a:rPr>
              <a:t>Orthography</a:t>
            </a:r>
            <a:r>
              <a:rPr b="0" lang="it-IT" sz="2100" spc="-1" strike="noStrike">
                <a:solidFill>
                  <a:srgbClr val="008080"/>
                </a:solidFill>
                <a:latin typeface="Arial"/>
              </a:rPr>
              <a:t>: Il livello di ortografia è applicabile soltanto al latino. I livelli superiore contengono tutti i livelli inferiori.</a:t>
            </a:r>
            <a:br/>
            <a:r>
              <a:rPr b="0" lang="it-IT" sz="2100" spc="-1" strike="noStrike">
                <a:solidFill>
                  <a:srgbClr val="008080"/>
                </a:solidFill>
                <a:latin typeface="Arial"/>
              </a:rPr>
              <a:t>Level 0: &lt;nessuna sostituzione&gt;</a:t>
            </a:r>
            <a:br/>
            <a:r>
              <a:rPr b="0" lang="it-IT" sz="2100" spc="-1" strike="noStrike">
                <a:solidFill>
                  <a:srgbClr val="008080"/>
                </a:solidFill>
                <a:latin typeface="Arial"/>
              </a:rPr>
              <a:t>Level 1: j=i, k=c, v=u</a:t>
            </a:r>
            <a:br/>
            <a:r>
              <a:rPr b="0" lang="it-IT" sz="2100" spc="-1" strike="noStrike">
                <a:solidFill>
                  <a:srgbClr val="008080"/>
                </a:solidFill>
                <a:latin typeface="Arial"/>
              </a:rPr>
              <a:t>Level 2: bp=pp, db=bb, dc=cc, df=ff, dg=gg, dl=ll, dm=mm, dn=nn, dp=pp, dq=cq, dr=rr, ds=ss, dt=tt, nb=mb, nm=mm, np=mp</a:t>
            </a:r>
            <a:br/>
            <a:r>
              <a:rPr b="0" lang="it-IT" sz="2100" spc="-1" strike="noStrike">
                <a:solidFill>
                  <a:srgbClr val="008080"/>
                </a:solidFill>
                <a:latin typeface="Arial"/>
              </a:rPr>
              <a:t>Level 3: ph=f, ae=e, oe=e</a:t>
            </a:r>
            <a:endParaRPr b="0" lang="it-IT" sz="2100" spc="-1" strike="noStrike">
              <a:solidFill>
                <a:srgbClr val="008080"/>
              </a:solidFill>
              <a:latin typeface="Arial"/>
            </a:endParaRPr>
          </a:p>
        </p:txBody>
      </p:sp>
    </p:spTree>
  </p:cSld>
  <p:transition>
    <p:wedge/>
  </p:transition>
  <p:timing>
    <p:tnLst>
      <p:par>
        <p:cTn id="2116" dur="indefinite" restart="never" nodeType="tmRoot">
          <p:childTnLst>
            <p:seq>
              <p:cTn id="2117" dur="indefinite" nodeType="mainSeq">
                <p:childTnLst>
                  <p:par>
                    <p:cTn id="2118" fill="hold">
                      <p:stCondLst>
                        <p:cond delay="0"/>
                      </p:stCondLst>
                      <p:childTnLst>
                        <p:par>
                          <p:cTn id="2119" fill="hold">
                            <p:stCondLst>
                              <p:cond delay="0"/>
                            </p:stCondLst>
                            <p:childTnLst>
                              <p:par>
                                <p:cTn id="2120" nodeType="afterEffect" fill="hold" presetClass="entr" presetID="24">
                                  <p:stCondLst>
                                    <p:cond delay="0"/>
                                  </p:stCondLst>
                                  <p:childTnLst>
                                    <p:set>
                                      <p:cBhvr>
                                        <p:cTn id="2121" dur="1" fill="hold">
                                          <p:stCondLst>
                                            <p:cond delay="0"/>
                                          </p:stCondLst>
                                        </p:cTn>
                                        <p:tgtEl>
                                          <p:spTgt spid="411"/>
                                        </p:tgtEl>
                                        <p:attrNameLst>
                                          <p:attrName>style.visibility</p:attrName>
                                        </p:attrNameLst>
                                      </p:cBhvr>
                                      <p:to>
                                        <p:strVal val="visible"/>
                                      </p:to>
                                    </p:set>
                                    <p:anim calcmode="lin" valueType="num">
                                      <p:cBhvr additive="repl">
                                        <p:cTn id="2122" dur="500" fill="hold"/>
                                        <p:tgtEl>
                                          <p:spTgt spid="411"/>
                                        </p:tgtEl>
                                        <p:attrNameLst>
                                          <p:attrName>ppt_w</p:attrName>
                                        </p:attrNameLst>
                                      </p:cBhvr>
                                      <p:tavLst>
                                        <p:tav tm="0">
                                          <p:val>
                                            <p:strVal val="0"/>
                                          </p:val>
                                        </p:tav>
                                        <p:tav tm="100000">
                                          <p:val>
                                            <p:strVal val="#ppt_w"/>
                                          </p:val>
                                        </p:tav>
                                      </p:tavLst>
                                    </p:anim>
                                    <p:anim calcmode="lin" valueType="num">
                                      <p:cBhvr additive="repl">
                                        <p:cTn id="2123" dur="500" fill="hold"/>
                                        <p:tgtEl>
                                          <p:spTgt spid="411"/>
                                        </p:tgtEl>
                                        <p:attrNameLst>
                                          <p:attrName>ppt_h</p:attrName>
                                        </p:attrNameLst>
                                      </p:cBhvr>
                                      <p:tavLst>
                                        <p:tav tm="0">
                                          <p:val>
                                            <p:strVal val="0"/>
                                          </p:val>
                                        </p:tav>
                                        <p:tav tm="100000">
                                          <p:val>
                                            <p:strVal val="#ppt_h"/>
                                          </p:val>
                                        </p:tav>
                                      </p:tavLst>
                                    </p:anim>
                                    <p:anim calcmode="lin" valueType="num">
                                      <p:cBhvr additive="repl">
                                        <p:cTn id="2124" dur="500" fill="hold"/>
                                        <p:tgtEl>
                                          <p:spTgt spid="411"/>
                                        </p:tgtEl>
                                        <p:attrNameLst>
                                          <p:attrName>r</p:attrName>
                                        </p:attrNameLst>
                                      </p:cBhvr>
                                      <p:tavLst>
                                        <p:tav tm="0">
                                          <p:val>
                                            <p:strVal val="360"/>
                                          </p:val>
                                        </p:tav>
                                        <p:tav tm="100000">
                                          <p:val>
                                            <p:strVal val="0"/>
                                          </p:val>
                                        </p:tav>
                                      </p:tavLst>
                                    </p:anim>
                                    <p:animEffect filter="fade" transition="in">
                                      <p:cBhvr additive="repl">
                                        <p:cTn id="2125" dur="500"/>
                                        <p:tgtEl>
                                          <p:spTgt spid="411"/>
                                        </p:tgtEl>
                                      </p:cBhvr>
                                    </p:animEffect>
                                  </p:childTnLst>
                                </p:cTn>
                              </p:par>
                            </p:childTnLst>
                          </p:cTn>
                        </p:par>
                      </p:childTnLst>
                    </p:cTn>
                  </p:par>
                  <p:par>
                    <p:cTn id="2126" fill="hold">
                      <p:stCondLst>
                        <p:cond delay="indefinite"/>
                      </p:stCondLst>
                      <p:childTnLst>
                        <p:par>
                          <p:cTn id="2127" fill="hold">
                            <p:stCondLst>
                              <p:cond delay="0"/>
                            </p:stCondLst>
                            <p:childTnLst>
                              <p:par>
                                <p:cTn id="2128" nodeType="clickEffect" fill="hold" presetClass="entr" presetID="1">
                                  <p:stCondLst>
                                    <p:cond delay="0"/>
                                  </p:stCondLst>
                                  <p:childTnLst>
                                    <p:set>
                                      <p:cBhvr>
                                        <p:cTn id="2129" dur="1" fill="hold">
                                          <p:stCondLst>
                                            <p:cond delay="0"/>
                                          </p:stCondLst>
                                        </p:cTn>
                                        <p:tgtEl>
                                          <p:spTgt spid="412">
                                            <p:txEl>
                                              <p:pRg st="0" end="0"/>
                                            </p:txEl>
                                          </p:spTgt>
                                        </p:tgtEl>
                                        <p:attrNameLst>
                                          <p:attrName>style.visibility</p:attrName>
                                        </p:attrNameLst>
                                      </p:cBhvr>
                                      <p:to>
                                        <p:strVal val="visible"/>
                                      </p:to>
                                    </p:set>
                                  </p:childTnLst>
                                </p:cTn>
                              </p:par>
                            </p:childTnLst>
                          </p:cTn>
                        </p:par>
                      </p:childTnLst>
                    </p:cTn>
                  </p:par>
                  <p:par>
                    <p:cTn id="2130" fill="hold">
                      <p:stCondLst>
                        <p:cond delay="indefinite"/>
                      </p:stCondLst>
                      <p:childTnLst>
                        <p:par>
                          <p:cTn id="2131" fill="hold">
                            <p:stCondLst>
                              <p:cond delay="0"/>
                            </p:stCondLst>
                            <p:childTnLst>
                              <p:par>
                                <p:cTn id="2132" nodeType="clickEffect" fill="hold" presetClass="entr" presetID="1">
                                  <p:stCondLst>
                                    <p:cond delay="0"/>
                                  </p:stCondLst>
                                  <p:childTnLst>
                                    <p:set>
                                      <p:cBhvr>
                                        <p:cTn id="2133" dur="1" fill="hold">
                                          <p:stCondLst>
                                            <p:cond delay="0"/>
                                          </p:stCondLst>
                                        </p:cTn>
                                        <p:tgtEl>
                                          <p:spTgt spid="412">
                                            <p:txEl>
                                              <p:pRg st="1" end="1"/>
                                            </p:txEl>
                                          </p:spTgt>
                                        </p:tgtEl>
                                        <p:attrNameLst>
                                          <p:attrName>style.visibility</p:attrName>
                                        </p:attrNameLst>
                                      </p:cBhvr>
                                      <p:to>
                                        <p:strVal val="visible"/>
                                      </p:to>
                                    </p:set>
                                  </p:childTnLst>
                                </p:cTn>
                              </p:par>
                            </p:childTnLst>
                          </p:cTn>
                        </p:par>
                      </p:childTnLst>
                    </p:cTn>
                  </p:par>
                  <p:par>
                    <p:cTn id="2134" fill="hold">
                      <p:stCondLst>
                        <p:cond delay="indefinite"/>
                      </p:stCondLst>
                      <p:childTnLst>
                        <p:par>
                          <p:cTn id="2135" fill="hold">
                            <p:stCondLst>
                              <p:cond delay="0"/>
                            </p:stCondLst>
                            <p:childTnLst>
                              <p:par>
                                <p:cTn id="2136" nodeType="clickEffect" fill="hold" presetClass="entr" presetID="1">
                                  <p:stCondLst>
                                    <p:cond delay="0"/>
                                  </p:stCondLst>
                                  <p:childTnLst>
                                    <p:set>
                                      <p:cBhvr>
                                        <p:cTn id="2137" dur="1" fill="hold">
                                          <p:stCondLst>
                                            <p:cond delay="0"/>
                                          </p:stCondLst>
                                        </p:cTn>
                                        <p:tgtEl>
                                          <p:spTgt spid="412">
                                            <p:txEl>
                                              <p:pRg st="2" end="2"/>
                                            </p:txEl>
                                          </p:spTgt>
                                        </p:tgtEl>
                                        <p:attrNameLst>
                                          <p:attrName>style.visibility</p:attrName>
                                        </p:attrNameLst>
                                      </p:cBhvr>
                                      <p:to>
                                        <p:strVal val="visible"/>
                                      </p:to>
                                    </p:set>
                                  </p:childTnLst>
                                </p:cTn>
                              </p:par>
                            </p:childTnLst>
                          </p:cTn>
                        </p:par>
                      </p:childTnLst>
                    </p:cTn>
                  </p:par>
                  <p:par>
                    <p:cTn id="2138" fill="hold">
                      <p:stCondLst>
                        <p:cond delay="indefinite"/>
                      </p:stCondLst>
                      <p:childTnLst>
                        <p:par>
                          <p:cTn id="2139" fill="hold">
                            <p:stCondLst>
                              <p:cond delay="0"/>
                            </p:stCondLst>
                            <p:childTnLst>
                              <p:par>
                                <p:cTn id="2140" nodeType="clickEffect" fill="hold" presetClass="entr" presetID="1">
                                  <p:stCondLst>
                                    <p:cond delay="0"/>
                                  </p:stCondLst>
                                  <p:childTnLst>
                                    <p:set>
                                      <p:cBhvr>
                                        <p:cTn id="2141" dur="1" fill="hold">
                                          <p:stCondLst>
                                            <p:cond delay="0"/>
                                          </p:stCondLst>
                                        </p:cTn>
                                        <p:tgtEl>
                                          <p:spTgt spid="41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Lector: criteri di ricerca</a:t>
            </a:r>
            <a:endParaRPr b="1" lang="it-IT" sz="3900" spc="-1" strike="noStrike">
              <a:solidFill>
                <a:srgbClr val="330066"/>
              </a:solidFill>
              <a:latin typeface="Arial"/>
            </a:endParaRPr>
          </a:p>
        </p:txBody>
      </p:sp>
      <p:sp>
        <p:nvSpPr>
          <p:cNvPr id="414" name="TextShape 2"/>
          <p:cNvSpPr txBox="1"/>
          <p:nvPr/>
        </p:nvSpPr>
        <p:spPr>
          <a:xfrm>
            <a:off x="457200" y="1719360"/>
            <a:ext cx="8229600" cy="4411440"/>
          </a:xfrm>
          <a:prstGeom prst="rect">
            <a:avLst/>
          </a:prstGeom>
          <a:noFill/>
          <a:ln w="0">
            <a:noFill/>
          </a:ln>
        </p:spPr>
        <p:txBody>
          <a:bodyPr lIns="90000" rIns="90000" tIns="46800" bIns="46800">
            <a:normAutofit fontScale="94000"/>
          </a:bodyPr>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500" spc="-1" strike="noStrike">
                <a:solidFill>
                  <a:srgbClr val="008080"/>
                </a:solidFill>
                <a:latin typeface="Arial"/>
              </a:rPr>
              <a:t>Language: s</a:t>
            </a:r>
            <a:r>
              <a:rPr b="0" lang="it-IT" sz="2500" spc="-1" strike="noStrike">
                <a:solidFill>
                  <a:srgbClr val="008080"/>
                </a:solidFill>
                <a:latin typeface="Arial"/>
              </a:rPr>
              <a:t>i può scegliere fra latino e greco. La lingua predefinita è la lingua standard del attuale CD (PHI o TLG).</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500" spc="-1" strike="noStrike">
                <a:solidFill>
                  <a:srgbClr val="008080"/>
                </a:solidFill>
                <a:latin typeface="Arial"/>
              </a:rPr>
              <a:t>Search type: </a:t>
            </a:r>
            <a:r>
              <a:rPr b="0" lang="it-IT" sz="2500" spc="-1" strike="noStrike">
                <a:solidFill>
                  <a:srgbClr val="008080"/>
                </a:solidFill>
                <a:latin typeface="Arial"/>
              </a:rPr>
              <a:t>Si possono usare i due operatori </a:t>
            </a:r>
            <a:r>
              <a:rPr b="1" lang="it-IT" sz="2500" spc="-1" strike="noStrike">
                <a:solidFill>
                  <a:srgbClr val="008080"/>
                </a:solidFill>
                <a:latin typeface="Arial"/>
              </a:rPr>
              <a:t>AND</a:t>
            </a:r>
            <a:r>
              <a:rPr b="0" lang="it-IT" sz="2500" spc="-1" strike="noStrike">
                <a:solidFill>
                  <a:srgbClr val="008080"/>
                </a:solidFill>
                <a:latin typeface="Arial"/>
              </a:rPr>
              <a:t> od </a:t>
            </a:r>
            <a:r>
              <a:rPr b="1" lang="it-IT" sz="2500" spc="-1" strike="noStrike">
                <a:solidFill>
                  <a:srgbClr val="008080"/>
                </a:solidFill>
                <a:latin typeface="Arial"/>
              </a:rPr>
              <a:t>OR</a:t>
            </a:r>
            <a:r>
              <a:rPr b="0" lang="it-IT" sz="2500" spc="-1" strike="noStrike">
                <a:solidFill>
                  <a:srgbClr val="008080"/>
                </a:solidFill>
                <a:latin typeface="Arial"/>
              </a:rPr>
              <a:t> per la ricerca di parole. </a:t>
            </a:r>
            <a:endParaRPr b="0" lang="it-IT" sz="2500" spc="-1" strike="noStrike">
              <a:solidFill>
                <a:srgbClr val="008080"/>
              </a:solidFill>
              <a:latin typeface="Arial"/>
            </a:endParaRPr>
          </a:p>
          <a:p>
            <a:pPr lvl="1" marL="691920" indent="-347760">
              <a:lnSpc>
                <a:spcPct val="80000"/>
              </a:lnSpc>
              <a:spcBef>
                <a:spcPts val="5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100" spc="-1" strike="noStrike">
                <a:solidFill>
                  <a:srgbClr val="ff6600"/>
                </a:solidFill>
                <a:latin typeface="Arial"/>
              </a:rPr>
              <a:t>AND</a:t>
            </a:r>
            <a:r>
              <a:rPr b="0" lang="it-IT" sz="2100" spc="-1" strike="noStrike">
                <a:solidFill>
                  <a:srgbClr val="ff6600"/>
                </a:solidFill>
                <a:latin typeface="Arial"/>
              </a:rPr>
              <a:t> = tutte le parole della lista devono apparire nel contesto, </a:t>
            </a:r>
            <a:endParaRPr b="0" lang="it-IT" sz="2100" spc="-1" strike="noStrike">
              <a:solidFill>
                <a:srgbClr val="ff6600"/>
              </a:solidFill>
              <a:latin typeface="Arial"/>
            </a:endParaRPr>
          </a:p>
          <a:p>
            <a:pPr lvl="1" marL="691920" indent="-347760">
              <a:lnSpc>
                <a:spcPct val="80000"/>
              </a:lnSpc>
              <a:spcBef>
                <a:spcPts val="524"/>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100" spc="-1" strike="noStrike">
                <a:solidFill>
                  <a:srgbClr val="ff6600"/>
                </a:solidFill>
                <a:latin typeface="Arial"/>
              </a:rPr>
              <a:t>OR</a:t>
            </a:r>
            <a:r>
              <a:rPr b="0" lang="it-IT" sz="2100" spc="-1" strike="noStrike">
                <a:solidFill>
                  <a:srgbClr val="ff6600"/>
                </a:solidFill>
                <a:latin typeface="Arial"/>
              </a:rPr>
              <a:t> = almeno una delle parole della lista deve essere presente nel contesto (predefinito = </a:t>
            </a:r>
            <a:r>
              <a:rPr b="1" lang="it-IT" sz="2100" spc="-1" strike="noStrike">
                <a:solidFill>
                  <a:srgbClr val="ff6600"/>
                </a:solidFill>
                <a:latin typeface="Arial"/>
              </a:rPr>
              <a:t>AND</a:t>
            </a:r>
            <a:r>
              <a:rPr b="0" lang="it-IT" sz="2100" spc="-1" strike="noStrike">
                <a:solidFill>
                  <a:srgbClr val="ff6600"/>
                </a:solidFill>
                <a:latin typeface="Arial"/>
              </a:rPr>
              <a:t>).</a:t>
            </a:r>
            <a:endParaRPr b="0" lang="it-IT" sz="2100" spc="-1" strike="noStrike">
              <a:solidFill>
                <a:srgbClr val="ff660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500" spc="-1" strike="noStrike">
                <a:solidFill>
                  <a:srgbClr val="008080"/>
                </a:solidFill>
                <a:latin typeface="Arial"/>
              </a:rPr>
              <a:t>no. of words (lines / sentences / characters): </a:t>
            </a:r>
            <a:r>
              <a:rPr b="0" lang="it-IT" sz="2500" spc="-1" strike="noStrike">
                <a:solidFill>
                  <a:srgbClr val="008080"/>
                </a:solidFill>
                <a:latin typeface="Arial"/>
              </a:rPr>
              <a:t>lunghezza del contesto. Il contesto può consistere di un certo numero di parole, righe, frasi o caratteri.</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it-IT" sz="2500" spc="-1" strike="noStrike">
                <a:solidFill>
                  <a:srgbClr val="008080"/>
                </a:solidFill>
                <a:latin typeface="Arial"/>
              </a:rPr>
              <a:t>Case sensitive: </a:t>
            </a:r>
            <a:r>
              <a:rPr b="0" lang="it-IT" sz="2500" spc="-1" strike="noStrike">
                <a:solidFill>
                  <a:srgbClr val="008080"/>
                </a:solidFill>
                <a:latin typeface="Arial"/>
              </a:rPr>
              <a:t>distinguere maiuscole e minuscole dovete attivare questa opzione (predefinito = non distinguere maiuscole e minuscole).</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500" spc="-1" strike="noStrike">
              <a:solidFill>
                <a:srgbClr val="008080"/>
              </a:solidFill>
              <a:latin typeface="Arial"/>
            </a:endParaRPr>
          </a:p>
        </p:txBody>
      </p:sp>
    </p:spTree>
  </p:cSld>
  <p:transition>
    <p:wedge/>
  </p:transition>
  <p:timing>
    <p:tnLst>
      <p:par>
        <p:cTn id="2142" dur="indefinite" restart="never" nodeType="tmRoot">
          <p:childTnLst>
            <p:seq>
              <p:cTn id="2143" dur="indefinite" nodeType="mainSeq">
                <p:childTnLst>
                  <p:par>
                    <p:cTn id="2144" fill="hold">
                      <p:stCondLst>
                        <p:cond delay="0"/>
                      </p:stCondLst>
                      <p:childTnLst>
                        <p:par>
                          <p:cTn id="2145" fill="hold">
                            <p:stCondLst>
                              <p:cond delay="0"/>
                            </p:stCondLst>
                            <p:childTnLst>
                              <p:par>
                                <p:cTn id="2146" nodeType="afterEffect" fill="hold" presetClass="entr" presetID="24">
                                  <p:stCondLst>
                                    <p:cond delay="0"/>
                                  </p:stCondLst>
                                  <p:childTnLst>
                                    <p:set>
                                      <p:cBhvr>
                                        <p:cTn id="2147" dur="1" fill="hold">
                                          <p:stCondLst>
                                            <p:cond delay="0"/>
                                          </p:stCondLst>
                                        </p:cTn>
                                        <p:tgtEl>
                                          <p:spTgt spid="413"/>
                                        </p:tgtEl>
                                        <p:attrNameLst>
                                          <p:attrName>style.visibility</p:attrName>
                                        </p:attrNameLst>
                                      </p:cBhvr>
                                      <p:to>
                                        <p:strVal val="visible"/>
                                      </p:to>
                                    </p:set>
                                    <p:anim calcmode="lin" valueType="num" by="(-#ppt_w*2)">
                                      <p:cBhvr additive="repl">
                                        <p:cTn id="2148" dur="500" autoRev="1" fill="hold">
                                          <p:stCondLst>
                                            <p:cond delay="0"/>
                                          </p:stCondLst>
                                        </p:cTn>
                                        <p:tgtEl>
                                          <p:spTgt spid="413"/>
                                        </p:tgtEl>
                                        <p:attrNameLst>
                                          <p:attrName>ppt_w</p:attrName>
                                        </p:attrNameLst>
                                      </p:cBhvr>
                                    </p:anim>
                                    <p:anim calcmode="lin" valueType="num" by="(#ppt_w*0.50)">
                                      <p:cBhvr additive="repl">
                                        <p:cTn id="2149" dur="500" autoRev="1" fill="hold">
                                          <p:stCondLst>
                                            <p:cond delay="0"/>
                                          </p:stCondLst>
                                        </p:cTn>
                                        <p:tgtEl>
                                          <p:spTgt spid="413"/>
                                        </p:tgtEl>
                                        <p:attrNameLst>
                                          <p:attrName>ppt_x</p:attrName>
                                        </p:attrNameLst>
                                      </p:cBhvr>
                                    </p:anim>
                                    <p:anim calcmode="lin" valueType="num" from="(-#ppt_h/2)" to="(#ppt_y)">
                                      <p:cBhvr additive="repl">
                                        <p:cTn id="2150" dur="1000" fill="hold">
                                          <p:stCondLst>
                                            <p:cond delay="0"/>
                                          </p:stCondLst>
                                        </p:cTn>
                                        <p:tgtEl>
                                          <p:spTgt spid="413"/>
                                        </p:tgtEl>
                                        <p:attrNameLst>
                                          <p:attrName>ppt_y</p:attrName>
                                        </p:attrNameLst>
                                      </p:cBhvr>
                                    </p:anim>
                                    <p:animRot by="21600000">
                                      <p:cBhvr>
                                        <p:cTn id="2151" dur="1000" fill="hold">
                                          <p:stCondLst>
                                            <p:cond delay="0"/>
                                          </p:stCondLst>
                                        </p:cTn>
                                        <p:tgtEl>
                                          <p:spTgt spid="413"/>
                                        </p:tgtEl>
                                        <p:attrNameLst>
                                          <p:attrName>r</p:attrName>
                                        </p:attrNameLst>
                                      </p:cBhvr>
                                    </p:animRot>
                                  </p:childTnLst>
                                </p:cTn>
                              </p:par>
                            </p:childTnLst>
                          </p:cTn>
                        </p:par>
                      </p:childTnLst>
                    </p:cTn>
                  </p:par>
                  <p:par>
                    <p:cTn id="2152" fill="hold">
                      <p:stCondLst>
                        <p:cond delay="indefinite"/>
                      </p:stCondLst>
                      <p:childTnLst>
                        <p:par>
                          <p:cTn id="2153" fill="hold">
                            <p:stCondLst>
                              <p:cond delay="0"/>
                            </p:stCondLst>
                            <p:childTnLst>
                              <p:par>
                                <p:cTn id="2154" nodeType="clickEffect" fill="hold" presetClass="entr" presetID="1">
                                  <p:stCondLst>
                                    <p:cond delay="0"/>
                                  </p:stCondLst>
                                  <p:childTnLst>
                                    <p:set>
                                      <p:cBhvr>
                                        <p:cTn id="2155" dur="1" fill="hold">
                                          <p:stCondLst>
                                            <p:cond delay="0"/>
                                          </p:stCondLst>
                                        </p:cTn>
                                        <p:tgtEl>
                                          <p:spTgt spid="414">
                                            <p:txEl>
                                              <p:pRg st="0" end="0"/>
                                            </p:txEl>
                                          </p:spTgt>
                                        </p:tgtEl>
                                        <p:attrNameLst>
                                          <p:attrName>style.visibility</p:attrName>
                                        </p:attrNameLst>
                                      </p:cBhvr>
                                      <p:to>
                                        <p:strVal val="visible"/>
                                      </p:to>
                                    </p:set>
                                  </p:childTnLst>
                                </p:cTn>
                              </p:par>
                            </p:childTnLst>
                          </p:cTn>
                        </p:par>
                      </p:childTnLst>
                    </p:cTn>
                  </p:par>
                  <p:par>
                    <p:cTn id="2156" fill="hold">
                      <p:stCondLst>
                        <p:cond delay="indefinite"/>
                      </p:stCondLst>
                      <p:childTnLst>
                        <p:par>
                          <p:cTn id="2157" fill="hold">
                            <p:stCondLst>
                              <p:cond delay="0"/>
                            </p:stCondLst>
                            <p:childTnLst>
                              <p:par>
                                <p:cTn id="2158" nodeType="clickEffect" fill="hold" presetClass="entr" presetID="1">
                                  <p:stCondLst>
                                    <p:cond delay="0"/>
                                  </p:stCondLst>
                                  <p:childTnLst>
                                    <p:set>
                                      <p:cBhvr>
                                        <p:cTn id="2159" dur="1" fill="hold">
                                          <p:stCondLst>
                                            <p:cond delay="0"/>
                                          </p:stCondLst>
                                        </p:cTn>
                                        <p:tgtEl>
                                          <p:spTgt spid="414">
                                            <p:txEl>
                                              <p:pRg st="1" end="1"/>
                                            </p:txEl>
                                          </p:spTgt>
                                        </p:tgtEl>
                                        <p:attrNameLst>
                                          <p:attrName>style.visibility</p:attrName>
                                        </p:attrNameLst>
                                      </p:cBhvr>
                                      <p:to>
                                        <p:strVal val="visible"/>
                                      </p:to>
                                    </p:set>
                                  </p:childTnLst>
                                </p:cTn>
                              </p:par>
                              <p:par>
                                <p:cTn id="2160" nodeType="withEffect" fill="hold" presetClass="entr" presetID="1">
                                  <p:stCondLst>
                                    <p:cond delay="0"/>
                                  </p:stCondLst>
                                  <p:childTnLst>
                                    <p:set>
                                      <p:cBhvr>
                                        <p:cTn id="2161" dur="1" fill="hold">
                                          <p:stCondLst>
                                            <p:cond delay="0"/>
                                          </p:stCondLst>
                                        </p:cTn>
                                        <p:tgtEl>
                                          <p:spTgt spid="414">
                                            <p:txEl>
                                              <p:pRg st="2" end="2"/>
                                            </p:txEl>
                                          </p:spTgt>
                                        </p:tgtEl>
                                        <p:attrNameLst>
                                          <p:attrName>style.visibility</p:attrName>
                                        </p:attrNameLst>
                                      </p:cBhvr>
                                      <p:to>
                                        <p:strVal val="visible"/>
                                      </p:to>
                                    </p:set>
                                  </p:childTnLst>
                                </p:cTn>
                              </p:par>
                              <p:par>
                                <p:cTn id="2162" nodeType="withEffect" fill="hold" presetClass="entr" presetID="1">
                                  <p:stCondLst>
                                    <p:cond delay="0"/>
                                  </p:stCondLst>
                                  <p:childTnLst>
                                    <p:set>
                                      <p:cBhvr>
                                        <p:cTn id="2163" dur="1" fill="hold">
                                          <p:stCondLst>
                                            <p:cond delay="0"/>
                                          </p:stCondLst>
                                        </p:cTn>
                                        <p:tgtEl>
                                          <p:spTgt spid="414">
                                            <p:txEl>
                                              <p:pRg st="3" end="3"/>
                                            </p:txEl>
                                          </p:spTgt>
                                        </p:tgtEl>
                                        <p:attrNameLst>
                                          <p:attrName>style.visibility</p:attrName>
                                        </p:attrNameLst>
                                      </p:cBhvr>
                                      <p:to>
                                        <p:strVal val="visible"/>
                                      </p:to>
                                    </p:set>
                                  </p:childTnLst>
                                </p:cTn>
                              </p:par>
                            </p:childTnLst>
                          </p:cTn>
                        </p:par>
                      </p:childTnLst>
                    </p:cTn>
                  </p:par>
                  <p:par>
                    <p:cTn id="2164" fill="hold">
                      <p:stCondLst>
                        <p:cond delay="indefinite"/>
                      </p:stCondLst>
                      <p:childTnLst>
                        <p:par>
                          <p:cTn id="2165" fill="hold">
                            <p:stCondLst>
                              <p:cond delay="0"/>
                            </p:stCondLst>
                            <p:childTnLst>
                              <p:par>
                                <p:cTn id="2166" nodeType="clickEffect" fill="hold" presetClass="entr" presetID="1">
                                  <p:stCondLst>
                                    <p:cond delay="0"/>
                                  </p:stCondLst>
                                  <p:childTnLst>
                                    <p:set>
                                      <p:cBhvr>
                                        <p:cTn id="2167" dur="1" fill="hold">
                                          <p:stCondLst>
                                            <p:cond delay="0"/>
                                          </p:stCondLst>
                                        </p:cTn>
                                        <p:tgtEl>
                                          <p:spTgt spid="414">
                                            <p:txEl>
                                              <p:pRg st="4" end="4"/>
                                            </p:txEl>
                                          </p:spTgt>
                                        </p:tgtEl>
                                        <p:attrNameLst>
                                          <p:attrName>style.visibility</p:attrName>
                                        </p:attrNameLst>
                                      </p:cBhvr>
                                      <p:to>
                                        <p:strVal val="visible"/>
                                      </p:to>
                                    </p:set>
                                  </p:childTnLst>
                                </p:cTn>
                              </p:par>
                            </p:childTnLst>
                          </p:cTn>
                        </p:par>
                      </p:childTnLst>
                    </p:cTn>
                  </p:par>
                  <p:par>
                    <p:cTn id="2168" fill="hold">
                      <p:stCondLst>
                        <p:cond delay="indefinite"/>
                      </p:stCondLst>
                      <p:childTnLst>
                        <p:par>
                          <p:cTn id="2169" fill="hold">
                            <p:stCondLst>
                              <p:cond delay="0"/>
                            </p:stCondLst>
                            <p:childTnLst>
                              <p:par>
                                <p:cTn id="2170" nodeType="clickEffect" fill="hold" presetClass="entr" presetID="1">
                                  <p:stCondLst>
                                    <p:cond delay="0"/>
                                  </p:stCondLst>
                                  <p:childTnLst>
                                    <p:set>
                                      <p:cBhvr>
                                        <p:cTn id="2171" dur="1" fill="hold">
                                          <p:stCondLst>
                                            <p:cond delay="0"/>
                                          </p:stCondLst>
                                        </p:cTn>
                                        <p:tgtEl>
                                          <p:spTgt spid="41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5"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Lector: </a:t>
            </a:r>
            <a:br/>
            <a:r>
              <a:rPr b="1" lang="it-IT" sz="3900" spc="-1" strike="noStrike">
                <a:solidFill>
                  <a:srgbClr val="330066"/>
                </a:solidFill>
                <a:latin typeface="Arial"/>
              </a:rPr>
              <a:t>realizzare una concordanza</a:t>
            </a:r>
            <a:endParaRPr b="1" lang="it-IT" sz="3900" spc="-1" strike="noStrike">
              <a:solidFill>
                <a:srgbClr val="330066"/>
              </a:solidFill>
              <a:latin typeface="Arial"/>
            </a:endParaRPr>
          </a:p>
        </p:txBody>
      </p:sp>
      <p:pic>
        <p:nvPicPr>
          <p:cNvPr id="416" name="" descr=""/>
          <p:cNvPicPr/>
          <p:nvPr/>
        </p:nvPicPr>
        <p:blipFill>
          <a:blip r:embed="rId1"/>
          <a:stretch/>
        </p:blipFill>
        <p:spPr>
          <a:xfrm>
            <a:off x="395280" y="1484280"/>
            <a:ext cx="7870680" cy="4987800"/>
          </a:xfrm>
          <a:prstGeom prst="rect">
            <a:avLst/>
          </a:prstGeom>
          <a:ln w="0">
            <a:noFill/>
          </a:ln>
        </p:spPr>
      </p:pic>
    </p:spTree>
  </p:cSld>
  <p:transition>
    <p:wedge/>
  </p:transition>
  <p:timing>
    <p:tnLst>
      <p:par>
        <p:cTn id="2172" dur="indefinite" restart="never" nodeType="tmRoot">
          <p:childTnLst>
            <p:seq>
              <p:cTn id="2173" dur="indefinite" nodeType="mainSeq">
                <p:childTnLst>
                  <p:par>
                    <p:cTn id="2174" fill="hold">
                      <p:stCondLst>
                        <p:cond delay="0"/>
                      </p:stCondLst>
                      <p:childTnLst>
                        <p:par>
                          <p:cTn id="2175" fill="hold">
                            <p:stCondLst>
                              <p:cond delay="0"/>
                            </p:stCondLst>
                            <p:childTnLst>
                              <p:par>
                                <p:cTn id="2176" nodeType="afterEffect" fill="hold" presetClass="entr" presetID="24">
                                  <p:stCondLst>
                                    <p:cond delay="0"/>
                                  </p:stCondLst>
                                  <p:childTnLst>
                                    <p:set>
                                      <p:cBhvr>
                                        <p:cTn id="2177" dur="1" fill="hold">
                                          <p:stCondLst>
                                            <p:cond delay="0"/>
                                          </p:stCondLst>
                                        </p:cTn>
                                        <p:tgtEl>
                                          <p:spTgt spid="415"/>
                                        </p:tgtEl>
                                        <p:attrNameLst>
                                          <p:attrName>style.visibility</p:attrName>
                                        </p:attrNameLst>
                                      </p:cBhvr>
                                      <p:to>
                                        <p:strVal val="visible"/>
                                      </p:to>
                                    </p:set>
                                    <p:animEffect filter="fade" transition="in">
                                      <p:cBhvr additive="repl">
                                        <p:cTn id="2178" dur="2000"/>
                                        <p:tgtEl>
                                          <p:spTgt spid="415"/>
                                        </p:tgtEl>
                                      </p:cBhvr>
                                    </p:animEffect>
                                    <p:anim calcmode="lin" valueType="num">
                                      <p:cBhvr additive="repl">
                                        <p:cTn id="2179" dur="2000" fill="hold"/>
                                        <p:tgtEl>
                                          <p:spTgt spid="415"/>
                                        </p:tgtEl>
                                        <p:attrNameLst>
                                          <p:attrName>ppt_w</p:attrName>
                                        </p:attrNameLst>
                                      </p:cBhvr>
                                      <p:tavLst>
                                        <p:tav fmla="width*sin(2.5*pi*$)" tm="0">
                                          <p:val>
                                            <p:strVal val="0"/>
                                          </p:val>
                                        </p:tav>
                                        <p:tav fmla="width*sin(2.5*pi*$)" tm="100000">
                                          <p:val>
                                            <p:strVal val="1"/>
                                          </p:val>
                                        </p:tav>
                                      </p:tavLst>
                                    </p:anim>
                                    <p:anim calcmode="lin" valueType="num">
                                      <p:cBhvr additive="repl">
                                        <p:cTn id="2180" dur="2000" fill="hold"/>
                                        <p:tgtEl>
                                          <p:spTgt spid="415"/>
                                        </p:tgtEl>
                                        <p:attrNameLst>
                                          <p:attrName>ppt_h</p:attrName>
                                        </p:attrNameLst>
                                      </p:cBhvr>
                                      <p:tavLst>
                                        <p:tav tm="0">
                                          <p:val>
                                            <p:strVal val="#ppt_h"/>
                                          </p:val>
                                        </p:tav>
                                        <p:tav tm="100000">
                                          <p:val>
                                            <p:strVal val="#ppt_h"/>
                                          </p:val>
                                        </p:tav>
                                      </p:tavLst>
                                    </p:anim>
                                  </p:childTnLst>
                                </p:cTn>
                              </p:par>
                            </p:childTnLst>
                          </p:cTn>
                        </p:par>
                      </p:childTnLst>
                    </p:cTn>
                  </p:par>
                  <p:par>
                    <p:cTn id="2181" fill="hold">
                      <p:stCondLst>
                        <p:cond delay="indefinite"/>
                      </p:stCondLst>
                      <p:childTnLst>
                        <p:par>
                          <p:cTn id="2182" fill="hold">
                            <p:stCondLst>
                              <p:cond delay="0"/>
                            </p:stCondLst>
                            <p:childTnLst>
                              <p:par>
                                <p:cTn id="2183" nodeType="clickEffect" fill="hold" presetClass="entr" presetID="1">
                                  <p:stCondLst>
                                    <p:cond delay="0"/>
                                  </p:stCondLst>
                                  <p:childTnLst>
                                    <p:set>
                                      <p:cBhvr>
                                        <p:cTn id="2184"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7"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Lector: realizzare una comparazione tra autori</a:t>
            </a:r>
            <a:endParaRPr b="1" lang="it-IT" sz="3900" spc="-1" strike="noStrike">
              <a:solidFill>
                <a:srgbClr val="330066"/>
              </a:solidFill>
              <a:latin typeface="Arial"/>
            </a:endParaRPr>
          </a:p>
        </p:txBody>
      </p:sp>
      <p:sp>
        <p:nvSpPr>
          <p:cNvPr id="418" name="TextShape 2"/>
          <p:cNvSpPr txBox="1"/>
          <p:nvPr/>
        </p:nvSpPr>
        <p:spPr>
          <a:xfrm>
            <a:off x="468360" y="1628640"/>
            <a:ext cx="8229600" cy="4646880"/>
          </a:xfrm>
          <a:prstGeom prst="rect">
            <a:avLst/>
          </a:prstGeom>
          <a:noFill/>
          <a:ln w="0">
            <a:noFill/>
          </a:ln>
        </p:spPr>
        <p:txBody>
          <a:bodyPr lIns="90000" rIns="90000" tIns="46800" bIns="46800">
            <a:normAutofit/>
          </a:bodyPr>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Con </a:t>
            </a:r>
            <a:r>
              <a:rPr b="1" lang="it-IT" sz="2500" spc="-1" strike="noStrike">
                <a:solidFill>
                  <a:srgbClr val="008080"/>
                </a:solidFill>
                <a:latin typeface="Arial"/>
              </a:rPr>
              <a:t>LECTOR 2003</a:t>
            </a:r>
            <a:r>
              <a:rPr b="0" lang="it-IT" sz="2500" spc="-1" strike="noStrike">
                <a:solidFill>
                  <a:srgbClr val="008080"/>
                </a:solidFill>
                <a:latin typeface="Arial"/>
              </a:rPr>
              <a:t> si possono confrontare testi per trovare citazioni ed espressioni simili. </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Questa funzione può essere applicata anche a un solo autore per trovare espressioni usati più di una volta. </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Non è necessario specificare parole da cercare per il confronto. </a:t>
            </a:r>
            <a:endParaRPr b="0" lang="it-IT" sz="2500" spc="-1" strike="noStrike">
              <a:solidFill>
                <a:srgbClr val="008080"/>
              </a:solidFill>
              <a:latin typeface="Arial"/>
            </a:endParaRPr>
          </a:p>
          <a:p>
            <a:pPr marL="342720" indent="-342720">
              <a:lnSpc>
                <a:spcPct val="80000"/>
              </a:lnSpc>
              <a:spcBef>
                <a:spcPts val="624"/>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Tutti i confronti vengono salvati e possono essere riusati più tardi. </a:t>
            </a:r>
            <a:endParaRPr b="0" lang="it-IT" sz="2500" spc="-1" strike="noStrike">
              <a:solidFill>
                <a:srgbClr val="008080"/>
              </a:solidFill>
              <a:latin typeface="Arial"/>
            </a:endParaRPr>
          </a:p>
          <a:p>
            <a:pPr marL="342720" indent="-342720">
              <a:lnSpc>
                <a:spcPct val="80000"/>
              </a:lnSpc>
              <a:spcBef>
                <a:spcPts val="47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500" spc="-1" strike="noStrike">
                <a:solidFill>
                  <a:srgbClr val="008080"/>
                </a:solidFill>
                <a:latin typeface="Arial"/>
              </a:rPr>
              <a:t>Il tempo per confrontare due testi con </a:t>
            </a:r>
            <a:r>
              <a:rPr b="1" lang="it-IT" sz="2500" spc="-1" strike="noStrike">
                <a:solidFill>
                  <a:srgbClr val="008080"/>
                </a:solidFill>
                <a:latin typeface="Arial"/>
              </a:rPr>
              <a:t>LECTOR 2003</a:t>
            </a:r>
            <a:r>
              <a:rPr b="0" lang="it-IT" sz="2500" spc="-1" strike="noStrike">
                <a:solidFill>
                  <a:srgbClr val="008080"/>
                </a:solidFill>
                <a:latin typeface="Arial"/>
              </a:rPr>
              <a:t> dipende dalla potenza del PC (velocità del CPU e del disco fisso). Il confronto fra testi molto ampi può durare molto tempo (alcuni giorni).</a:t>
            </a:r>
            <a:r>
              <a:rPr b="0" lang="it-IT" sz="1900" spc="-1" strike="noStrike">
                <a:solidFill>
                  <a:srgbClr val="008080"/>
                </a:solidFill>
                <a:latin typeface="Arial"/>
              </a:rPr>
              <a:t> </a:t>
            </a:r>
            <a:endParaRPr b="0" lang="it-IT" sz="1900" spc="-1" strike="noStrike">
              <a:solidFill>
                <a:srgbClr val="008080"/>
              </a:solidFill>
              <a:latin typeface="Arial"/>
            </a:endParaRPr>
          </a:p>
        </p:txBody>
      </p:sp>
    </p:spTree>
  </p:cSld>
  <p:transition>
    <p:wedge/>
  </p:transition>
  <p:timing>
    <p:tnLst>
      <p:par>
        <p:cTn id="2185" dur="indefinite" restart="never" nodeType="tmRoot">
          <p:childTnLst>
            <p:seq>
              <p:cTn id="2186" dur="indefinite" nodeType="mainSeq">
                <p:childTnLst>
                  <p:par>
                    <p:cTn id="2187" fill="hold">
                      <p:stCondLst>
                        <p:cond delay="0"/>
                      </p:stCondLst>
                      <p:childTnLst>
                        <p:par>
                          <p:cTn id="2188" fill="hold">
                            <p:stCondLst>
                              <p:cond delay="0"/>
                            </p:stCondLst>
                            <p:childTnLst>
                              <p:par>
                                <p:cTn id="2189" nodeType="afterEffect" fill="hold" presetClass="entr" presetID="24">
                                  <p:stCondLst>
                                    <p:cond delay="0"/>
                                  </p:stCondLst>
                                  <p:childTnLst>
                                    <p:set>
                                      <p:cBhvr>
                                        <p:cTn id="2190" dur="1" fill="hold">
                                          <p:stCondLst>
                                            <p:cond delay="0"/>
                                          </p:stCondLst>
                                        </p:cTn>
                                        <p:tgtEl>
                                          <p:spTgt spid="417"/>
                                        </p:tgtEl>
                                        <p:attrNameLst>
                                          <p:attrName>style.visibility</p:attrName>
                                        </p:attrNameLst>
                                      </p:cBhvr>
                                      <p:to>
                                        <p:strVal val="visible"/>
                                      </p:to>
                                    </p:set>
                                    <p:anim calcmode="lin" valueType="num">
                                      <p:cBhvr additive="repl">
                                        <p:cTn id="2191" dur="500" fill="hold"/>
                                        <p:tgtEl>
                                          <p:spTgt spid="417"/>
                                        </p:tgtEl>
                                        <p:attrNameLst>
                                          <p:attrName>ppt_w</p:attrName>
                                        </p:attrNameLst>
                                      </p:cBhvr>
                                      <p:tavLst>
                                        <p:tav tm="0">
                                          <p:val>
                                            <p:strVal val="0"/>
                                          </p:val>
                                        </p:tav>
                                        <p:tav tm="100000">
                                          <p:val>
                                            <p:strVal val="#ppt_w"/>
                                          </p:val>
                                        </p:tav>
                                      </p:tavLst>
                                    </p:anim>
                                    <p:anim calcmode="lin" valueType="num">
                                      <p:cBhvr additive="repl">
                                        <p:cTn id="2192" dur="500" fill="hold"/>
                                        <p:tgtEl>
                                          <p:spTgt spid="417"/>
                                        </p:tgtEl>
                                        <p:attrNameLst>
                                          <p:attrName>ppt_h</p:attrName>
                                        </p:attrNameLst>
                                      </p:cBhvr>
                                      <p:tavLst>
                                        <p:tav tm="0">
                                          <p:val>
                                            <p:strVal val="0"/>
                                          </p:val>
                                        </p:tav>
                                        <p:tav tm="100000">
                                          <p:val>
                                            <p:strVal val="#ppt_h"/>
                                          </p:val>
                                        </p:tav>
                                      </p:tavLst>
                                    </p:anim>
                                    <p:animEffect filter="fade" transition="in">
                                      <p:cBhvr additive="repl">
                                        <p:cTn id="2193" dur="500"/>
                                        <p:tgtEl>
                                          <p:spTgt spid="417"/>
                                        </p:tgtEl>
                                      </p:cBhvr>
                                    </p:animEffect>
                                  </p:childTnLst>
                                </p:cTn>
                              </p:par>
                            </p:childTnLst>
                          </p:cTn>
                        </p:par>
                      </p:childTnLst>
                    </p:cTn>
                  </p:par>
                  <p:par>
                    <p:cTn id="2194" fill="hold">
                      <p:stCondLst>
                        <p:cond delay="indefinite"/>
                      </p:stCondLst>
                      <p:childTnLst>
                        <p:par>
                          <p:cTn id="2195" fill="hold">
                            <p:stCondLst>
                              <p:cond delay="0"/>
                            </p:stCondLst>
                            <p:childTnLst>
                              <p:par>
                                <p:cTn id="2196" nodeType="clickEffect" fill="hold" presetClass="entr" presetID="1">
                                  <p:stCondLst>
                                    <p:cond delay="0"/>
                                  </p:stCondLst>
                                  <p:childTnLst>
                                    <p:set>
                                      <p:cBhvr>
                                        <p:cTn id="2197" dur="1" fill="hold">
                                          <p:stCondLst>
                                            <p:cond delay="0"/>
                                          </p:stCondLst>
                                        </p:cTn>
                                        <p:tgtEl>
                                          <p:spTgt spid="418">
                                            <p:txEl>
                                              <p:pRg st="0" end="0"/>
                                            </p:txEl>
                                          </p:spTgt>
                                        </p:tgtEl>
                                        <p:attrNameLst>
                                          <p:attrName>style.visibility</p:attrName>
                                        </p:attrNameLst>
                                      </p:cBhvr>
                                      <p:to>
                                        <p:strVal val="visible"/>
                                      </p:to>
                                    </p:set>
                                  </p:childTnLst>
                                </p:cTn>
                              </p:par>
                            </p:childTnLst>
                          </p:cTn>
                        </p:par>
                      </p:childTnLst>
                    </p:cTn>
                  </p:par>
                  <p:par>
                    <p:cTn id="2198" fill="hold">
                      <p:stCondLst>
                        <p:cond delay="indefinite"/>
                      </p:stCondLst>
                      <p:childTnLst>
                        <p:par>
                          <p:cTn id="2199" fill="hold">
                            <p:stCondLst>
                              <p:cond delay="0"/>
                            </p:stCondLst>
                            <p:childTnLst>
                              <p:par>
                                <p:cTn id="2200" nodeType="clickEffect" fill="hold" presetClass="entr" presetID="1">
                                  <p:stCondLst>
                                    <p:cond delay="0"/>
                                  </p:stCondLst>
                                  <p:childTnLst>
                                    <p:set>
                                      <p:cBhvr>
                                        <p:cTn id="2201" dur="1" fill="hold">
                                          <p:stCondLst>
                                            <p:cond delay="0"/>
                                          </p:stCondLst>
                                        </p:cTn>
                                        <p:tgtEl>
                                          <p:spTgt spid="418">
                                            <p:txEl>
                                              <p:pRg st="1" end="1"/>
                                            </p:txEl>
                                          </p:spTgt>
                                        </p:tgtEl>
                                        <p:attrNameLst>
                                          <p:attrName>style.visibility</p:attrName>
                                        </p:attrNameLst>
                                      </p:cBhvr>
                                      <p:to>
                                        <p:strVal val="visible"/>
                                      </p:to>
                                    </p:set>
                                  </p:childTnLst>
                                </p:cTn>
                              </p:par>
                            </p:childTnLst>
                          </p:cTn>
                        </p:par>
                      </p:childTnLst>
                    </p:cTn>
                  </p:par>
                  <p:par>
                    <p:cTn id="2202" fill="hold">
                      <p:stCondLst>
                        <p:cond delay="indefinite"/>
                      </p:stCondLst>
                      <p:childTnLst>
                        <p:par>
                          <p:cTn id="2203" fill="hold">
                            <p:stCondLst>
                              <p:cond delay="0"/>
                            </p:stCondLst>
                            <p:childTnLst>
                              <p:par>
                                <p:cTn id="2204" nodeType="clickEffect" fill="hold" presetClass="entr" presetID="1">
                                  <p:stCondLst>
                                    <p:cond delay="0"/>
                                  </p:stCondLst>
                                  <p:childTnLst>
                                    <p:set>
                                      <p:cBhvr>
                                        <p:cTn id="2205" dur="1" fill="hold">
                                          <p:stCondLst>
                                            <p:cond delay="0"/>
                                          </p:stCondLst>
                                        </p:cTn>
                                        <p:tgtEl>
                                          <p:spTgt spid="418">
                                            <p:txEl>
                                              <p:pRg st="2" end="2"/>
                                            </p:txEl>
                                          </p:spTgt>
                                        </p:tgtEl>
                                        <p:attrNameLst>
                                          <p:attrName>style.visibility</p:attrName>
                                        </p:attrNameLst>
                                      </p:cBhvr>
                                      <p:to>
                                        <p:strVal val="visible"/>
                                      </p:to>
                                    </p:set>
                                  </p:childTnLst>
                                </p:cTn>
                              </p:par>
                            </p:childTnLst>
                          </p:cTn>
                        </p:par>
                      </p:childTnLst>
                    </p:cTn>
                  </p:par>
                  <p:par>
                    <p:cTn id="2206" fill="hold">
                      <p:stCondLst>
                        <p:cond delay="indefinite"/>
                      </p:stCondLst>
                      <p:childTnLst>
                        <p:par>
                          <p:cTn id="2207" fill="hold">
                            <p:stCondLst>
                              <p:cond delay="0"/>
                            </p:stCondLst>
                            <p:childTnLst>
                              <p:par>
                                <p:cTn id="2208" nodeType="clickEffect" fill="hold" presetClass="entr" presetID="1">
                                  <p:stCondLst>
                                    <p:cond delay="0"/>
                                  </p:stCondLst>
                                  <p:childTnLst>
                                    <p:set>
                                      <p:cBhvr>
                                        <p:cTn id="2209" dur="1" fill="hold">
                                          <p:stCondLst>
                                            <p:cond delay="0"/>
                                          </p:stCondLst>
                                        </p:cTn>
                                        <p:tgtEl>
                                          <p:spTgt spid="418">
                                            <p:txEl>
                                              <p:pRg st="3" end="3"/>
                                            </p:txEl>
                                          </p:spTgt>
                                        </p:tgtEl>
                                        <p:attrNameLst>
                                          <p:attrName>style.visibility</p:attrName>
                                        </p:attrNameLst>
                                      </p:cBhvr>
                                      <p:to>
                                        <p:strVal val="visible"/>
                                      </p:to>
                                    </p:set>
                                  </p:childTnLst>
                                </p:cTn>
                              </p:par>
                            </p:childTnLst>
                          </p:cTn>
                        </p:par>
                      </p:childTnLst>
                    </p:cTn>
                  </p:par>
                  <p:par>
                    <p:cTn id="2210" fill="hold">
                      <p:stCondLst>
                        <p:cond delay="indefinite"/>
                      </p:stCondLst>
                      <p:childTnLst>
                        <p:par>
                          <p:cTn id="2211" fill="hold">
                            <p:stCondLst>
                              <p:cond delay="0"/>
                            </p:stCondLst>
                            <p:childTnLst>
                              <p:par>
                                <p:cTn id="2212" nodeType="clickEffect" fill="hold" presetClass="entr" presetID="1">
                                  <p:stCondLst>
                                    <p:cond delay="0"/>
                                  </p:stCondLst>
                                  <p:childTnLst>
                                    <p:set>
                                      <p:cBhvr>
                                        <p:cTn id="2213" dur="1" fill="hold">
                                          <p:stCondLst>
                                            <p:cond delay="0"/>
                                          </p:stCondLst>
                                        </p:cTn>
                                        <p:tgtEl>
                                          <p:spTgt spid="41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9"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Lector: realizzare una comparazione tra autori</a:t>
            </a:r>
            <a:endParaRPr b="1" lang="it-IT" sz="3900" spc="-1" strike="noStrike">
              <a:solidFill>
                <a:srgbClr val="330066"/>
              </a:solidFill>
              <a:latin typeface="Arial"/>
            </a:endParaRPr>
          </a:p>
        </p:txBody>
      </p:sp>
      <p:sp>
        <p:nvSpPr>
          <p:cNvPr id="420"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Il confronto fra due testi viene guidato da pochi parametri. </a:t>
            </a:r>
            <a:endParaRPr b="0" lang="it-IT" sz="3000" spc="-1" strike="noStrike">
              <a:solidFill>
                <a:srgbClr val="008080"/>
              </a:solidFill>
              <a:latin typeface="Arial"/>
            </a:endParaRPr>
          </a:p>
          <a:p>
            <a:pPr marL="342720" indent="-342720">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Il confronto fra due testi </a:t>
            </a:r>
            <a:r>
              <a:rPr b="0" lang="it-IT" sz="3000" spc="-1" strike="noStrike" u="sng">
                <a:solidFill>
                  <a:srgbClr val="008080"/>
                </a:solidFill>
                <a:uFillTx/>
                <a:latin typeface="Arial"/>
              </a:rPr>
              <a:t>è basato sulle concordanze</a:t>
            </a:r>
            <a:r>
              <a:rPr b="0" lang="it-IT" sz="3000" spc="-1" strike="noStrike">
                <a:solidFill>
                  <a:srgbClr val="008080"/>
                </a:solidFill>
                <a:latin typeface="Arial"/>
              </a:rPr>
              <a:t> degli autori che si vogliono confrontare. </a:t>
            </a:r>
            <a:endParaRPr b="0" lang="it-IT" sz="3000" spc="-1" strike="noStrike">
              <a:solidFill>
                <a:srgbClr val="008080"/>
              </a:solidFill>
              <a:latin typeface="Arial"/>
            </a:endParaRPr>
          </a:p>
          <a:p>
            <a:pPr lvl="1" marL="691920" indent="-347760">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ff6600"/>
                </a:solidFill>
                <a:latin typeface="Arial"/>
              </a:rPr>
              <a:t>I parametri usati per le due concordanze devono essere uguali –</a:t>
            </a:r>
            <a:endParaRPr b="0" lang="it-IT" sz="2600" spc="-1" strike="noStrike">
              <a:solidFill>
                <a:srgbClr val="ff6600"/>
              </a:solidFill>
              <a:latin typeface="Arial"/>
            </a:endParaRPr>
          </a:p>
          <a:p>
            <a:pPr lvl="2" marL="987120" indent="-293400">
              <a:spcBef>
                <a:spcPts val="4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1900" spc="-1" strike="noStrike">
                <a:solidFill>
                  <a:srgbClr val="ff6600"/>
                </a:solidFill>
                <a:latin typeface="Arial"/>
              </a:rPr>
              <a:t>usare "Direction"="asc." (ascendente) e "Sort from"="begin" (inizio della parola). </a:t>
            </a:r>
            <a:endParaRPr b="0" lang="it-IT" sz="1900" spc="-1" strike="noStrike">
              <a:solidFill>
                <a:srgbClr val="ff6600"/>
              </a:solidFill>
              <a:latin typeface="Arial"/>
            </a:endParaRPr>
          </a:p>
        </p:txBody>
      </p:sp>
    </p:spTree>
  </p:cSld>
  <p:transition>
    <p:wedge/>
  </p:transition>
  <p:timing>
    <p:tnLst>
      <p:par>
        <p:cTn id="2214" dur="indefinite" restart="never" nodeType="tmRoot">
          <p:childTnLst>
            <p:seq>
              <p:cTn id="2215" dur="indefinite" nodeType="mainSeq">
                <p:childTnLst>
                  <p:par>
                    <p:cTn id="2216" fill="hold">
                      <p:stCondLst>
                        <p:cond delay="0"/>
                      </p:stCondLst>
                      <p:childTnLst>
                        <p:par>
                          <p:cTn id="2217" fill="hold">
                            <p:stCondLst>
                              <p:cond delay="0"/>
                            </p:stCondLst>
                            <p:childTnLst>
                              <p:par>
                                <p:cTn id="2218" nodeType="afterEffect" fill="hold" presetClass="entr" presetID="24">
                                  <p:stCondLst>
                                    <p:cond delay="0"/>
                                  </p:stCondLst>
                                  <p:childTnLst>
                                    <p:set>
                                      <p:cBhvr>
                                        <p:cTn id="2219" dur="1" fill="hold">
                                          <p:stCondLst>
                                            <p:cond delay="0"/>
                                          </p:stCondLst>
                                        </p:cTn>
                                        <p:tgtEl>
                                          <p:spTgt spid="419"/>
                                        </p:tgtEl>
                                        <p:attrNameLst>
                                          <p:attrName>style.visibility</p:attrName>
                                        </p:attrNameLst>
                                      </p:cBhvr>
                                      <p:to>
                                        <p:strVal val="visible"/>
                                      </p:to>
                                    </p:set>
                                    <p:anim calcmode="lin" valueType="num">
                                      <p:cBhvr additive="repl">
                                        <p:cTn id="2220" dur="500" fill="hold"/>
                                        <p:tgtEl>
                                          <p:spTgt spid="419"/>
                                        </p:tgtEl>
                                        <p:attrNameLst>
                                          <p:attrName>ppt_h</p:attrName>
                                        </p:attrNameLst>
                                      </p:cBhvr>
                                      <p:tavLst>
                                        <p:tav tm="0">
                                          <p:val>
                                            <p:strVal val="#ppt_h/20"/>
                                          </p:val>
                                        </p:tav>
                                        <p:tav tm="50000">
                                          <p:val>
                                            <p:strVal val="#ppt_h/20"/>
                                          </p:val>
                                        </p:tav>
                                        <p:tav tm="100000">
                                          <p:val>
                                            <p:strVal val="#ppt_h"/>
                                          </p:val>
                                        </p:tav>
                                      </p:tavLst>
                                    </p:anim>
                                    <p:anim calcmode="lin" valueType="num">
                                      <p:cBhvr additive="repl">
                                        <p:cTn id="2221" dur="500" fill="hold"/>
                                        <p:tgtEl>
                                          <p:spTgt spid="419"/>
                                        </p:tgtEl>
                                        <p:attrNameLst>
                                          <p:attrName>ppt_w</p:attrName>
                                        </p:attrNameLst>
                                      </p:cBhvr>
                                      <p:tavLst>
                                        <p:tav tm="0">
                                          <p:val>
                                            <p:strVal val="#ppt_w+.3"/>
                                          </p:val>
                                        </p:tav>
                                        <p:tav tm="50000">
                                          <p:val>
                                            <p:strVal val="#ppt_w+.3"/>
                                          </p:val>
                                        </p:tav>
                                        <p:tav tm="100000">
                                          <p:val>
                                            <p:strVal val="#ppt_w"/>
                                          </p:val>
                                        </p:tav>
                                      </p:tavLst>
                                    </p:anim>
                                    <p:anim calcmode="lin" valueType="num">
                                      <p:cBhvr additive="repl">
                                        <p:cTn id="2222" dur="500" fill="hold"/>
                                        <p:tgtEl>
                                          <p:spTgt spid="419"/>
                                        </p:tgtEl>
                                        <p:attrNameLst>
                                          <p:attrName>ppt_x</p:attrName>
                                        </p:attrNameLst>
                                      </p:cBhvr>
                                      <p:tavLst>
                                        <p:tav tm="0">
                                          <p:val>
                                            <p:strVal val="#ppt_x-.3"/>
                                          </p:val>
                                        </p:tav>
                                        <p:tav tm="50000">
                                          <p:val>
                                            <p:strVal val="#ppt_x"/>
                                          </p:val>
                                        </p:tav>
                                        <p:tav tm="100000">
                                          <p:val>
                                            <p:strVal val="#ppt_x"/>
                                          </p:val>
                                        </p:tav>
                                      </p:tavLst>
                                    </p:anim>
                                    <p:anim calcmode="lin" valueType="num">
                                      <p:cBhvr additive="repl">
                                        <p:cTn id="2223" dur="500" fill="hold"/>
                                        <p:tgtEl>
                                          <p:spTgt spid="419"/>
                                        </p:tgtEl>
                                        <p:attrNameLst>
                                          <p:attrName>ppt_y</p:attrName>
                                        </p:attrNameLst>
                                      </p:cBhvr>
                                      <p:tavLst>
                                        <p:tav tm="0">
                                          <p:val>
                                            <p:strVal val="#ppt_y"/>
                                          </p:val>
                                        </p:tav>
                                        <p:tav tm="100000">
                                          <p:val>
                                            <p:strVal val="#ppt_y"/>
                                          </p:val>
                                        </p:tav>
                                      </p:tavLst>
                                    </p:anim>
                                  </p:childTnLst>
                                </p:cTn>
                              </p:par>
                            </p:childTnLst>
                          </p:cTn>
                        </p:par>
                      </p:childTnLst>
                    </p:cTn>
                  </p:par>
                  <p:par>
                    <p:cTn id="2224" fill="hold">
                      <p:stCondLst>
                        <p:cond delay="indefinite"/>
                      </p:stCondLst>
                      <p:childTnLst>
                        <p:par>
                          <p:cTn id="2225" fill="hold">
                            <p:stCondLst>
                              <p:cond delay="0"/>
                            </p:stCondLst>
                            <p:childTnLst>
                              <p:par>
                                <p:cTn id="2226" nodeType="clickEffect" fill="hold" presetClass="entr" presetID="1">
                                  <p:stCondLst>
                                    <p:cond delay="0"/>
                                  </p:stCondLst>
                                  <p:childTnLst>
                                    <p:set>
                                      <p:cBhvr>
                                        <p:cTn id="2227" dur="1" fill="hold">
                                          <p:stCondLst>
                                            <p:cond delay="0"/>
                                          </p:stCondLst>
                                        </p:cTn>
                                        <p:tgtEl>
                                          <p:spTgt spid="420">
                                            <p:txEl>
                                              <p:pRg st="0" end="0"/>
                                            </p:txEl>
                                          </p:spTgt>
                                        </p:tgtEl>
                                        <p:attrNameLst>
                                          <p:attrName>style.visibility</p:attrName>
                                        </p:attrNameLst>
                                      </p:cBhvr>
                                      <p:to>
                                        <p:strVal val="visible"/>
                                      </p:to>
                                    </p:set>
                                  </p:childTnLst>
                                </p:cTn>
                              </p:par>
                            </p:childTnLst>
                          </p:cTn>
                        </p:par>
                      </p:childTnLst>
                    </p:cTn>
                  </p:par>
                  <p:par>
                    <p:cTn id="2228" fill="hold">
                      <p:stCondLst>
                        <p:cond delay="indefinite"/>
                      </p:stCondLst>
                      <p:childTnLst>
                        <p:par>
                          <p:cTn id="2229" fill="hold">
                            <p:stCondLst>
                              <p:cond delay="0"/>
                            </p:stCondLst>
                            <p:childTnLst>
                              <p:par>
                                <p:cTn id="2230" nodeType="clickEffect" fill="hold" presetClass="entr" presetID="1">
                                  <p:stCondLst>
                                    <p:cond delay="0"/>
                                  </p:stCondLst>
                                  <p:childTnLst>
                                    <p:set>
                                      <p:cBhvr>
                                        <p:cTn id="2231" dur="1" fill="hold">
                                          <p:stCondLst>
                                            <p:cond delay="0"/>
                                          </p:stCondLst>
                                        </p:cTn>
                                        <p:tgtEl>
                                          <p:spTgt spid="420">
                                            <p:txEl>
                                              <p:pRg st="1" end="1"/>
                                            </p:txEl>
                                          </p:spTgt>
                                        </p:tgtEl>
                                        <p:attrNameLst>
                                          <p:attrName>style.visibility</p:attrName>
                                        </p:attrNameLst>
                                      </p:cBhvr>
                                      <p:to>
                                        <p:strVal val="visible"/>
                                      </p:to>
                                    </p:set>
                                  </p:childTnLst>
                                </p:cTn>
                              </p:par>
                              <p:par>
                                <p:cTn id="2232" nodeType="withEffect" fill="hold" presetClass="entr" presetID="1">
                                  <p:stCondLst>
                                    <p:cond delay="0"/>
                                  </p:stCondLst>
                                  <p:childTnLst>
                                    <p:set>
                                      <p:cBhvr>
                                        <p:cTn id="2233" dur="1" fill="hold">
                                          <p:stCondLst>
                                            <p:cond delay="0"/>
                                          </p:stCondLst>
                                        </p:cTn>
                                        <p:tgtEl>
                                          <p:spTgt spid="420">
                                            <p:txEl>
                                              <p:pRg st="2" end="2"/>
                                            </p:txEl>
                                          </p:spTgt>
                                        </p:tgtEl>
                                        <p:attrNameLst>
                                          <p:attrName>style.visibility</p:attrName>
                                        </p:attrNameLst>
                                      </p:cBhvr>
                                      <p:to>
                                        <p:strVal val="visible"/>
                                      </p:to>
                                    </p:set>
                                  </p:childTnLst>
                                </p:cTn>
                              </p:par>
                              <p:par>
                                <p:cTn id="2234" nodeType="withEffect" fill="hold" presetClass="entr" presetID="1">
                                  <p:stCondLst>
                                    <p:cond delay="0"/>
                                  </p:stCondLst>
                                  <p:childTnLst>
                                    <p:set>
                                      <p:cBhvr>
                                        <p:cTn id="2235" dur="1" fill="hold">
                                          <p:stCondLst>
                                            <p:cond delay="0"/>
                                          </p:stCondLst>
                                        </p:cTn>
                                        <p:tgtEl>
                                          <p:spTgt spid="42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1"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Lector: realizzare una comparazione tra autori</a:t>
            </a:r>
            <a:endParaRPr b="1" lang="it-IT" sz="3900" spc="-1" strike="noStrike">
              <a:solidFill>
                <a:srgbClr val="330066"/>
              </a:solidFill>
              <a:latin typeface="Arial"/>
            </a:endParaRPr>
          </a:p>
        </p:txBody>
      </p:sp>
      <p:sp>
        <p:nvSpPr>
          <p:cNvPr id="422" name="TextShape 2"/>
          <p:cNvSpPr txBox="1"/>
          <p:nvPr/>
        </p:nvSpPr>
        <p:spPr>
          <a:xfrm>
            <a:off x="457200" y="1719360"/>
            <a:ext cx="8229600" cy="4411440"/>
          </a:xfrm>
          <a:prstGeom prst="rect">
            <a:avLst/>
          </a:prstGeom>
          <a:noFill/>
          <a:ln w="0">
            <a:noFill/>
          </a:ln>
        </p:spPr>
        <p:txBody>
          <a:bodyPr lIns="90000" rIns="90000" tIns="46800" bIns="46800">
            <a:normAutofit/>
          </a:bodyPr>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Non è necessario specificare le parole da trovare.</a:t>
            </a:r>
            <a:endParaRPr b="0" lang="it-IT" sz="3000" spc="-1" strike="noStrike">
              <a:solidFill>
                <a:srgbClr val="00808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Occorre specificare quante parole in un certo contesto devono assomigliare a parole di un certo contesto nel secondo testo. </a:t>
            </a:r>
            <a:endParaRPr b="0" lang="it-IT" sz="3000" spc="-1" strike="noStrike">
              <a:solidFill>
                <a:srgbClr val="00808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Il confronto fra due testi è basato sulle concordanze. </a:t>
            </a:r>
            <a:endParaRPr b="0" lang="it-IT" sz="3000" spc="-1" strike="noStrike">
              <a:solidFill>
                <a:srgbClr val="00808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3000" spc="-1" strike="noStrike">
                <a:solidFill>
                  <a:srgbClr val="008080"/>
                </a:solidFill>
                <a:latin typeface="Arial"/>
              </a:rPr>
              <a:t>Si può confrontare un autore con se stesso (esaminando ripetizioni o espressioni simili)</a:t>
            </a:r>
            <a:endParaRPr b="0" lang="it-IT" sz="3000" spc="-1" strike="noStrike">
              <a:solidFill>
                <a:srgbClr val="008080"/>
              </a:solidFill>
              <a:latin typeface="Arial"/>
            </a:endParaRPr>
          </a:p>
        </p:txBody>
      </p:sp>
    </p:spTree>
  </p:cSld>
  <p:transition>
    <p:wedge/>
  </p:transition>
  <p:timing>
    <p:tnLst>
      <p:par>
        <p:cTn id="2236" dur="indefinite" restart="never" nodeType="tmRoot">
          <p:childTnLst>
            <p:seq>
              <p:cTn id="2237" dur="indefinite" nodeType="mainSeq">
                <p:childTnLst>
                  <p:par>
                    <p:cTn id="2238" fill="hold">
                      <p:stCondLst>
                        <p:cond delay="0"/>
                      </p:stCondLst>
                      <p:childTnLst>
                        <p:par>
                          <p:cTn id="2239" fill="hold">
                            <p:stCondLst>
                              <p:cond delay="0"/>
                            </p:stCondLst>
                            <p:childTnLst>
                              <p:par>
                                <p:cTn id="2240" nodeType="afterEffect" fill="hold" presetClass="entr" presetID="24">
                                  <p:stCondLst>
                                    <p:cond delay="0"/>
                                  </p:stCondLst>
                                  <p:childTnLst>
                                    <p:set>
                                      <p:cBhvr>
                                        <p:cTn id="2241" dur="1" fill="hold">
                                          <p:stCondLst>
                                            <p:cond delay="0"/>
                                          </p:stCondLst>
                                        </p:cTn>
                                        <p:tgtEl>
                                          <p:spTgt spid="421"/>
                                        </p:tgtEl>
                                        <p:attrNameLst>
                                          <p:attrName>style.visibility</p:attrName>
                                        </p:attrNameLst>
                                      </p:cBhvr>
                                      <p:to>
                                        <p:strVal val="visible"/>
                                      </p:to>
                                    </p:set>
                                    <p:animEffect filter="fade" transition="in">
                                      <p:cBhvr additive="repl">
                                        <p:cTn id="2242" dur="2000"/>
                                        <p:tgtEl>
                                          <p:spTgt spid="421"/>
                                        </p:tgtEl>
                                      </p:cBhvr>
                                    </p:animEffect>
                                    <p:anim calcmode="lin" valueType="num">
                                      <p:cBhvr additive="repl">
                                        <p:cTn id="2243" dur="2000" fill="hold"/>
                                        <p:tgtEl>
                                          <p:spTgt spid="421"/>
                                        </p:tgtEl>
                                        <p:attrNameLst>
                                          <p:attrName>ppt_w</p:attrName>
                                        </p:attrNameLst>
                                      </p:cBhvr>
                                      <p:tavLst>
                                        <p:tav fmla="width*sin(2.5*pi*$)" tm="0">
                                          <p:val>
                                            <p:strVal val="0"/>
                                          </p:val>
                                        </p:tav>
                                        <p:tav fmla="width*sin(2.5*pi*$)" tm="100000">
                                          <p:val>
                                            <p:strVal val="1"/>
                                          </p:val>
                                        </p:tav>
                                      </p:tavLst>
                                    </p:anim>
                                    <p:anim calcmode="lin" valueType="num">
                                      <p:cBhvr additive="repl">
                                        <p:cTn id="2244" dur="2000" fill="hold"/>
                                        <p:tgtEl>
                                          <p:spTgt spid="421"/>
                                        </p:tgtEl>
                                        <p:attrNameLst>
                                          <p:attrName>ppt_h</p:attrName>
                                        </p:attrNameLst>
                                      </p:cBhvr>
                                      <p:tavLst>
                                        <p:tav tm="0">
                                          <p:val>
                                            <p:strVal val="#ppt_h"/>
                                          </p:val>
                                        </p:tav>
                                        <p:tav tm="100000">
                                          <p:val>
                                            <p:strVal val="#ppt_h"/>
                                          </p:val>
                                        </p:tav>
                                      </p:tavLst>
                                    </p:anim>
                                  </p:childTnLst>
                                </p:cTn>
                              </p:par>
                            </p:childTnLst>
                          </p:cTn>
                        </p:par>
                      </p:childTnLst>
                    </p:cTn>
                  </p:par>
                  <p:par>
                    <p:cTn id="2245" fill="hold">
                      <p:stCondLst>
                        <p:cond delay="indefinite"/>
                      </p:stCondLst>
                      <p:childTnLst>
                        <p:par>
                          <p:cTn id="2246" fill="hold">
                            <p:stCondLst>
                              <p:cond delay="0"/>
                            </p:stCondLst>
                            <p:childTnLst>
                              <p:par>
                                <p:cTn id="2247" nodeType="clickEffect" fill="hold" presetClass="entr" presetID="1">
                                  <p:stCondLst>
                                    <p:cond delay="0"/>
                                  </p:stCondLst>
                                  <p:childTnLst>
                                    <p:set>
                                      <p:cBhvr>
                                        <p:cTn id="2248" dur="1" fill="hold">
                                          <p:stCondLst>
                                            <p:cond delay="0"/>
                                          </p:stCondLst>
                                        </p:cTn>
                                        <p:tgtEl>
                                          <p:spTgt spid="422">
                                            <p:txEl>
                                              <p:pRg st="0" end="0"/>
                                            </p:txEl>
                                          </p:spTgt>
                                        </p:tgtEl>
                                        <p:attrNameLst>
                                          <p:attrName>style.visibility</p:attrName>
                                        </p:attrNameLst>
                                      </p:cBhvr>
                                      <p:to>
                                        <p:strVal val="visible"/>
                                      </p:to>
                                    </p:set>
                                  </p:childTnLst>
                                </p:cTn>
                              </p:par>
                            </p:childTnLst>
                          </p:cTn>
                        </p:par>
                      </p:childTnLst>
                    </p:cTn>
                  </p:par>
                  <p:par>
                    <p:cTn id="2249" fill="hold">
                      <p:stCondLst>
                        <p:cond delay="indefinite"/>
                      </p:stCondLst>
                      <p:childTnLst>
                        <p:par>
                          <p:cTn id="2250" fill="hold">
                            <p:stCondLst>
                              <p:cond delay="0"/>
                            </p:stCondLst>
                            <p:childTnLst>
                              <p:par>
                                <p:cTn id="2251" nodeType="clickEffect" fill="hold" presetClass="entr" presetID="1">
                                  <p:stCondLst>
                                    <p:cond delay="0"/>
                                  </p:stCondLst>
                                  <p:childTnLst>
                                    <p:set>
                                      <p:cBhvr>
                                        <p:cTn id="2252" dur="1" fill="hold">
                                          <p:stCondLst>
                                            <p:cond delay="0"/>
                                          </p:stCondLst>
                                        </p:cTn>
                                        <p:tgtEl>
                                          <p:spTgt spid="422">
                                            <p:txEl>
                                              <p:pRg st="1" end="1"/>
                                            </p:txEl>
                                          </p:spTgt>
                                        </p:tgtEl>
                                        <p:attrNameLst>
                                          <p:attrName>style.visibility</p:attrName>
                                        </p:attrNameLst>
                                      </p:cBhvr>
                                      <p:to>
                                        <p:strVal val="visible"/>
                                      </p:to>
                                    </p:set>
                                  </p:childTnLst>
                                </p:cTn>
                              </p:par>
                            </p:childTnLst>
                          </p:cTn>
                        </p:par>
                      </p:childTnLst>
                    </p:cTn>
                  </p:par>
                  <p:par>
                    <p:cTn id="2253" fill="hold">
                      <p:stCondLst>
                        <p:cond delay="indefinite"/>
                      </p:stCondLst>
                      <p:childTnLst>
                        <p:par>
                          <p:cTn id="2254" fill="hold">
                            <p:stCondLst>
                              <p:cond delay="0"/>
                            </p:stCondLst>
                            <p:childTnLst>
                              <p:par>
                                <p:cTn id="2255" nodeType="clickEffect" fill="hold" presetClass="entr" presetID="1">
                                  <p:stCondLst>
                                    <p:cond delay="0"/>
                                  </p:stCondLst>
                                  <p:childTnLst>
                                    <p:set>
                                      <p:cBhvr>
                                        <p:cTn id="2256" dur="1" fill="hold">
                                          <p:stCondLst>
                                            <p:cond delay="0"/>
                                          </p:stCondLst>
                                        </p:cTn>
                                        <p:tgtEl>
                                          <p:spTgt spid="422">
                                            <p:txEl>
                                              <p:pRg st="2" end="2"/>
                                            </p:txEl>
                                          </p:spTgt>
                                        </p:tgtEl>
                                        <p:attrNameLst>
                                          <p:attrName>style.visibility</p:attrName>
                                        </p:attrNameLst>
                                      </p:cBhvr>
                                      <p:to>
                                        <p:strVal val="visible"/>
                                      </p:to>
                                    </p:set>
                                  </p:childTnLst>
                                </p:cTn>
                              </p:par>
                            </p:childTnLst>
                          </p:cTn>
                        </p:par>
                      </p:childTnLst>
                    </p:cTn>
                  </p:par>
                  <p:par>
                    <p:cTn id="2257" fill="hold">
                      <p:stCondLst>
                        <p:cond delay="indefinite"/>
                      </p:stCondLst>
                      <p:childTnLst>
                        <p:par>
                          <p:cTn id="2258" fill="hold">
                            <p:stCondLst>
                              <p:cond delay="0"/>
                            </p:stCondLst>
                            <p:childTnLst>
                              <p:par>
                                <p:cTn id="2259" nodeType="clickEffect" fill="hold" presetClass="entr" presetID="1">
                                  <p:stCondLst>
                                    <p:cond delay="0"/>
                                  </p:stCondLst>
                                  <p:childTnLst>
                                    <p:set>
                                      <p:cBhvr>
                                        <p:cTn id="2260" dur="1" fill="hold">
                                          <p:stCondLst>
                                            <p:cond delay="0"/>
                                          </p:stCondLst>
                                        </p:cTn>
                                        <p:tgtEl>
                                          <p:spTgt spid="42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Parametri per la comparazione</a:t>
            </a:r>
            <a:endParaRPr b="1" lang="it-IT" sz="3900" spc="-1" strike="noStrike">
              <a:solidFill>
                <a:srgbClr val="330066"/>
              </a:solidFill>
              <a:latin typeface="Arial"/>
            </a:endParaRPr>
          </a:p>
        </p:txBody>
      </p:sp>
      <p:pic>
        <p:nvPicPr>
          <p:cNvPr id="424" name="" descr=""/>
          <p:cNvPicPr/>
          <p:nvPr/>
        </p:nvPicPr>
        <p:blipFill>
          <a:blip r:embed="rId1"/>
          <a:stretch/>
        </p:blipFill>
        <p:spPr>
          <a:xfrm>
            <a:off x="971640" y="2276640"/>
            <a:ext cx="3527280" cy="3403440"/>
          </a:xfrm>
          <a:prstGeom prst="rect">
            <a:avLst/>
          </a:prstGeom>
          <a:ln w="0">
            <a:noFill/>
          </a:ln>
        </p:spPr>
      </p:pic>
      <p:sp>
        <p:nvSpPr>
          <p:cNvPr id="425" name="CustomShape 2"/>
          <p:cNvSpPr/>
          <p:nvPr/>
        </p:nvSpPr>
        <p:spPr>
          <a:xfrm>
            <a:off x="5435640" y="3128400"/>
            <a:ext cx="3024000" cy="3306600"/>
          </a:xfrm>
          <a:prstGeom prst="rect">
            <a:avLst/>
          </a:prstGeom>
          <a:noFill/>
          <a:ln w="0">
            <a:noFill/>
          </a:ln>
        </p:spPr>
        <p:style>
          <a:lnRef idx="0"/>
          <a:fillRef idx="0"/>
          <a:effectRef idx="0"/>
          <a:fontRef idx="minor"/>
        </p:style>
        <p:txBody>
          <a:bodyPr lIns="90000" rIns="90000" tIns="46800" bIns="46800" anchor="ctr">
            <a:spAutoFit/>
          </a:bodyPr>
          <a:p>
            <a:pPr>
              <a:lnSpc>
                <a:spcPct val="90000"/>
              </a:lnSpc>
              <a:spcBef>
                <a:spcPts val="47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pc="-1" strike="noStrike">
                <a:solidFill>
                  <a:srgbClr val="008080"/>
                </a:solidFill>
                <a:latin typeface="Pristina"/>
                <a:ea typeface="Arial"/>
              </a:rPr>
              <a:t>Lunghezza minima della porzione della parola (inizio o fine) che deve essere uguale nei due contesti. Predefinito è 4. </a:t>
            </a:r>
            <a:endParaRPr b="0" lang="it-IT" sz="1900" spc="-1" strike="noStrike">
              <a:solidFill>
                <a:srgbClr val="000000"/>
              </a:solidFill>
              <a:latin typeface="Times New Roman"/>
            </a:endParaRPr>
          </a:p>
          <a:p>
            <a:pPr>
              <a:lnSpc>
                <a:spcPct val="90000"/>
              </a:lnSpc>
              <a:spcBef>
                <a:spcPts val="47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pc="-1" strike="noStrike">
                <a:solidFill>
                  <a:srgbClr val="008080"/>
                </a:solidFill>
                <a:latin typeface="Pristina"/>
                <a:ea typeface="Arial"/>
              </a:rPr>
              <a:t>Esempio</a:t>
            </a:r>
            <a:r>
              <a:rPr b="0" lang="en-US" sz="1900" spc="-1" strike="noStrike">
                <a:solidFill>
                  <a:srgbClr val="008080"/>
                </a:solidFill>
                <a:latin typeface="Pristina"/>
                <a:ea typeface="Arial"/>
              </a:rPr>
              <a:t>: se nel primo testo si trova la parola "propterea" e soltanto i primi 4 caratteri devono essere uguale a una parola del secondo testo, le parole </a:t>
            </a:r>
            <a:r>
              <a:rPr b="1" lang="en-US" sz="1900" spc="-1" strike="noStrike">
                <a:solidFill>
                  <a:srgbClr val="008080"/>
                </a:solidFill>
                <a:latin typeface="Pristina"/>
                <a:ea typeface="Arial"/>
              </a:rPr>
              <a:t>prop</a:t>
            </a:r>
            <a:r>
              <a:rPr b="0" lang="en-US" sz="1900" spc="-1" strike="noStrike">
                <a:solidFill>
                  <a:srgbClr val="008080"/>
                </a:solidFill>
                <a:latin typeface="Pristina"/>
                <a:ea typeface="Arial"/>
              </a:rPr>
              <a:t>e, </a:t>
            </a:r>
            <a:r>
              <a:rPr b="1" lang="en-US" sz="1900" spc="-1" strike="noStrike">
                <a:solidFill>
                  <a:srgbClr val="008080"/>
                </a:solidFill>
                <a:latin typeface="Pristina"/>
                <a:ea typeface="Arial"/>
              </a:rPr>
              <a:t>prop</a:t>
            </a:r>
            <a:r>
              <a:rPr b="0" lang="en-US" sz="1900" spc="-1" strike="noStrike">
                <a:solidFill>
                  <a:srgbClr val="008080"/>
                </a:solidFill>
                <a:latin typeface="Pristina"/>
                <a:ea typeface="Arial"/>
              </a:rPr>
              <a:t>ter, </a:t>
            </a:r>
            <a:r>
              <a:rPr b="1" lang="en-US" sz="1900" spc="-1" strike="noStrike">
                <a:solidFill>
                  <a:srgbClr val="008080"/>
                </a:solidFill>
                <a:latin typeface="Pristina"/>
                <a:ea typeface="Arial"/>
              </a:rPr>
              <a:t>prop</a:t>
            </a:r>
            <a:r>
              <a:rPr b="0" lang="en-US" sz="1900" spc="-1" strike="noStrike">
                <a:solidFill>
                  <a:srgbClr val="008080"/>
                </a:solidFill>
                <a:latin typeface="Pristina"/>
                <a:ea typeface="Arial"/>
              </a:rPr>
              <a:t>ellere, ... verranno considerate simili a </a:t>
            </a:r>
            <a:r>
              <a:rPr b="1" lang="en-US" sz="1900" spc="-1" strike="noStrike">
                <a:solidFill>
                  <a:srgbClr val="008080"/>
                </a:solidFill>
                <a:latin typeface="Pristina"/>
                <a:ea typeface="Arial"/>
              </a:rPr>
              <a:t>prop</a:t>
            </a:r>
            <a:r>
              <a:rPr b="0" lang="en-US" sz="1900" spc="-1" strike="noStrike">
                <a:solidFill>
                  <a:srgbClr val="008080"/>
                </a:solidFill>
                <a:latin typeface="Pristina"/>
                <a:ea typeface="Arial"/>
              </a:rPr>
              <a:t>terea.</a:t>
            </a:r>
            <a:endParaRPr b="0" lang="it-IT" sz="19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900" spc="-1" strike="noStrike">
              <a:solidFill>
                <a:srgbClr val="000000"/>
              </a:solidFill>
              <a:latin typeface="Times New Roman"/>
            </a:endParaRPr>
          </a:p>
        </p:txBody>
      </p:sp>
      <p:sp>
        <p:nvSpPr>
          <p:cNvPr id="426" name="Line 3"/>
          <p:cNvSpPr/>
          <p:nvPr/>
        </p:nvSpPr>
        <p:spPr>
          <a:xfrm flipV="1">
            <a:off x="3780000" y="3429000"/>
            <a:ext cx="2016000" cy="1295280"/>
          </a:xfrm>
          <a:prstGeom prst="line">
            <a:avLst/>
          </a:prstGeom>
          <a:ln w="9360">
            <a:solidFill>
              <a:srgbClr val="000000"/>
            </a:solidFill>
            <a:miter/>
            <a:headEnd len="med" type="triangle" w="med"/>
          </a:ln>
        </p:spPr>
        <p:style>
          <a:lnRef idx="0"/>
          <a:fillRef idx="0"/>
          <a:effectRef idx="0"/>
          <a:fontRef idx="minor"/>
        </p:style>
      </p:sp>
      <p:sp>
        <p:nvSpPr>
          <p:cNvPr id="427" name="CustomShape 4"/>
          <p:cNvSpPr/>
          <p:nvPr/>
        </p:nvSpPr>
        <p:spPr>
          <a:xfrm>
            <a:off x="468360" y="5949360"/>
            <a:ext cx="4753080" cy="7034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pc="-1" strike="noStrike">
                <a:solidFill>
                  <a:srgbClr val="008080"/>
                </a:solidFill>
                <a:latin typeface="Pristina"/>
                <a:ea typeface="Arial"/>
              </a:rPr>
              <a:t>Numero di parole che devono essere simili nel contesto. Predefinito è 4.</a:t>
            </a:r>
            <a:r>
              <a:rPr b="0" lang="en-US" sz="2100" spc="-1" strike="noStrike">
                <a:solidFill>
                  <a:srgbClr val="008080"/>
                </a:solidFill>
                <a:latin typeface="Pristina"/>
                <a:ea typeface="Arial"/>
              </a:rPr>
              <a:t> </a:t>
            </a:r>
            <a:endParaRPr b="0" lang="it-IT" sz="2100" spc="-1" strike="noStrike">
              <a:solidFill>
                <a:srgbClr val="000000"/>
              </a:solidFill>
              <a:latin typeface="Times New Roman"/>
            </a:endParaRPr>
          </a:p>
        </p:txBody>
      </p:sp>
      <p:sp>
        <p:nvSpPr>
          <p:cNvPr id="428" name="Line 5"/>
          <p:cNvSpPr/>
          <p:nvPr/>
        </p:nvSpPr>
        <p:spPr>
          <a:xfrm flipV="1">
            <a:off x="1116000" y="4005360"/>
            <a:ext cx="2160720" cy="1944720"/>
          </a:xfrm>
          <a:prstGeom prst="line">
            <a:avLst/>
          </a:prstGeom>
          <a:ln w="9360">
            <a:solidFill>
              <a:srgbClr val="000000"/>
            </a:solidFill>
            <a:miter/>
            <a:tailEnd len="med" type="triangle" w="med"/>
          </a:ln>
        </p:spPr>
        <p:style>
          <a:lnRef idx="0"/>
          <a:fillRef idx="0"/>
          <a:effectRef idx="0"/>
          <a:fontRef idx="minor"/>
        </p:style>
      </p:sp>
      <p:sp>
        <p:nvSpPr>
          <p:cNvPr id="429" name="CustomShape 6"/>
          <p:cNvSpPr/>
          <p:nvPr/>
        </p:nvSpPr>
        <p:spPr>
          <a:xfrm>
            <a:off x="611280" y="1527480"/>
            <a:ext cx="7921440" cy="6728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pc="-1" strike="noStrike">
                <a:solidFill>
                  <a:srgbClr val="008080"/>
                </a:solidFill>
                <a:latin typeface="Pristina"/>
                <a:ea typeface="Arial"/>
              </a:rPr>
              <a:t>Lunghezza del contesto (numero di parole). Predefinito è 5. Questo numero deve essere uguale a o più grande del numero di parole simili nel contesto </a:t>
            </a:r>
            <a:endParaRPr b="0" lang="it-IT" sz="1900" spc="-1" strike="noStrike">
              <a:solidFill>
                <a:srgbClr val="000000"/>
              </a:solidFill>
              <a:latin typeface="Times New Roman"/>
            </a:endParaRPr>
          </a:p>
        </p:txBody>
      </p:sp>
      <p:sp>
        <p:nvSpPr>
          <p:cNvPr id="430" name="Line 7"/>
          <p:cNvSpPr/>
          <p:nvPr/>
        </p:nvSpPr>
        <p:spPr>
          <a:xfrm>
            <a:off x="3780000" y="2133720"/>
            <a:ext cx="0" cy="1366560"/>
          </a:xfrm>
          <a:prstGeom prst="line">
            <a:avLst/>
          </a:prstGeom>
          <a:ln w="9360">
            <a:solidFill>
              <a:srgbClr val="000000"/>
            </a:solidFill>
            <a:miter/>
            <a:tailEnd len="med" type="triangle" w="med"/>
          </a:ln>
        </p:spPr>
        <p:style>
          <a:lnRef idx="0"/>
          <a:fillRef idx="0"/>
          <a:effectRef idx="0"/>
          <a:fontRef idx="minor"/>
        </p:style>
      </p:sp>
    </p:spTree>
  </p:cSld>
  <p:transition>
    <p:wedge/>
  </p:transition>
  <p:timing>
    <p:tnLst>
      <p:par>
        <p:cTn id="2261" dur="indefinite" restart="never" nodeType="tmRoot">
          <p:childTnLst>
            <p:seq>
              <p:cTn id="2262" dur="indefinite" nodeType="mainSeq">
                <p:childTnLst>
                  <p:par>
                    <p:cTn id="2263" fill="hold">
                      <p:stCondLst>
                        <p:cond delay="0"/>
                      </p:stCondLst>
                      <p:childTnLst>
                        <p:par>
                          <p:cTn id="2264" fill="hold">
                            <p:stCondLst>
                              <p:cond delay="0"/>
                            </p:stCondLst>
                            <p:childTnLst>
                              <p:par>
                                <p:cTn id="2265" nodeType="afterEffect" fill="hold" presetClass="entr" presetID="24">
                                  <p:stCondLst>
                                    <p:cond delay="0"/>
                                  </p:stCondLst>
                                  <p:childTnLst>
                                    <p:set>
                                      <p:cBhvr>
                                        <p:cTn id="2266" dur="1" fill="hold">
                                          <p:stCondLst>
                                            <p:cond delay="0"/>
                                          </p:stCondLst>
                                        </p:cTn>
                                        <p:tgtEl>
                                          <p:spTgt spid="423"/>
                                        </p:tgtEl>
                                        <p:attrNameLst>
                                          <p:attrName>style.visibility</p:attrName>
                                        </p:attrNameLst>
                                      </p:cBhvr>
                                      <p:to>
                                        <p:strVal val="visible"/>
                                      </p:to>
                                    </p:set>
                                    <p:anim calcmode="lin" valueType="num">
                                      <p:cBhvr additive="repl">
                                        <p:cTn id="2267" dur="1000" fill="hold"/>
                                        <p:tgtEl>
                                          <p:spTgt spid="423"/>
                                        </p:tgtEl>
                                        <p:attrNameLst>
                                          <p:attrName>ppt_w</p:attrName>
                                        </p:attrNameLst>
                                      </p:cBhvr>
                                      <p:tavLst>
                                        <p:tav tm="0">
                                          <p:val>
                                            <p:strVal val="#ppt_w+.3"/>
                                          </p:val>
                                        </p:tav>
                                        <p:tav tm="100000">
                                          <p:val>
                                            <p:strVal val="#ppt_w"/>
                                          </p:val>
                                        </p:tav>
                                      </p:tavLst>
                                    </p:anim>
                                    <p:anim calcmode="lin" valueType="num">
                                      <p:cBhvr additive="repl">
                                        <p:cTn id="2268" dur="1000" fill="hold"/>
                                        <p:tgtEl>
                                          <p:spTgt spid="423"/>
                                        </p:tgtEl>
                                        <p:attrNameLst>
                                          <p:attrName>ppt_h</p:attrName>
                                        </p:attrNameLst>
                                      </p:cBhvr>
                                      <p:tavLst>
                                        <p:tav tm="0">
                                          <p:val>
                                            <p:strVal val="#ppt_h"/>
                                          </p:val>
                                        </p:tav>
                                        <p:tav tm="100000">
                                          <p:val>
                                            <p:strVal val="#ppt_h"/>
                                          </p:val>
                                        </p:tav>
                                      </p:tavLst>
                                    </p:anim>
                                    <p:animEffect filter="fade" transition="in">
                                      <p:cBhvr additive="repl">
                                        <p:cTn id="2269" dur="1000"/>
                                        <p:tgtEl>
                                          <p:spTgt spid="423"/>
                                        </p:tgtEl>
                                      </p:cBhvr>
                                    </p:animEffect>
                                  </p:childTnLst>
                                </p:cTn>
                              </p:par>
                            </p:childTnLst>
                          </p:cTn>
                        </p:par>
                      </p:childTnLst>
                    </p:cTn>
                  </p:par>
                  <p:par>
                    <p:cTn id="2270" fill="hold">
                      <p:stCondLst>
                        <p:cond delay="indefinite"/>
                      </p:stCondLst>
                      <p:childTnLst>
                        <p:par>
                          <p:cTn id="2271" fill="hold">
                            <p:stCondLst>
                              <p:cond delay="0"/>
                            </p:stCondLst>
                            <p:childTnLst>
                              <p:par>
                                <p:cTn id="2272" nodeType="clickEffect" fill="hold" presetClass="entr" presetID="1">
                                  <p:stCondLst>
                                    <p:cond delay="0"/>
                                  </p:stCondLst>
                                  <p:childTnLst>
                                    <p:set>
                                      <p:cBhvr>
                                        <p:cTn id="2273" dur="1" fill="hold">
                                          <p:stCondLst>
                                            <p:cond delay="0"/>
                                          </p:stCondLst>
                                        </p:cTn>
                                        <p:tgtEl>
                                          <p:spTgt spid="4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1"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Lector: realizzare una comparazione tra autori</a:t>
            </a:r>
            <a:endParaRPr b="1" lang="it-IT" sz="3900" spc="-1" strike="noStrike">
              <a:solidFill>
                <a:srgbClr val="330066"/>
              </a:solidFill>
              <a:latin typeface="Arial"/>
            </a:endParaRPr>
          </a:p>
        </p:txBody>
      </p:sp>
      <p:pic>
        <p:nvPicPr>
          <p:cNvPr id="432" name="" descr=""/>
          <p:cNvPicPr/>
          <p:nvPr/>
        </p:nvPicPr>
        <p:blipFill>
          <a:blip r:embed="rId1"/>
          <a:stretch/>
        </p:blipFill>
        <p:spPr>
          <a:xfrm>
            <a:off x="539640" y="1700280"/>
            <a:ext cx="7489800" cy="4768920"/>
          </a:xfrm>
          <a:prstGeom prst="rect">
            <a:avLst/>
          </a:prstGeom>
          <a:ln w="0">
            <a:noFill/>
          </a:ln>
        </p:spPr>
      </p:pic>
    </p:spTree>
  </p:cSld>
  <p:transition>
    <p:wedge/>
  </p:transition>
  <p:timing>
    <p:tnLst>
      <p:par>
        <p:cTn id="2274" dur="indefinite" restart="never" nodeType="tmRoot">
          <p:childTnLst>
            <p:seq>
              <p:cTn id="2275" dur="indefinite" nodeType="mainSeq">
                <p:childTnLst>
                  <p:par>
                    <p:cTn id="2276" fill="hold">
                      <p:stCondLst>
                        <p:cond delay="0"/>
                      </p:stCondLst>
                      <p:childTnLst>
                        <p:par>
                          <p:cTn id="2277" fill="hold">
                            <p:stCondLst>
                              <p:cond delay="0"/>
                            </p:stCondLst>
                            <p:childTnLst>
                              <p:par>
                                <p:cTn id="2278" nodeType="afterEffect" fill="hold" presetClass="entr" presetID="24">
                                  <p:stCondLst>
                                    <p:cond delay="0"/>
                                  </p:stCondLst>
                                  <p:childTnLst>
                                    <p:set>
                                      <p:cBhvr>
                                        <p:cTn id="2279" dur="1" fill="hold">
                                          <p:stCondLst>
                                            <p:cond delay="0"/>
                                          </p:stCondLst>
                                        </p:cTn>
                                        <p:tgtEl>
                                          <p:spTgt spid="431"/>
                                        </p:tgtEl>
                                        <p:attrNameLst>
                                          <p:attrName>style.visibility</p:attrName>
                                        </p:attrNameLst>
                                      </p:cBhvr>
                                      <p:to>
                                        <p:strVal val="visible"/>
                                      </p:to>
                                    </p:set>
                                    <p:anim calcmode="lin" valueType="num">
                                      <p:cBhvr additive="repl">
                                        <p:cTn id="2280" dur="1000" fill="hold"/>
                                        <p:tgtEl>
                                          <p:spTgt spid="431"/>
                                        </p:tgtEl>
                                        <p:attrNameLst>
                                          <p:attrName>ppt_w</p:attrName>
                                        </p:attrNameLst>
                                      </p:cBhvr>
                                      <p:tavLst>
                                        <p:tav tm="0">
                                          <p:val>
                                            <p:strVal val="#ppt_w*0.70"/>
                                          </p:val>
                                        </p:tav>
                                        <p:tav tm="100000">
                                          <p:val>
                                            <p:strVal val="#ppt_w"/>
                                          </p:val>
                                        </p:tav>
                                      </p:tavLst>
                                    </p:anim>
                                    <p:anim calcmode="lin" valueType="num">
                                      <p:cBhvr additive="repl">
                                        <p:cTn id="2281" dur="1000" fill="hold"/>
                                        <p:tgtEl>
                                          <p:spTgt spid="431"/>
                                        </p:tgtEl>
                                        <p:attrNameLst>
                                          <p:attrName>ppt_h</p:attrName>
                                        </p:attrNameLst>
                                      </p:cBhvr>
                                      <p:tavLst>
                                        <p:tav tm="0">
                                          <p:val>
                                            <p:strVal val="#ppt_h"/>
                                          </p:val>
                                        </p:tav>
                                        <p:tav tm="100000">
                                          <p:val>
                                            <p:strVal val="#ppt_h"/>
                                          </p:val>
                                        </p:tav>
                                      </p:tavLst>
                                    </p:anim>
                                    <p:animEffect filter="fade" transition="in">
                                      <p:cBhvr additive="repl">
                                        <p:cTn id="2282" dur="1000"/>
                                        <p:tgtEl>
                                          <p:spTgt spid="431"/>
                                        </p:tgtEl>
                                      </p:cBhvr>
                                    </p:animEffect>
                                  </p:childTnLst>
                                </p:cTn>
                              </p:par>
                            </p:childTnLst>
                          </p:cTn>
                        </p:par>
                      </p:childTnLst>
                    </p:cTn>
                  </p:par>
                  <p:par>
                    <p:cTn id="2283" fill="hold">
                      <p:stCondLst>
                        <p:cond delay="indefinite"/>
                      </p:stCondLst>
                      <p:childTnLst>
                        <p:par>
                          <p:cTn id="2284" fill="hold">
                            <p:stCondLst>
                              <p:cond delay="0"/>
                            </p:stCondLst>
                            <p:childTnLst>
                              <p:par>
                                <p:cTn id="2285" nodeType="clickEffect" fill="hold" presetClass="entr" presetID="1">
                                  <p:stCondLst>
                                    <p:cond delay="0"/>
                                  </p:stCondLst>
                                  <p:childTnLst>
                                    <p:set>
                                      <p:cBhvr>
                                        <p:cTn id="2286"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3" name="TextShape 1"/>
          <p:cNvSpPr txBox="1"/>
          <p:nvPr/>
        </p:nvSpPr>
        <p:spPr>
          <a:xfrm>
            <a:off x="456840" y="122400"/>
            <a:ext cx="7543800" cy="1295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900" spc="-1" strike="noStrike">
                <a:solidFill>
                  <a:srgbClr val="330066"/>
                </a:solidFill>
                <a:latin typeface="Arial"/>
              </a:rPr>
              <a:t>Musaios</a:t>
            </a:r>
            <a:endParaRPr b="1" lang="it-IT" sz="3900" spc="-1" strike="noStrike">
              <a:solidFill>
                <a:srgbClr val="330066"/>
              </a:solidFill>
              <a:latin typeface="Arial"/>
            </a:endParaRPr>
          </a:p>
        </p:txBody>
      </p:sp>
      <p:sp>
        <p:nvSpPr>
          <p:cNvPr id="434" name="TextShape 2"/>
          <p:cNvSpPr txBox="1"/>
          <p:nvPr/>
        </p:nvSpPr>
        <p:spPr>
          <a:xfrm>
            <a:off x="539640" y="1412640"/>
            <a:ext cx="4896000" cy="4530600"/>
          </a:xfrm>
          <a:prstGeom prst="rect">
            <a:avLst/>
          </a:prstGeom>
          <a:noFill/>
          <a:ln w="0">
            <a:noFill/>
          </a:ln>
        </p:spPr>
        <p:txBody>
          <a:bodyPr lIns="90000" rIns="90000" tIns="46800" bIns="46800">
            <a:normAutofit fontScale="82000"/>
          </a:bodyPr>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2200" spc="-1" strike="noStrike">
                <a:solidFill>
                  <a:srgbClr val="008080"/>
                </a:solidFill>
                <a:latin typeface="Arial"/>
              </a:rPr>
              <a:t>Musaios </a:t>
            </a:r>
            <a:r>
              <a:rPr b="0" lang="it-IT" sz="2200" spc="-1" strike="noStrike">
                <a:solidFill>
                  <a:srgbClr val="008080"/>
                </a:solidFill>
                <a:latin typeface="Arial"/>
              </a:rPr>
              <a:t>lavora in Windows: </a:t>
            </a:r>
            <a:endParaRPr b="0" lang="it-IT" sz="2200" spc="-1" strike="noStrike">
              <a:solidFill>
                <a:srgbClr val="00808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è meno sofisticato nelle funzioni di ricerca e di esportazione dei dati, mentre il suo aspetto è più gradevole. </a:t>
            </a:r>
            <a:endParaRPr b="0" lang="it-IT" sz="2200" spc="-1" strike="noStrike">
              <a:solidFill>
                <a:srgbClr val="008080"/>
              </a:solidFill>
              <a:latin typeface="Arial"/>
            </a:endParaRPr>
          </a:p>
          <a:p>
            <a:pPr marL="342720" indent="-342720">
              <a:lnSpc>
                <a:spcPct val="90000"/>
              </a:lnSpc>
              <a:spcBef>
                <a:spcPts val="55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200" spc="-1" strike="noStrike">
                <a:solidFill>
                  <a:srgbClr val="008080"/>
                </a:solidFill>
                <a:latin typeface="Arial"/>
              </a:rPr>
              <a:t>Si può visualizzare, mentre si legge un testo, l’edizione critica utilizzata e di poter limitare le ricerche, utilizzando elenchi presenti sul CD del </a:t>
            </a:r>
            <a:r>
              <a:rPr b="0" i="1" lang="it-IT" sz="2200" spc="-1" strike="noStrike">
                <a:solidFill>
                  <a:srgbClr val="008080"/>
                </a:solidFill>
                <a:latin typeface="Arial"/>
              </a:rPr>
              <a:t>Thesaurus</a:t>
            </a:r>
            <a:r>
              <a:rPr b="0" lang="it-IT" sz="2200" spc="-1" strike="noStrike">
                <a:solidFill>
                  <a:srgbClr val="008080"/>
                </a:solidFill>
                <a:latin typeface="Arial"/>
              </a:rPr>
              <a:t>, secondo criteri </a:t>
            </a:r>
            <a:endParaRPr b="0" lang="it-IT" sz="2200" spc="-1" strike="noStrike">
              <a:solidFill>
                <a:srgbClr val="008080"/>
              </a:solidFill>
              <a:latin typeface="Arial"/>
            </a:endParaRPr>
          </a:p>
          <a:p>
            <a:pPr lvl="1" marL="691920" indent="-347760">
              <a:lnSpc>
                <a:spcPct val="9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cronologici</a:t>
            </a:r>
            <a:endParaRPr b="0" lang="it-IT" sz="2000" spc="-1" strike="noStrike">
              <a:solidFill>
                <a:srgbClr val="ff6600"/>
              </a:solidFill>
              <a:latin typeface="Arial"/>
            </a:endParaRPr>
          </a:p>
          <a:p>
            <a:pPr lvl="1" marL="691920" indent="-347760">
              <a:lnSpc>
                <a:spcPct val="9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letterari</a:t>
            </a:r>
            <a:endParaRPr b="0" lang="it-IT" sz="2000" spc="-1" strike="noStrike">
              <a:solidFill>
                <a:srgbClr val="ff6600"/>
              </a:solidFill>
              <a:latin typeface="Arial"/>
            </a:endParaRPr>
          </a:p>
          <a:p>
            <a:pPr lvl="1" marL="691920" indent="-347760">
              <a:lnSpc>
                <a:spcPct val="90000"/>
              </a:lnSpc>
              <a:spcBef>
                <a:spcPts val="49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6600"/>
                </a:solidFill>
                <a:latin typeface="Arial"/>
              </a:rPr>
              <a:t>geografici</a:t>
            </a:r>
            <a:endParaRPr b="0" lang="it-IT" sz="2000" spc="-1" strike="noStrike">
              <a:solidFill>
                <a:srgbClr val="ff6600"/>
              </a:solidFill>
              <a:latin typeface="Arial"/>
            </a:endParaRPr>
          </a:p>
          <a:p>
            <a:pPr lvl="2" marL="987120" indent="-293400">
              <a:lnSpc>
                <a:spcPct val="90000"/>
              </a:lnSpc>
              <a:spcBef>
                <a:spcPts val="4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endParaRPr b="0" lang="it-IT" sz="2000" spc="-1" strike="noStrike">
              <a:solidFill>
                <a:srgbClr val="ff6600"/>
              </a:solidFill>
              <a:latin typeface="Arial"/>
            </a:endParaRPr>
          </a:p>
          <a:p>
            <a:pPr lvl="2" marL="987120" indent="-293400">
              <a:lnSpc>
                <a:spcPct val="90000"/>
              </a:lnSpc>
              <a:spcBef>
                <a:spcPts val="32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it-IT" sz="1300" spc="-1" strike="noStrike">
                <a:solidFill>
                  <a:srgbClr val="ff6600"/>
                </a:solidFill>
                <a:latin typeface="Arial"/>
              </a:rPr>
              <a:t>Autore: Darl. J. Dumont (</a:t>
            </a:r>
            <a:r>
              <a:rPr b="0" lang="it-IT" sz="1300" spc="-1" strike="noStrike" u="sng">
                <a:solidFill>
                  <a:srgbClr val="7e9ce8"/>
                </a:solidFill>
                <a:uFillTx/>
                <a:latin typeface="Arial"/>
                <a:hlinkClick r:id="rId1"/>
              </a:rPr>
              <a:t>http://www.musaios.com/</a:t>
            </a:r>
            <a:r>
              <a:rPr b="0" lang="it-IT" sz="1300" spc="-1" strike="noStrike">
                <a:solidFill>
                  <a:srgbClr val="ff6600"/>
                </a:solidFill>
                <a:latin typeface="Arial"/>
              </a:rPr>
              <a:t>)</a:t>
            </a:r>
            <a:endParaRPr b="0" lang="it-IT" sz="1300" spc="-1" strike="noStrike">
              <a:solidFill>
                <a:srgbClr val="ff6600"/>
              </a:solidFill>
              <a:latin typeface="Arial"/>
            </a:endParaRPr>
          </a:p>
          <a:p>
            <a:pPr marL="342720" indent="-342720">
              <a:lnSpc>
                <a:spcPct val="90000"/>
              </a:lnSpc>
              <a:spcBef>
                <a:spcPts val="323"/>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300" spc="-1" strike="noStrike">
              <a:solidFill>
                <a:srgbClr val="008080"/>
              </a:solidFill>
              <a:latin typeface="Arial"/>
            </a:endParaRPr>
          </a:p>
          <a:p>
            <a:pPr lvl="1" marL="691920" indent="-347760">
              <a:lnSpc>
                <a:spcPct val="90000"/>
              </a:lnSpc>
              <a:spcBef>
                <a:spcPts val="323"/>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1300" spc="-1" strike="noStrike">
              <a:solidFill>
                <a:srgbClr val="ff6600"/>
              </a:solidFill>
              <a:latin typeface="Arial"/>
            </a:endParaRPr>
          </a:p>
        </p:txBody>
      </p:sp>
      <p:pic>
        <p:nvPicPr>
          <p:cNvPr id="435" name="" descr=""/>
          <p:cNvPicPr/>
          <p:nvPr/>
        </p:nvPicPr>
        <p:blipFill>
          <a:blip r:embed="rId2"/>
          <a:stretch/>
        </p:blipFill>
        <p:spPr>
          <a:xfrm>
            <a:off x="5724360" y="1989000"/>
            <a:ext cx="2754360" cy="2882880"/>
          </a:xfrm>
          <a:prstGeom prst="rect">
            <a:avLst/>
          </a:prstGeom>
          <a:ln w="0">
            <a:noFill/>
          </a:ln>
        </p:spPr>
      </p:pic>
    </p:spTree>
  </p:cSld>
  <p:transition>
    <p:wedge/>
  </p:transition>
  <p:timing>
    <p:tnLst>
      <p:par>
        <p:cTn id="2287" dur="indefinite" restart="never" nodeType="tmRoot">
          <p:childTnLst>
            <p:seq>
              <p:cTn id="2288" dur="indefinite" nodeType="mainSeq">
                <p:childTnLst>
                  <p:par>
                    <p:cTn id="2289" fill="hold">
                      <p:stCondLst>
                        <p:cond delay="indefinite"/>
                      </p:stCondLst>
                      <p:childTnLst>
                        <p:par>
                          <p:cTn id="2290" fill="hold">
                            <p:stCondLst>
                              <p:cond delay="0"/>
                            </p:stCondLst>
                            <p:childTnLst>
                              <p:par>
                                <p:cTn id="2291" nodeType="clickEffect" fill="hold" presetClass="entr" presetID="2" presetSubtype="12">
                                  <p:stCondLst>
                                    <p:cond delay="0"/>
                                  </p:stCondLst>
                                  <p:childTnLst>
                                    <p:set>
                                      <p:cBhvr>
                                        <p:cTn id="2292" dur="1" fill="hold">
                                          <p:stCondLst>
                                            <p:cond delay="0"/>
                                          </p:stCondLst>
                                        </p:cTn>
                                        <p:tgtEl>
                                          <p:spTgt spid="435"/>
                                        </p:tgtEl>
                                        <p:attrNameLst>
                                          <p:attrName>style.visibility</p:attrName>
                                        </p:attrNameLst>
                                      </p:cBhvr>
                                      <p:to>
                                        <p:strVal val="visible"/>
                                      </p:to>
                                    </p:set>
                                    <p:anim calcmode="lin" valueType="num">
                                      <p:cBhvr additive="base">
                                        <p:cTn id="2293" dur="500" fill="hold"/>
                                        <p:tgtEl>
                                          <p:spTgt spid="435"/>
                                        </p:tgtEl>
                                        <p:attrNameLst>
                                          <p:attrName>ppt_x</p:attrName>
                                        </p:attrNameLst>
                                      </p:cBhvr>
                                      <p:tavLst>
                                        <p:tav tm="0">
                                          <p:val>
                                            <p:strVal val="0-#ppt_w/2"/>
                                          </p:val>
                                        </p:tav>
                                        <p:tav tm="100000">
                                          <p:val>
                                            <p:strVal val="#ppt_x"/>
                                          </p:val>
                                        </p:tav>
                                      </p:tavLst>
                                    </p:anim>
                                    <p:anim calcmode="lin" valueType="num">
                                      <p:cBhvr additive="base">
                                        <p:cTn id="2294" dur="500" fill="hold"/>
                                        <p:tgtEl>
                                          <p:spTgt spid="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6" name="" descr=""/>
          <p:cNvPicPr/>
          <p:nvPr/>
        </p:nvPicPr>
        <p:blipFill>
          <a:blip r:embed="rId1"/>
          <a:stretch/>
        </p:blipFill>
        <p:spPr>
          <a:xfrm>
            <a:off x="5867280" y="333360"/>
            <a:ext cx="3000600" cy="1501920"/>
          </a:xfrm>
          <a:prstGeom prst="rect">
            <a:avLst/>
          </a:prstGeom>
          <a:ln w="0">
            <a:noFill/>
          </a:ln>
        </p:spPr>
      </p:pic>
      <p:sp>
        <p:nvSpPr>
          <p:cNvPr id="437" name="TextShape 1"/>
          <p:cNvSpPr txBox="1"/>
          <p:nvPr/>
        </p:nvSpPr>
        <p:spPr>
          <a:xfrm>
            <a:off x="323640" y="475920"/>
            <a:ext cx="5400360" cy="11430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3500" spc="-1" strike="noStrike">
                <a:solidFill>
                  <a:srgbClr val="330066"/>
                </a:solidFill>
                <a:latin typeface="Arial"/>
              </a:rPr>
              <a:t>Silver Mountain </a:t>
            </a:r>
            <a:br/>
            <a:r>
              <a:rPr b="1" lang="it-IT" sz="3500" spc="-1" strike="noStrike">
                <a:solidFill>
                  <a:srgbClr val="330066"/>
                </a:solidFill>
                <a:latin typeface="Arial"/>
              </a:rPr>
              <a:t>Software</a:t>
            </a:r>
            <a:endParaRPr b="1" lang="it-IT" sz="3500" spc="-1" strike="noStrike">
              <a:solidFill>
                <a:srgbClr val="330066"/>
              </a:solidFill>
              <a:latin typeface="Arial"/>
            </a:endParaRPr>
          </a:p>
        </p:txBody>
      </p:sp>
      <p:sp>
        <p:nvSpPr>
          <p:cNvPr id="438" name="TextShape 2"/>
          <p:cNvSpPr txBox="1"/>
          <p:nvPr/>
        </p:nvSpPr>
        <p:spPr>
          <a:xfrm>
            <a:off x="826920" y="1889280"/>
            <a:ext cx="7632720" cy="3992400"/>
          </a:xfrm>
          <a:prstGeom prst="rect">
            <a:avLst/>
          </a:prstGeom>
          <a:noFill/>
          <a:ln w="0">
            <a:noFill/>
          </a:ln>
        </p:spPr>
        <p:txBody>
          <a:bodyPr lIns="90000" rIns="90000" tIns="46800" bIns="46800">
            <a:normAutofit fontScale="83000"/>
          </a:bodyPr>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Aggiornato, sofisticato nelle possibilità di ricerca e molto amichevole nel rapporto con l’utente è</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consente di leggere e consultare il </a:t>
            </a:r>
            <a:r>
              <a:rPr b="0" i="1" lang="it-IT" sz="2600" spc="-1" strike="noStrike">
                <a:solidFill>
                  <a:srgbClr val="008080"/>
                </a:solidFill>
                <a:latin typeface="Arial"/>
              </a:rPr>
              <a:t>Thesaurus Linguae Graecae </a:t>
            </a:r>
            <a:r>
              <a:rPr b="0" lang="it-IT" sz="2600" spc="-1" strike="noStrike">
                <a:solidFill>
                  <a:srgbClr val="008080"/>
                </a:solidFill>
                <a:latin typeface="Arial"/>
              </a:rPr>
              <a:t>e i CD-ROM del PHI</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Tre programmi in un unico “pacchetto” (Workplace Pack), ognuno dei quali dedicato alla consultazione di uno specifico CD-ROM</a:t>
            </a:r>
            <a:endParaRPr b="0" lang="it-IT" sz="2600" spc="-1" strike="noStrike">
              <a:solidFill>
                <a:srgbClr val="008080"/>
              </a:solidFill>
              <a:latin typeface="Arial"/>
            </a:endParaRPr>
          </a:p>
          <a:p>
            <a:pPr marL="342720" indent="-342720">
              <a:lnSpc>
                <a:spcPct val="90000"/>
              </a:lnSpc>
              <a:spcBef>
                <a:spcPts val="649"/>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600" spc="-1" strike="noStrike">
                <a:solidFill>
                  <a:srgbClr val="008080"/>
                </a:solidFill>
                <a:latin typeface="Arial"/>
              </a:rPr>
              <a:t>Usa vari criteri di selezione dei testi</a:t>
            </a:r>
            <a:endParaRPr b="0" lang="it-IT" sz="2600" spc="-1" strike="noStrike">
              <a:solidFill>
                <a:srgbClr val="008080"/>
              </a:solidFill>
              <a:latin typeface="Arial"/>
            </a:endParaRPr>
          </a:p>
          <a:p>
            <a:pPr lvl="2" marL="987120" indent="-293400">
              <a:lnSpc>
                <a:spcPct val="90000"/>
              </a:lnSpc>
              <a:spcBef>
                <a:spcPts val="573"/>
              </a:spcBef>
              <a:buClr>
                <a:srgbClr val="cccc00"/>
              </a:buClr>
              <a:buSzPct val="70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it-IT" sz="2300" spc="-1" strike="noStrike">
                <a:solidFill>
                  <a:srgbClr val="ff6600"/>
                </a:solidFill>
                <a:latin typeface="Arial"/>
              </a:rPr>
              <a:t>Sito: </a:t>
            </a:r>
            <a:r>
              <a:rPr b="0" lang="it-IT" sz="2300" spc="-1" strike="noStrike" u="sng">
                <a:solidFill>
                  <a:srgbClr val="7e9ce8"/>
                </a:solidFill>
                <a:uFillTx/>
                <a:latin typeface="Arial"/>
                <a:hlinkClick r:id="rId2"/>
              </a:rPr>
              <a:t>http://silvermnt.com/</a:t>
            </a:r>
            <a:endParaRPr b="0" lang="it-IT" sz="2300" spc="-1" strike="noStrike">
              <a:solidFill>
                <a:srgbClr val="ff6600"/>
              </a:solidFill>
              <a:latin typeface="Arial"/>
            </a:endParaRPr>
          </a:p>
          <a:p>
            <a:pPr marL="342720" indent="-342720">
              <a:lnSpc>
                <a:spcPct val="90000"/>
              </a:lnSpc>
              <a:spcBef>
                <a:spcPts val="748"/>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it-IT" sz="2300" spc="-1" strike="noStrike">
              <a:solidFill>
                <a:srgbClr val="008080"/>
              </a:solidFill>
              <a:latin typeface="Arial"/>
            </a:endParaRPr>
          </a:p>
        </p:txBody>
      </p:sp>
    </p:spTree>
  </p:cSld>
  <p:transition>
    <p:wedge/>
  </p:transition>
  <p:timing>
    <p:tnLst>
      <p:par>
        <p:cTn id="2295" dur="indefinite" restart="never" nodeType="tmRoot">
          <p:childTnLst>
            <p:seq>
              <p:cTn id="2296" dur="indefinite" nodeType="mainSeq">
                <p:childTnLst>
                  <p:par>
                    <p:cTn id="2297" fill="hold">
                      <p:stCondLst>
                        <p:cond delay="0"/>
                      </p:stCondLst>
                      <p:childTnLst>
                        <p:par>
                          <p:cTn id="2298" fill="hold">
                            <p:stCondLst>
                              <p:cond delay="0"/>
                            </p:stCondLst>
                            <p:childTnLst>
                              <p:par>
                                <p:cTn id="2299" nodeType="afterEffect" fill="hold" presetClass="entr" presetID="24">
                                  <p:stCondLst>
                                    <p:cond delay="0"/>
                                  </p:stCondLst>
                                  <p:childTnLst>
                                    <p:set>
                                      <p:cBhvr>
                                        <p:cTn id="2300" dur="1" fill="hold">
                                          <p:stCondLst>
                                            <p:cond delay="0"/>
                                          </p:stCondLst>
                                        </p:cTn>
                                        <p:tgtEl>
                                          <p:spTgt spid="437"/>
                                        </p:tgtEl>
                                        <p:attrNameLst>
                                          <p:attrName>style.visibility</p:attrName>
                                        </p:attrNameLst>
                                      </p:cBhvr>
                                      <p:to>
                                        <p:strVal val="visible"/>
                                      </p:to>
                                    </p:set>
                                    <p:anim calcmode="lin" valueType="num">
                                      <p:cBhvr additive="repl">
                                        <p:cTn id="2301" dur="500" fill="hold"/>
                                        <p:tgtEl>
                                          <p:spTgt spid="437"/>
                                        </p:tgtEl>
                                        <p:attrNameLst>
                                          <p:attrName>ppt_x</p:attrName>
                                        </p:attrNameLst>
                                      </p:cBhvr>
                                      <p:tavLst>
                                        <p:tav tm="0">
                                          <p:val>
                                            <p:strVal val="1+#ppt_w/2"/>
                                          </p:val>
                                        </p:tav>
                                        <p:tav tm="100000">
                                          <p:val>
                                            <p:strVal val="#ppt_x"/>
                                          </p:val>
                                        </p:tav>
                                      </p:tavLst>
                                    </p:anim>
                                    <p:anim calcmode="lin" valueType="num">
                                      <p:cBhvr additive="repl">
                                        <p:cTn id="2302"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par>
                    <p:cTn id="2303" fill="hold">
                      <p:stCondLst>
                        <p:cond delay="indefinite"/>
                      </p:stCondLst>
                      <p:childTnLst>
                        <p:par>
                          <p:cTn id="2304" fill="hold">
                            <p:stCondLst>
                              <p:cond delay="0"/>
                            </p:stCondLst>
                            <p:childTnLst>
                              <p:par>
                                <p:cTn id="2305" nodeType="clickEffect" fill="hold" presetClass="entr" presetID="1">
                                  <p:stCondLst>
                                    <p:cond delay="0"/>
                                  </p:stCondLst>
                                  <p:childTnLst>
                                    <p:set>
                                      <p:cBhvr>
                                        <p:cTn id="2306" dur="1" fill="hold">
                                          <p:stCondLst>
                                            <p:cond delay="0"/>
                                          </p:stCondLst>
                                        </p:cTn>
                                        <p:tgtEl>
                                          <p:spTgt spid="436"/>
                                        </p:tgtEl>
                                        <p:attrNameLst>
                                          <p:attrName>style.visibility</p:attrName>
                                        </p:attrNameLst>
                                      </p:cBhvr>
                                      <p:to>
                                        <p:strVal val="visible"/>
                                      </p:to>
                                    </p:set>
                                  </p:childTnLst>
                                </p:cTn>
                              </p:par>
                            </p:childTnLst>
                          </p:cTn>
                        </p:par>
                      </p:childTnLst>
                    </p:cTn>
                  </p:par>
                  <p:par>
                    <p:cTn id="2307" fill="hold">
                      <p:stCondLst>
                        <p:cond delay="indefinite"/>
                      </p:stCondLst>
                      <p:childTnLst>
                        <p:par>
                          <p:cTn id="2308" fill="hold">
                            <p:stCondLst>
                              <p:cond delay="0"/>
                            </p:stCondLst>
                            <p:childTnLst>
                              <p:par>
                                <p:cTn id="2309" nodeType="clickEffect" fill="hold" presetClass="entr" presetID="1">
                                  <p:stCondLst>
                                    <p:cond delay="0"/>
                                  </p:stCondLst>
                                  <p:childTnLst>
                                    <p:set>
                                      <p:cBhvr>
                                        <p:cTn id="2310" dur="1" fill="hold">
                                          <p:stCondLst>
                                            <p:cond delay="0"/>
                                          </p:stCondLst>
                                        </p:cTn>
                                        <p:tgtEl>
                                          <p:spTgt spid="438">
                                            <p:txEl>
                                              <p:pRg st="0" end="0"/>
                                            </p:txEl>
                                          </p:spTgt>
                                        </p:tgtEl>
                                        <p:attrNameLst>
                                          <p:attrName>style.visibility</p:attrName>
                                        </p:attrNameLst>
                                      </p:cBhvr>
                                      <p:to>
                                        <p:strVal val="visible"/>
                                      </p:to>
                                    </p:set>
                                  </p:childTnLst>
                                </p:cTn>
                              </p:par>
                            </p:childTnLst>
                          </p:cTn>
                        </p:par>
                      </p:childTnLst>
                    </p:cTn>
                  </p:par>
                  <p:par>
                    <p:cTn id="2311" fill="hold">
                      <p:stCondLst>
                        <p:cond delay="indefinite"/>
                      </p:stCondLst>
                      <p:childTnLst>
                        <p:par>
                          <p:cTn id="2312" fill="hold">
                            <p:stCondLst>
                              <p:cond delay="0"/>
                            </p:stCondLst>
                            <p:childTnLst>
                              <p:par>
                                <p:cTn id="2313" nodeType="clickEffect" fill="hold" presetClass="entr" presetID="1">
                                  <p:stCondLst>
                                    <p:cond delay="0"/>
                                  </p:stCondLst>
                                  <p:childTnLst>
                                    <p:set>
                                      <p:cBhvr>
                                        <p:cTn id="2314" dur="1" fill="hold">
                                          <p:stCondLst>
                                            <p:cond delay="0"/>
                                          </p:stCondLst>
                                        </p:cTn>
                                        <p:tgtEl>
                                          <p:spTgt spid="438">
                                            <p:txEl>
                                              <p:pRg st="2" end="2"/>
                                            </p:txEl>
                                          </p:spTgt>
                                        </p:tgtEl>
                                        <p:attrNameLst>
                                          <p:attrName>style.visibility</p:attrName>
                                        </p:attrNameLst>
                                      </p:cBhvr>
                                      <p:to>
                                        <p:strVal val="visible"/>
                                      </p:to>
                                    </p:set>
                                  </p:childTnLst>
                                </p:cTn>
                              </p:par>
                            </p:childTnLst>
                          </p:cTn>
                        </p:par>
                      </p:childTnLst>
                    </p:cTn>
                  </p:par>
                  <p:par>
                    <p:cTn id="2315" fill="hold">
                      <p:stCondLst>
                        <p:cond delay="indefinite"/>
                      </p:stCondLst>
                      <p:childTnLst>
                        <p:par>
                          <p:cTn id="2316" fill="hold">
                            <p:stCondLst>
                              <p:cond delay="0"/>
                            </p:stCondLst>
                            <p:childTnLst>
                              <p:par>
                                <p:cTn id="2317" nodeType="clickEffect" fill="hold" presetClass="entr" presetID="1">
                                  <p:stCondLst>
                                    <p:cond delay="0"/>
                                  </p:stCondLst>
                                  <p:childTnLst>
                                    <p:set>
                                      <p:cBhvr>
                                        <p:cTn id="2318" dur="1" fill="hold">
                                          <p:stCondLst>
                                            <p:cond delay="0"/>
                                          </p:stCondLst>
                                        </p:cTn>
                                        <p:tgtEl>
                                          <p:spTgt spid="438">
                                            <p:txEl>
                                              <p:pRg st="4" end="4"/>
                                            </p:txEl>
                                          </p:spTgt>
                                        </p:tgtEl>
                                        <p:attrNameLst>
                                          <p:attrName>style.visibility</p:attrName>
                                        </p:attrNameLst>
                                      </p:cBhvr>
                                      <p:to>
                                        <p:strVal val="visible"/>
                                      </p:to>
                                    </p:set>
                                  </p:childTnLst>
                                </p:cTn>
                              </p:par>
                            </p:childTnLst>
                          </p:cTn>
                        </p:par>
                      </p:childTnLst>
                    </p:cTn>
                  </p:par>
                  <p:par>
                    <p:cTn id="2319" fill="hold">
                      <p:stCondLst>
                        <p:cond delay="indefinite"/>
                      </p:stCondLst>
                      <p:childTnLst>
                        <p:par>
                          <p:cTn id="2320" fill="hold">
                            <p:stCondLst>
                              <p:cond delay="0"/>
                            </p:stCondLst>
                            <p:childTnLst>
                              <p:par>
                                <p:cTn id="2321" nodeType="clickEffect" fill="hold" presetClass="entr" presetID="1">
                                  <p:stCondLst>
                                    <p:cond delay="0"/>
                                  </p:stCondLst>
                                  <p:childTnLst>
                                    <p:set>
                                      <p:cBhvr>
                                        <p:cTn id="2322" dur="1" fill="hold">
                                          <p:stCondLst>
                                            <p:cond delay="0"/>
                                          </p:stCondLst>
                                        </p:cTn>
                                        <p:tgtEl>
                                          <p:spTgt spid="438">
                                            <p:txEl>
                                              <p:pRg st="5" end="5"/>
                                            </p:txEl>
                                          </p:spTgt>
                                        </p:tgtEl>
                                        <p:attrNameLst>
                                          <p:attrName>style.visibility</p:attrName>
                                        </p:attrNameLst>
                                      </p:cBhvr>
                                      <p:to>
                                        <p:strVal val="visible"/>
                                      </p:to>
                                    </p:set>
                                  </p:childTnLst>
                                </p:cTn>
                              </p:par>
                              <p:par>
                                <p:cTn id="2323" nodeType="withEffect" fill="hold" presetClass="entr" presetID="1">
                                  <p:stCondLst>
                                    <p:cond delay="0"/>
                                  </p:stCondLst>
                                  <p:childTnLst>
                                    <p:set>
                                      <p:cBhvr>
                                        <p:cTn id="2324" dur="1" fill="hold">
                                          <p:stCondLst>
                                            <p:cond delay="0"/>
                                          </p:stCondLst>
                                        </p:cTn>
                                        <p:tgtEl>
                                          <p:spTgt spid="43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3551</TotalTime>
  <Application>LibreOffice/7.0.4.2$Windows_X86_64 LibreOffice_project/dcf040e67528d9187c66b2379df5ea4407429775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1999-12-19T17:08:01Z</dcterms:created>
  <dc:creator/>
  <dc:description/>
  <dc:language>it-IT</dc:language>
  <cp:lastModifiedBy/>
  <cp:lastPrinted>2001-10-15T10:18:24Z</cp:lastPrinted>
  <dcterms:modified xsi:type="dcterms:W3CDTF">2016-02-19T21:12:30Z</dcterms:modified>
  <cp:revision>156</cp:revision>
  <dc:subject/>
  <dc:title/>
</cp:coreProperties>
</file>